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wav" ContentType="audio/x-wav"/>
  <Default Extension="png" ContentType="image/png"/>
  <Default Extension="gif" ContentType="image/gif"/>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3"/>
  </p:sldMasterIdLst>
  <p:notesMasterIdLst>
    <p:notesMasterId r:id="rId7"/>
  </p:notesMasterIdLst>
  <p:handoutMasterIdLst>
    <p:handoutMasterId r:id="rId77"/>
  </p:handoutMasterIdLst>
  <p:sldIdLst>
    <p:sldId id="298" r:id="rId4"/>
    <p:sldId id="435" r:id="rId5"/>
    <p:sldId id="502" r:id="rId6"/>
    <p:sldId id="370" r:id="rId8"/>
    <p:sldId id="513" r:id="rId9"/>
    <p:sldId id="516" r:id="rId10"/>
    <p:sldId id="580" r:id="rId11"/>
    <p:sldId id="581" r:id="rId12"/>
    <p:sldId id="582" r:id="rId13"/>
    <p:sldId id="583" r:id="rId14"/>
    <p:sldId id="584" r:id="rId15"/>
    <p:sldId id="585" r:id="rId16"/>
    <p:sldId id="515" r:id="rId17"/>
    <p:sldId id="514" r:id="rId18"/>
    <p:sldId id="380" r:id="rId19"/>
    <p:sldId id="272" r:id="rId20"/>
    <p:sldId id="273" r:id="rId21"/>
    <p:sldId id="274" r:id="rId22"/>
    <p:sldId id="453" r:id="rId23"/>
    <p:sldId id="437" r:id="rId24"/>
    <p:sldId id="649" r:id="rId25"/>
    <p:sldId id="280" r:id="rId26"/>
    <p:sldId id="281" r:id="rId27"/>
    <p:sldId id="282" r:id="rId28"/>
    <p:sldId id="283" r:id="rId29"/>
    <p:sldId id="284" r:id="rId30"/>
    <p:sldId id="285" r:id="rId31"/>
    <p:sldId id="286" r:id="rId32"/>
    <p:sldId id="287" r:id="rId33"/>
    <p:sldId id="288" r:id="rId34"/>
    <p:sldId id="289" r:id="rId35"/>
    <p:sldId id="438" r:id="rId36"/>
    <p:sldId id="439" r:id="rId37"/>
    <p:sldId id="440" r:id="rId38"/>
    <p:sldId id="441" r:id="rId39"/>
    <p:sldId id="442" r:id="rId40"/>
    <p:sldId id="444" r:id="rId41"/>
    <p:sldId id="445" r:id="rId42"/>
    <p:sldId id="446" r:id="rId43"/>
    <p:sldId id="447" r:id="rId44"/>
    <p:sldId id="448" r:id="rId45"/>
    <p:sldId id="518" r:id="rId46"/>
    <p:sldId id="519" r:id="rId47"/>
    <p:sldId id="520" r:id="rId48"/>
    <p:sldId id="521" r:id="rId49"/>
    <p:sldId id="319" r:id="rId50"/>
    <p:sldId id="449" r:id="rId51"/>
    <p:sldId id="320" r:id="rId52"/>
    <p:sldId id="321" r:id="rId53"/>
    <p:sldId id="322" r:id="rId54"/>
    <p:sldId id="323" r:id="rId55"/>
    <p:sldId id="324" r:id="rId56"/>
    <p:sldId id="325" r:id="rId57"/>
    <p:sldId id="326" r:id="rId58"/>
    <p:sldId id="327" r:id="rId59"/>
    <p:sldId id="328" r:id="rId60"/>
    <p:sldId id="534" r:id="rId61"/>
    <p:sldId id="539" r:id="rId62"/>
    <p:sldId id="536" r:id="rId63"/>
    <p:sldId id="537" r:id="rId64"/>
    <p:sldId id="538" r:id="rId65"/>
    <p:sldId id="455" r:id="rId66"/>
    <p:sldId id="456" r:id="rId67"/>
    <p:sldId id="335" r:id="rId68"/>
    <p:sldId id="336" r:id="rId69"/>
    <p:sldId id="337" r:id="rId70"/>
    <p:sldId id="338" r:id="rId71"/>
    <p:sldId id="339" r:id="rId72"/>
    <p:sldId id="643" r:id="rId73"/>
    <p:sldId id="644" r:id="rId74"/>
    <p:sldId id="457" r:id="rId75"/>
    <p:sldId id="341" r:id="rId76"/>
  </p:sldIdLst>
  <p:sldSz cx="9144000" cy="6858000" type="screen4x3"/>
  <p:notesSz cx="6858000" cy="9144000"/>
  <p:defaultTextStyle>
    <a:defPPr>
      <a:defRPr lang="zh-CN"/>
    </a:defPPr>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1pPr>
    <a:lvl2pPr marL="457200" lvl="1"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2pPr>
    <a:lvl3pPr marL="914400" lvl="2"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3pPr>
    <a:lvl4pPr marL="1371600" lvl="3"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4pPr>
    <a:lvl5pPr marL="1828800" lvl="4"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5pPr>
    <a:lvl6pPr marL="2286000" lvl="5"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6pPr>
    <a:lvl7pPr marL="2743200" lvl="6"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7pPr>
    <a:lvl8pPr marL="3200400" lvl="7"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8pPr>
    <a:lvl9pPr marL="3657600" lvl="8"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89"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hangming" initials="Z"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2FDB2607-1784-4EEB-B798-7EB5836EED8A}">
        <p14:showMediaCtrls xmlns:p14="http://schemas.microsoft.com/office/powerpoint/2010/main" val="1"/>
      </p:ext>
    </p:extLst>
  </p:showPr>
  <p:clrMru>
    <a:srgbClr val="FF0000"/>
    <a:srgbClr val="FFFF00"/>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4937"/>
    <p:restoredTop sz="94300"/>
  </p:normalViewPr>
  <p:slideViewPr>
    <p:cSldViewPr showGuides="1">
      <p:cViewPr varScale="1">
        <p:scale>
          <a:sx n="50" d="100"/>
          <a:sy n="50" d="100"/>
        </p:scale>
        <p:origin x="-300" y="-72"/>
      </p:cViewPr>
      <p:guideLst>
        <p:guide orient="horz" pos="2189"/>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1" Type="http://schemas.openxmlformats.org/officeDocument/2006/relationships/commentAuthors" Target="commentAuthors.xml"/><Relationship Id="rId80" Type="http://schemas.openxmlformats.org/officeDocument/2006/relationships/tableStyles" Target="tableStyles.xml"/><Relationship Id="rId8" Type="http://schemas.openxmlformats.org/officeDocument/2006/relationships/slide" Target="slides/slide4.xml"/><Relationship Id="rId79" Type="http://schemas.openxmlformats.org/officeDocument/2006/relationships/viewProps" Target="viewProps.xml"/><Relationship Id="rId78" Type="http://schemas.openxmlformats.org/officeDocument/2006/relationships/presProps" Target="presProps.xml"/><Relationship Id="rId77" Type="http://schemas.openxmlformats.org/officeDocument/2006/relationships/handoutMaster" Target="handoutMasters/handoutMaster1.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notesMaster" Target="notesMasters/notesMaster1.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3.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50178" name="页眉占位符 50177"/>
          <p:cNvSpPr>
            <a:spLocks noGrp="1"/>
          </p:cNvSpPr>
          <p:nvPr>
            <p:ph type="hdr" sz="quarter"/>
          </p:nvPr>
        </p:nvSpPr>
        <p:spPr>
          <a:xfrm>
            <a:off x="0" y="0"/>
            <a:ext cx="2971800" cy="457200"/>
          </a:xfrm>
          <a:prstGeom prst="rect">
            <a:avLst/>
          </a:prstGeom>
          <a:noFill/>
          <a:ln w="9525">
            <a:noFill/>
          </a:ln>
        </p:spPr>
        <p:txBody>
          <a:bodyPr/>
          <a:p>
            <a:pPr lvl="0"/>
            <a:endParaRPr lang="zh-CN" altLang="en-US" sz="1200" dirty="0"/>
          </a:p>
        </p:txBody>
      </p:sp>
      <p:sp>
        <p:nvSpPr>
          <p:cNvPr id="50179" name="日期占位符 50178"/>
          <p:cNvSpPr>
            <a:spLocks noGrp="1"/>
          </p:cNvSpPr>
          <p:nvPr>
            <p:ph type="dt" idx="1"/>
          </p:nvPr>
        </p:nvSpPr>
        <p:spPr>
          <a:xfrm>
            <a:off x="3884613" y="0"/>
            <a:ext cx="2971800" cy="457200"/>
          </a:xfrm>
          <a:prstGeom prst="rect">
            <a:avLst/>
          </a:prstGeom>
          <a:noFill/>
          <a:ln w="9525">
            <a:noFill/>
          </a:ln>
        </p:spPr>
        <p:txBody>
          <a:bodyPr/>
          <a:p>
            <a:pPr lvl="0" algn="r"/>
            <a:endParaRPr lang="zh-CN" altLang="en-US" sz="1200" dirty="0"/>
          </a:p>
        </p:txBody>
      </p:sp>
      <p:sp>
        <p:nvSpPr>
          <p:cNvPr id="50180" name="幻灯片图像占位符 50179"/>
          <p:cNvSpPr>
            <a:spLocks noRot="1" noTextEdit="1"/>
          </p:cNvSpPr>
          <p:nvPr>
            <p:ph type="sldImg" idx="2"/>
          </p:nvPr>
        </p:nvSpPr>
        <p:spPr>
          <a:xfrm>
            <a:off x="1143000" y="685800"/>
            <a:ext cx="4572000" cy="3429000"/>
          </a:xfrm>
          <a:prstGeom prst="rect">
            <a:avLst/>
          </a:prstGeom>
          <a:ln w="9525" cap="flat" cmpd="sng">
            <a:solidFill>
              <a:srgbClr val="000000"/>
            </a:solidFill>
            <a:prstDash val="solid"/>
            <a:miter/>
            <a:headEnd type="none" w="med" len="med"/>
            <a:tailEnd type="none" w="med" len="med"/>
          </a:ln>
        </p:spPr>
      </p:sp>
      <p:sp>
        <p:nvSpPr>
          <p:cNvPr id="50181" name="文本占位符 50180"/>
          <p:cNvSpPr>
            <a:spLocks noGrp="1"/>
          </p:cNvSpPr>
          <p:nvPr>
            <p:ph type="body" sz="quarter" idx="3"/>
          </p:nvPr>
        </p:nvSpPr>
        <p:spPr>
          <a:xfrm>
            <a:off x="685800" y="4343400"/>
            <a:ext cx="5486400" cy="4114800"/>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0182" name="页脚占位符 50181"/>
          <p:cNvSpPr>
            <a:spLocks noGrp="1"/>
          </p:cNvSpPr>
          <p:nvPr>
            <p:ph type="ftr" sz="quarter" idx="4"/>
          </p:nvPr>
        </p:nvSpPr>
        <p:spPr>
          <a:xfrm>
            <a:off x="0" y="8685213"/>
            <a:ext cx="2971800" cy="457200"/>
          </a:xfrm>
          <a:prstGeom prst="rect">
            <a:avLst/>
          </a:prstGeom>
          <a:noFill/>
          <a:ln w="9525">
            <a:noFill/>
          </a:ln>
        </p:spPr>
        <p:txBody>
          <a:bodyPr anchor="b"/>
          <a:p>
            <a:pPr lvl="0"/>
            <a:endParaRPr lang="zh-CN" altLang="en-US" sz="1200" dirty="0"/>
          </a:p>
        </p:txBody>
      </p:sp>
      <p:sp>
        <p:nvSpPr>
          <p:cNvPr id="50183" name="灯片编号占位符 50182"/>
          <p:cNvSpPr>
            <a:spLocks noGrp="1"/>
          </p:cNvSpPr>
          <p:nvPr>
            <p:ph type="sldNum" sz="quarter" idx="5"/>
          </p:nvPr>
        </p:nvSpPr>
        <p:spPr>
          <a:xfrm>
            <a:off x="3884613" y="8685213"/>
            <a:ext cx="2971800" cy="457200"/>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 bg1="lt1" tx1="dk1" bg2="lt2" tx2="dk2" accent1="accent1" accent2="accent2" accent3="accent3" accent4="accent4" accent5="accent5" accent6="accent6" hlink="hlink" folHlink="folHlink"/>
  <p:hf hdr="0" ftr="0" dt="0"/>
  <p:notesStyle>
    <a:lvl1pPr marL="0" lvl="0"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pPr lvl="0" algn="r"/>
            <a:fld id="{9A0DB2DC-4C9A-4742-B13C-FB6460FD3503}" type="slidenum">
              <a:rPr lang="zh-CN" altLang="en-US" sz="1200" dirty="0"/>
            </a:fld>
            <a:endParaRPr lang="zh-CN" alt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15362" name="幻灯片图像占位符 1"/>
          <p:cNvSpPr>
            <a:spLocks noGrp="1" noRot="1" noChangeAspect="1" noTextEdit="1"/>
          </p:cNvSpPr>
          <p:nvPr>
            <p:ph type="sldImg"/>
          </p:nvPr>
        </p:nvSpPr>
        <p:spPr>
          <a:xfrm>
            <a:off x="1588" y="0"/>
            <a:ext cx="0" cy="0"/>
          </a:xfrm>
          <a:ln>
            <a:solidFill>
              <a:srgbClr val="000000"/>
            </a:solidFill>
            <a:bevel/>
          </a:ln>
        </p:spPr>
      </p:sp>
      <p:sp>
        <p:nvSpPr>
          <p:cNvPr id="15363" name="备注占位符 2"/>
          <p:cNvSpPr>
            <a:spLocks noGrp="1" noRot="1" noChangeAspect="1"/>
          </p:cNvSpPr>
          <p:nvPr>
            <p:ph type="body"/>
          </p:nvPr>
        </p:nvSpPr>
        <p:spPr>
          <a:xfrm>
            <a:off x="0" y="0"/>
            <a:ext cx="3175" cy="0"/>
          </a:xfrm>
          <a:prstGeom prst="rect">
            <a:avLst/>
          </a:prstGeom>
          <a:noFill/>
          <a:ln w="9525">
            <a:noFill/>
          </a:ln>
        </p:spPr>
        <p:txBody>
          <a:bodyPr anchor="t"/>
          <a:p>
            <a:pPr lvl="0" eaLnBrk="1" hangingPunct="1"/>
            <a:r>
              <a:rPr lang="zh-CN" altLang="en-US" dirty="0">
                <a:ea typeface="宋体" panose="02010600030101010101" pitchFamily="2" charset="-122"/>
              </a:rPr>
              <a:t>红十字运动起源于战场救护，是人类文明进步的象征，是人类社会发展的必然产物。七项基本原则，既是红十字运动全部组成机构必须遵守的特定的准则，也是红十字运动各种行为的标准和规范。它是红十字与其他人道组织不同的本质体现。</a:t>
            </a:r>
            <a:endParaRPr lang="zh-CN" altLang="en-US" dirty="0">
              <a:ea typeface="宋体" panose="02010600030101010101" pitchFamily="2" charset="-122"/>
            </a:endParaRPr>
          </a:p>
          <a:p>
            <a:pPr lvl="0" eaLnBrk="1" hangingPunct="1"/>
            <a:endParaRPr lang="zh-CN" altLang="en-US" dirty="0">
              <a:ea typeface="宋体" panose="02010600030101010101" pitchFamily="2" charset="-122"/>
            </a:endParaRPr>
          </a:p>
        </p:txBody>
      </p:sp>
      <p:sp>
        <p:nvSpPr>
          <p:cNvPr id="15364" name="灯片编号占位符 3"/>
          <p:cNvSpPr>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zh-CN" altLang="en-US" sz="1200" dirty="0">
                <a:solidFill>
                  <a:srgbClr val="000000"/>
                </a:solidFill>
                <a:latin typeface="Calibri" panose="020F0502020204030204" charset="0"/>
                <a:sym typeface="Calibri" panose="020F0502020204030204" charset="0"/>
              </a:rPr>
            </a:fld>
            <a:endParaRPr lang="zh-CN" altLang="en-US" sz="1200" dirty="0">
              <a:solidFill>
                <a:srgbClr val="000000"/>
              </a:solidFill>
              <a:latin typeface="Calibri" panose="020F0502020204030204" charset="0"/>
              <a:sym typeface="Calibri" panose="020F0502020204030204" charset="0"/>
            </a:endParaRPr>
          </a:p>
        </p:txBody>
      </p:sp>
    </p:spTree>
  </p:cSld>
  <p:clrMapOvr>
    <a:overrideClrMapping bg1="lt1" tx1="dk1" bg2="lt2" tx2="dk2" accent1="accent1" accent2="accent2" accent3="accent3" accent4="accent4" accent5="accent5" accent6="accent6" hlink="hlink" folHlink="folHlink"/>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8" name="Rectangle 7"/>
          <p:cNvSpPr txBox="1">
            <a:spLocks noGrp="1" noChangeArrowheads="1"/>
          </p:cNvSpPr>
          <p:nvPr>
            <p:ph type="sldNum" sz="quarter"/>
          </p:nvPr>
        </p:nvSpPr>
        <p:spPr bwMode="auto">
          <a:noFill/>
          <a:ln>
            <a:noFill/>
            <a:miter lim="800000"/>
          </a:ln>
        </p:spPr>
        <p:txBody>
          <a:bodyPr wrap="square" lIns="91440" tIns="45720" rIns="91440" bIns="45720" numCol="1" rtlCol="0" anchor="b" anchorCtr="0" compatLnSpc="1"/>
          <a:p>
            <a:pPr lvl="0" algn="r" eaLnBrk="1" hangingPunct="1"/>
            <a:fld id="{9A0DB2DC-4C9A-4742-B13C-FB6460FD3503}" type="slidenum">
              <a:rPr lang="en-US" altLang="zh-CN" sz="1200" dirty="0">
                <a:latin typeface="Calibri" panose="020F0502020204030204" charset="0"/>
              </a:rPr>
            </a:fld>
            <a:endParaRPr lang="en-US" altLang="zh-CN" sz="1200" dirty="0">
              <a:latin typeface="Calibri" panose="020F0502020204030204" charset="0"/>
            </a:endParaRPr>
          </a:p>
        </p:txBody>
      </p:sp>
      <p:sp>
        <p:nvSpPr>
          <p:cNvPr id="71683" name="Rectangle 2"/>
          <p:cNvSpPr>
            <a:spLocks noGrp="1" noRot="1" noChangeAspect="1" noTextEdit="1"/>
          </p:cNvSpPr>
          <p:nvPr>
            <p:ph type="sldImg"/>
          </p:nvPr>
        </p:nvSpPr>
        <p:spPr>
          <a:ln>
            <a:solidFill>
              <a:srgbClr val="000000">
                <a:alpha val="100000"/>
              </a:srgbClr>
            </a:solidFill>
            <a:miter lim="800000"/>
          </a:ln>
        </p:spPr>
      </p:sp>
      <p:sp>
        <p:nvSpPr>
          <p:cNvPr id="71684" name="Rectangle 3"/>
          <p:cNvSpPr>
            <a:spLocks noGrp="1"/>
          </p:cNvSpPr>
          <p:nvPr>
            <p:ph type="body" idx="1"/>
          </p:nvPr>
        </p:nvSpPr>
        <p:spPr>
          <a:noFill/>
          <a:ln>
            <a:noFill/>
          </a:ln>
        </p:spPr>
        <p:txBody>
          <a:bodyPr wrap="square" lIns="91440" tIns="45720" rIns="91440" bIns="45720" anchor="t"/>
          <a:p>
            <a:pPr lvl="0">
              <a:spcBef>
                <a:spcPct val="0"/>
              </a:spcBef>
            </a:pPr>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8" name="Rectangle 7"/>
          <p:cNvSpPr txBox="1">
            <a:spLocks noGrp="1" noChangeArrowheads="1"/>
          </p:cNvSpPr>
          <p:nvPr>
            <p:ph type="sldNum" sz="quarter"/>
          </p:nvPr>
        </p:nvSpPr>
        <p:spPr bwMode="auto">
          <a:noFill/>
          <a:ln>
            <a:noFill/>
            <a:miter lim="800000"/>
          </a:ln>
        </p:spPr>
        <p:txBody>
          <a:bodyPr wrap="square" lIns="91440" tIns="45720" rIns="91440" bIns="45720" numCol="1" rtlCol="0" anchor="b" anchorCtr="0" compatLnSpc="1"/>
          <a:p>
            <a:pPr lvl="0" algn="r" eaLnBrk="1" hangingPunct="1"/>
            <a:fld id="{9A0DB2DC-4C9A-4742-B13C-FB6460FD3503}" type="slidenum">
              <a:rPr lang="en-US" altLang="zh-CN" sz="1200" dirty="0">
                <a:latin typeface="Calibri" panose="020F0502020204030204" charset="0"/>
              </a:rPr>
            </a:fld>
            <a:endParaRPr lang="en-US" altLang="zh-CN" sz="1200" dirty="0">
              <a:latin typeface="Calibri" panose="020F0502020204030204" charset="0"/>
            </a:endParaRPr>
          </a:p>
        </p:txBody>
      </p:sp>
      <p:sp>
        <p:nvSpPr>
          <p:cNvPr id="72707" name="Rectangle 2"/>
          <p:cNvSpPr>
            <a:spLocks noGrp="1" noRot="1" noChangeAspect="1" noTextEdit="1"/>
          </p:cNvSpPr>
          <p:nvPr>
            <p:ph type="sldImg"/>
          </p:nvPr>
        </p:nvSpPr>
        <p:spPr>
          <a:ln>
            <a:solidFill>
              <a:srgbClr val="000000">
                <a:alpha val="100000"/>
              </a:srgbClr>
            </a:solidFill>
            <a:miter lim="800000"/>
          </a:ln>
        </p:spPr>
      </p:sp>
      <p:sp>
        <p:nvSpPr>
          <p:cNvPr id="72708" name="Rectangle 3"/>
          <p:cNvSpPr>
            <a:spLocks noGrp="1"/>
          </p:cNvSpPr>
          <p:nvPr>
            <p:ph type="body" idx="1"/>
          </p:nvPr>
        </p:nvSpPr>
        <p:spPr>
          <a:noFill/>
          <a:ln>
            <a:noFill/>
          </a:ln>
        </p:spPr>
        <p:txBody>
          <a:bodyPr wrap="square" lIns="91440" tIns="45720" rIns="91440" bIns="45720" anchor="t"/>
          <a:p>
            <a:pPr lvl="0">
              <a:spcBef>
                <a:spcPct val="0"/>
              </a:spcBef>
            </a:pPr>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8" name="Rectangle 7"/>
          <p:cNvSpPr txBox="1">
            <a:spLocks noGrp="1" noChangeArrowheads="1"/>
          </p:cNvSpPr>
          <p:nvPr>
            <p:ph type="sldNum" sz="quarter"/>
          </p:nvPr>
        </p:nvSpPr>
        <p:spPr bwMode="auto">
          <a:noFill/>
          <a:ln>
            <a:noFill/>
            <a:miter lim="800000"/>
          </a:ln>
        </p:spPr>
        <p:txBody>
          <a:bodyPr wrap="square" lIns="91440" tIns="45720" rIns="91440" bIns="45720" numCol="1" rtlCol="0" anchor="b" anchorCtr="0" compatLnSpc="1"/>
          <a:p>
            <a:pPr lvl="0" algn="r" eaLnBrk="1" hangingPunct="1"/>
            <a:fld id="{9A0DB2DC-4C9A-4742-B13C-FB6460FD3503}" type="slidenum">
              <a:rPr lang="en-US" altLang="zh-CN" sz="1200" dirty="0">
                <a:latin typeface="Calibri" panose="020F0502020204030204" charset="0"/>
              </a:rPr>
            </a:fld>
            <a:endParaRPr lang="en-US" altLang="zh-CN" sz="1200" dirty="0">
              <a:latin typeface="Calibri" panose="020F0502020204030204" charset="0"/>
            </a:endParaRPr>
          </a:p>
        </p:txBody>
      </p:sp>
      <p:sp>
        <p:nvSpPr>
          <p:cNvPr id="73731" name="Rectangle 2"/>
          <p:cNvSpPr>
            <a:spLocks noGrp="1" noRot="1" noChangeAspect="1" noTextEdit="1"/>
          </p:cNvSpPr>
          <p:nvPr>
            <p:ph type="sldImg"/>
          </p:nvPr>
        </p:nvSpPr>
        <p:spPr>
          <a:ln>
            <a:solidFill>
              <a:srgbClr val="000000">
                <a:alpha val="100000"/>
              </a:srgbClr>
            </a:solidFill>
            <a:miter lim="800000"/>
          </a:ln>
        </p:spPr>
      </p:sp>
      <p:sp>
        <p:nvSpPr>
          <p:cNvPr id="73732" name="Rectangle 3"/>
          <p:cNvSpPr>
            <a:spLocks noGrp="1"/>
          </p:cNvSpPr>
          <p:nvPr>
            <p:ph type="body" idx="1"/>
          </p:nvPr>
        </p:nvSpPr>
        <p:spPr>
          <a:noFill/>
          <a:ln>
            <a:noFill/>
          </a:ln>
        </p:spPr>
        <p:txBody>
          <a:bodyPr wrap="square" lIns="91440" tIns="45720" rIns="91440" bIns="45720" anchor="t"/>
          <a:p>
            <a:pPr lvl="0">
              <a:spcBef>
                <a:spcPct val="0"/>
              </a:spcBef>
            </a:pPr>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8" name="Rectangle 7"/>
          <p:cNvSpPr txBox="1">
            <a:spLocks noGrp="1" noChangeArrowheads="1"/>
          </p:cNvSpPr>
          <p:nvPr>
            <p:ph type="sldNum" sz="quarter"/>
          </p:nvPr>
        </p:nvSpPr>
        <p:spPr bwMode="auto">
          <a:noFill/>
          <a:ln>
            <a:noFill/>
            <a:miter lim="800000"/>
          </a:ln>
        </p:spPr>
        <p:txBody>
          <a:bodyPr wrap="square" lIns="91440" tIns="45720" rIns="91440" bIns="45720" numCol="1" rtlCol="0" anchor="b" anchorCtr="0" compatLnSpc="1"/>
          <a:p>
            <a:pPr lvl="0" algn="r" eaLnBrk="1" hangingPunct="1"/>
            <a:fld id="{9A0DB2DC-4C9A-4742-B13C-FB6460FD3503}" type="slidenum">
              <a:rPr lang="en-US" altLang="zh-CN" sz="1200" dirty="0">
                <a:latin typeface="Calibri" panose="020F0502020204030204" charset="0"/>
              </a:rPr>
            </a:fld>
            <a:endParaRPr lang="en-US" altLang="zh-CN" sz="1200" dirty="0">
              <a:latin typeface="Calibri" panose="020F0502020204030204" charset="0"/>
            </a:endParaRPr>
          </a:p>
        </p:txBody>
      </p:sp>
      <p:sp>
        <p:nvSpPr>
          <p:cNvPr id="74755" name="Rectangle 2"/>
          <p:cNvSpPr>
            <a:spLocks noGrp="1" noRot="1" noChangeAspect="1" noTextEdit="1"/>
          </p:cNvSpPr>
          <p:nvPr>
            <p:ph type="sldImg"/>
          </p:nvPr>
        </p:nvSpPr>
        <p:spPr>
          <a:ln>
            <a:solidFill>
              <a:srgbClr val="000000">
                <a:alpha val="100000"/>
              </a:srgbClr>
            </a:solidFill>
            <a:miter lim="800000"/>
          </a:ln>
        </p:spPr>
      </p:sp>
      <p:sp>
        <p:nvSpPr>
          <p:cNvPr id="74756" name="Rectangle 3"/>
          <p:cNvSpPr>
            <a:spLocks noGrp="1"/>
          </p:cNvSpPr>
          <p:nvPr>
            <p:ph type="body" idx="1"/>
          </p:nvPr>
        </p:nvSpPr>
        <p:spPr>
          <a:noFill/>
          <a:ln>
            <a:noFill/>
          </a:ln>
        </p:spPr>
        <p:txBody>
          <a:bodyPr wrap="square" lIns="91440" tIns="45720" rIns="91440" bIns="45720" anchor="t"/>
          <a:p>
            <a:pPr lvl="0">
              <a:spcBef>
                <a:spcPct val="0"/>
              </a:spcBef>
            </a:pPr>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5234" name="幻灯片图像占位符 95233"/>
          <p:cNvSpPr>
            <a:spLocks noRot="1" noTextEdit="1"/>
          </p:cNvSpPr>
          <p:nvPr>
            <p:ph type="sldImg"/>
          </p:nvPr>
        </p:nvSpPr>
        <p:spPr/>
      </p:sp>
      <p:sp>
        <p:nvSpPr>
          <p:cNvPr id="95235" name="文本占位符 95234"/>
          <p:cNvSpPr>
            <a:spLocks noGrp="1"/>
          </p:cNvSpPr>
          <p:nvPr>
            <p:ph type="body" idx="1"/>
          </p:nvPr>
        </p:nvSpPr>
        <p:spPr/>
        <p:txBody>
          <a:bodyPr/>
          <a:p>
            <a:pPr lvl="0"/>
            <a:endParaRPr dirty="0"/>
          </a:p>
        </p:txBody>
      </p:sp>
      <p:sp>
        <p:nvSpPr>
          <p:cNvPr id="2" name="灯片编号占位符 1"/>
          <p:cNvSpPr/>
          <p:nvPr>
            <p:ph type="sldNum" sz="quarter" idx="2"/>
          </p:nvPr>
        </p:nvSpPr>
        <p:spPr/>
        <p:txBody>
          <a:bodyPr/>
          <a:p>
            <a:pPr lvl="0" algn="r"/>
            <a:fld id="{9A0DB2DC-4C9A-4742-B13C-FB6460FD3503}" type="slidenum">
              <a:rPr lang="zh-CN" altLang="en-US" sz="1200" dirty="0"/>
            </a:fld>
            <a:endParaRPr lang="zh-CN"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advTm="15000">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advTm="15000">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advTm="15000">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advTm="15000">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628650" y="1825625"/>
            <a:ext cx="3886200" cy="20986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4629150" y="1825625"/>
            <a:ext cx="3886200" cy="20986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628650" y="4076700"/>
            <a:ext cx="3886200" cy="21002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内容占位符 5"/>
          <p:cNvSpPr>
            <a:spLocks noGrp="1"/>
          </p:cNvSpPr>
          <p:nvPr>
            <p:ph sz="quarter" idx="4"/>
          </p:nvPr>
        </p:nvSpPr>
        <p:spPr>
          <a:xfrm>
            <a:off x="4629150" y="4076700"/>
            <a:ext cx="3886200" cy="21002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advTm="15000">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
        <p:nvSpPr>
          <p:cNvPr id="8" name="矩形 7"/>
          <p:cNvSpPr/>
          <p:nvPr userDrawn="1"/>
        </p:nvSpPr>
        <p:spPr>
          <a:xfrm>
            <a:off x="6300192" y="260648"/>
            <a:ext cx="2736304" cy="8640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ransition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pic>
        <p:nvPicPr>
          <p:cNvPr id="2" name="Picture 8" descr="dong-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0750"/>
            <a:ext cx="9144000" cy="857250"/>
          </a:xfrm>
          <a:prstGeom prst="rect">
            <a:avLst/>
          </a:prstGeom>
          <a:noFill/>
          <a:ln>
            <a:noFill/>
          </a:ln>
        </p:spPr>
      </p:pic>
      <p:sp>
        <p:nvSpPr>
          <p:cNvPr id="3" name="Straight Connector 4"/>
          <p:cNvSpPr>
            <a:spLocks noChangeShapeType="1"/>
          </p:cNvSpPr>
          <p:nvPr/>
        </p:nvSpPr>
        <p:spPr bwMode="auto">
          <a:xfrm>
            <a:off x="684213" y="1125538"/>
            <a:ext cx="6858000" cy="1587"/>
          </a:xfrm>
          <a:prstGeom prst="line">
            <a:avLst/>
          </a:prstGeom>
          <a:noFill/>
          <a:ln w="9525">
            <a:solidFill>
              <a:srgbClr val="7F7F7F"/>
            </a:solidFill>
            <a:prstDash val="dash"/>
            <a:round/>
          </a:ln>
        </p:spPr>
        <p:txBody>
          <a:bodyPr/>
          <a:lstStyle/>
          <a:p>
            <a:endParaRPr lang="zh-CN" altLang="en-US"/>
          </a:p>
        </p:txBody>
      </p:sp>
      <p:sp>
        <p:nvSpPr>
          <p:cNvPr id="4" name="灯片编号占位符 5"/>
          <p:cNvSpPr>
            <a:spLocks noGrp="1"/>
          </p:cNvSpPr>
          <p:nvPr>
            <p:ph type="sldNum" sz="quarter" idx="10"/>
          </p:nvPr>
        </p:nvSpPr>
        <p:spPr>
          <a:xfrm>
            <a:off x="6553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EFF4AE71-EF7A-4043-BE4F-026A2590DEA0}" type="slidenum">
              <a:rPr lang="zh-CN" altLang="en-US"/>
            </a:fld>
            <a:endParaRPr lang="zh-CN" altLang="en-US"/>
          </a:p>
        </p:txBody>
      </p:sp>
    </p:spTree>
  </p:cSld>
  <p:clrMapOvr>
    <a:masterClrMapping/>
  </p:clrMapOvr>
  <p:transition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pic>
        <p:nvPicPr>
          <p:cNvPr id="2" name="Picture 8" descr="dong-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0750"/>
            <a:ext cx="9144000" cy="857250"/>
          </a:xfrm>
          <a:prstGeom prst="rect">
            <a:avLst/>
          </a:prstGeom>
          <a:noFill/>
          <a:ln>
            <a:noFill/>
          </a:ln>
        </p:spPr>
      </p:pic>
      <p:sp>
        <p:nvSpPr>
          <p:cNvPr id="3" name="Straight Connector 4"/>
          <p:cNvSpPr>
            <a:spLocks noChangeShapeType="1"/>
          </p:cNvSpPr>
          <p:nvPr/>
        </p:nvSpPr>
        <p:spPr bwMode="auto">
          <a:xfrm>
            <a:off x="684213" y="1125538"/>
            <a:ext cx="6858000" cy="1587"/>
          </a:xfrm>
          <a:prstGeom prst="line">
            <a:avLst/>
          </a:prstGeom>
          <a:noFill/>
          <a:ln w="9525">
            <a:solidFill>
              <a:srgbClr val="7F7F7F"/>
            </a:solidFill>
            <a:prstDash val="dash"/>
            <a:round/>
          </a:ln>
        </p:spPr>
        <p:txBody>
          <a:bodyPr/>
          <a:lstStyle/>
          <a:p>
            <a:endParaRPr lang="zh-CN" altLang="en-US"/>
          </a:p>
        </p:txBody>
      </p:sp>
      <p:sp>
        <p:nvSpPr>
          <p:cNvPr id="4" name="灯片编号占位符 5"/>
          <p:cNvSpPr>
            <a:spLocks noGrp="1"/>
          </p:cNvSpPr>
          <p:nvPr>
            <p:ph type="sldNum" sz="quarter" idx="10"/>
          </p:nvPr>
        </p:nvSpPr>
        <p:spPr>
          <a:xfrm>
            <a:off x="6553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EFF4AE71-EF7A-4043-BE4F-026A2590DEA0}" type="slidenum">
              <a:rPr lang="zh-CN" altLang="en-US"/>
            </a:fld>
            <a:endParaRPr lang="zh-CN" altLang="en-US"/>
          </a:p>
        </p:txBody>
      </p:sp>
    </p:spTree>
  </p:cSld>
  <p:clrMapOvr>
    <a:masterClrMapping/>
  </p:clrMapOvr>
  <p:transition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1_标题和内容">
    <p:spTree>
      <p:nvGrpSpPr>
        <p:cNvPr id="1" name=""/>
        <p:cNvGrpSpPr/>
        <p:nvPr/>
      </p:nvGrpSpPr>
      <p:grpSpPr>
        <a:xfrm>
          <a:off x="0" y="0"/>
          <a:ext cx="0" cy="0"/>
          <a:chOff x="0" y="0"/>
          <a:chExt cx="0" cy="0"/>
        </a:xfrm>
      </p:grpSpPr>
      <p:pic>
        <p:nvPicPr>
          <p:cNvPr id="13" name="image1.png"/>
          <p:cNvPicPr/>
          <p:nvPr/>
        </p:nvPicPr>
        <p:blipFill>
          <a:blip r:embed="rId2"/>
          <a:stretch>
            <a:fillRect/>
          </a:stretch>
        </p:blipFill>
        <p:spPr>
          <a:xfrm>
            <a:off x="0" y="6000750"/>
            <a:ext cx="9144000" cy="857250"/>
          </a:xfrm>
          <a:prstGeom prst="rect">
            <a:avLst/>
          </a:prstGeom>
          <a:ln w="12700">
            <a:miter lim="400000"/>
            <a:headEnd/>
            <a:tailEnd/>
          </a:ln>
        </p:spPr>
      </p:pic>
      <p:pic>
        <p:nvPicPr>
          <p:cNvPr id="14" name="image2.png"/>
          <p:cNvPicPr/>
          <p:nvPr/>
        </p:nvPicPr>
        <p:blipFill>
          <a:blip r:embed="rId3"/>
          <a:srcRect l="7366" t="20525" r="11607" b="36242"/>
          <a:stretch>
            <a:fillRect/>
          </a:stretch>
        </p:blipFill>
        <p:spPr>
          <a:xfrm>
            <a:off x="6227763" y="188913"/>
            <a:ext cx="2376487" cy="936626"/>
          </a:xfrm>
          <a:prstGeom prst="rect">
            <a:avLst/>
          </a:prstGeom>
          <a:ln w="12700">
            <a:miter lim="400000"/>
            <a:headEnd/>
            <a:tailEnd/>
          </a:ln>
          <a:effectLst>
            <a:outerShdw blurRad="50800" dist="50800" dir="5400000" rotWithShape="0">
              <a:srgbClr val="FFFFFF"/>
            </a:outerShdw>
          </a:effectLst>
        </p:spPr>
      </p:pic>
      <p:sp>
        <p:nvSpPr>
          <p:cNvPr id="15" name="Shape 15"/>
          <p:cNvSpPr/>
          <p:nvPr/>
        </p:nvSpPr>
        <p:spPr>
          <a:xfrm>
            <a:off x="684212" y="1125538"/>
            <a:ext cx="6858001" cy="1587"/>
          </a:xfrm>
          <a:prstGeom prst="line">
            <a:avLst/>
          </a:prstGeom>
          <a:ln>
            <a:solidFill>
              <a:srgbClr val="7F7F7F"/>
            </a:solidFill>
            <a:prstDash val="dash"/>
            <a:round/>
          </a:ln>
        </p:spPr>
        <p:txBody>
          <a:bodyPr lIns="0" tIns="0" rIns="0" bIns="0"/>
          <a:lstStyle/>
          <a:p>
            <a:pPr lvl="0" defTabSz="457200">
              <a:defRPr sz="1200">
                <a:latin typeface="Helvetica"/>
                <a:ea typeface="Helvetica"/>
                <a:cs typeface="Helvetica"/>
                <a:sym typeface="Helvetica"/>
              </a:defRPr>
            </a:pPr>
          </a:p>
        </p:txBody>
      </p:sp>
      <p:pic>
        <p:nvPicPr>
          <p:cNvPr id="16" name="image1.png"/>
          <p:cNvPicPr/>
          <p:nvPr/>
        </p:nvPicPr>
        <p:blipFill>
          <a:blip r:embed="rId2"/>
          <a:stretch>
            <a:fillRect/>
          </a:stretch>
        </p:blipFill>
        <p:spPr>
          <a:xfrm>
            <a:off x="0" y="6000750"/>
            <a:ext cx="9144000" cy="857250"/>
          </a:xfrm>
          <a:prstGeom prst="rect">
            <a:avLst/>
          </a:prstGeom>
          <a:ln w="12700">
            <a:miter lim="400000"/>
            <a:headEnd/>
            <a:tailEnd/>
          </a:ln>
        </p:spPr>
      </p:pic>
      <p:sp>
        <p:nvSpPr>
          <p:cNvPr id="17" name="Shape 17"/>
          <p:cNvSpPr/>
          <p:nvPr/>
        </p:nvSpPr>
        <p:spPr>
          <a:xfrm>
            <a:off x="684212" y="1125538"/>
            <a:ext cx="6858001" cy="1587"/>
          </a:xfrm>
          <a:prstGeom prst="line">
            <a:avLst/>
          </a:prstGeom>
          <a:ln>
            <a:solidFill>
              <a:srgbClr val="7F7F7F"/>
            </a:solidFill>
            <a:prstDash val="dash"/>
            <a:round/>
          </a:ln>
        </p:spPr>
        <p:txBody>
          <a:bodyPr lIns="0" tIns="0" rIns="0" bIns="0"/>
          <a:lstStyle/>
          <a:p>
            <a:pPr lvl="0" defTabSz="457200">
              <a:defRPr sz="1200">
                <a:latin typeface="Helvetica"/>
                <a:ea typeface="Helvetica"/>
                <a:cs typeface="Helvetica"/>
                <a:sym typeface="Helvetica"/>
              </a:defRPr>
            </a:pPr>
          </a:p>
        </p:txBody>
      </p:sp>
      <p:sp>
        <p:nvSpPr>
          <p:cNvPr id="18" name="Shape 18"/>
          <p:cNvSpPr>
            <a:spLocks noGrp="1"/>
          </p:cNvSpPr>
          <p:nvPr>
            <p:ph type="sldNum" sz="quarter" idx="2"/>
          </p:nvPr>
        </p:nvSpPr>
        <p:spPr>
          <a:xfrm>
            <a:off x="6553200" y="6356350"/>
            <a:ext cx="2133600" cy="358140"/>
          </a:xfrm>
          <a:prstGeom prst="rect">
            <a:avLst/>
          </a:prstGeom>
        </p:spPr>
        <p:txBody>
          <a:bodyPr anchor="t"/>
          <a:lstStyle>
            <a:lvl1pPr algn="l">
              <a:defRPr sz="1800">
                <a:solidFill>
                  <a:srgbClr val="000000"/>
                </a:solidFill>
              </a:defRPr>
            </a:lvl1pPr>
          </a:lstStyle>
          <a:p>
            <a:pPr lvl="0"/>
            <a:fld id="{86CB4B4D-7CA3-9044-876B-883B54F8677D}" type="slidenum">
              <a:rPr/>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页脚占位符 4"/>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endParaRPr lang="zh-CN" altLang="en-US"/>
          </a:p>
        </p:txBody>
      </p:sp>
      <p:sp>
        <p:nvSpPr>
          <p:cNvPr id="5" name="灯片编号占位符 5"/>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1AD5194A-4654-6548-A729-EE9441C6CE84}" type="slidenum">
              <a:rPr lang="zh-CN" altLang="en-US"/>
            </a:fld>
            <a:endParaRPr lang="zh-CN" altLang="en-US"/>
          </a:p>
        </p:txBody>
      </p:sp>
    </p:spTree>
  </p:cSld>
  <p:clrMapOvr>
    <a:masterClrMapping/>
  </p:clrMapOvr>
  <p:transition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Picture 8" descr="dong-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0750"/>
            <a:ext cx="9144000" cy="857250"/>
          </a:xfrm>
          <a:prstGeom prst="rect">
            <a:avLst/>
          </a:prstGeom>
          <a:noFill/>
          <a:ln>
            <a:noFill/>
          </a:ln>
        </p:spPr>
      </p:pic>
      <p:sp>
        <p:nvSpPr>
          <p:cNvPr id="3" name="Straight Connector 4"/>
          <p:cNvSpPr>
            <a:spLocks noChangeShapeType="1"/>
          </p:cNvSpPr>
          <p:nvPr/>
        </p:nvSpPr>
        <p:spPr bwMode="auto">
          <a:xfrm>
            <a:off x="684213" y="1125538"/>
            <a:ext cx="6858000" cy="1587"/>
          </a:xfrm>
          <a:prstGeom prst="line">
            <a:avLst/>
          </a:prstGeom>
          <a:noFill/>
          <a:ln w="9525">
            <a:solidFill>
              <a:srgbClr val="7F7F7F"/>
            </a:solidFill>
            <a:prstDash val="dash"/>
            <a:round/>
          </a:ln>
        </p:spPr>
        <p:txBody>
          <a:bodyPr/>
          <a:lstStyle/>
          <a:p>
            <a:endParaRPr lang="zh-CN" altLang="en-US"/>
          </a:p>
        </p:txBody>
      </p:sp>
      <p:sp>
        <p:nvSpPr>
          <p:cNvPr id="4" name="灯片编号占位符 5"/>
          <p:cNvSpPr>
            <a:spLocks noGrp="1"/>
          </p:cNvSpPr>
          <p:nvPr>
            <p:ph type="sldNum" sz="quarter" idx="10"/>
          </p:nvPr>
        </p:nvSpPr>
        <p:spPr>
          <a:xfrm>
            <a:off x="6553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EFF4AE71-EF7A-4043-BE4F-026A2590DEA0}" type="slidenum">
              <a:rPr lang="zh-CN" altLang="en-US"/>
            </a:fld>
            <a:endParaRPr lang="zh-CN" altLang="en-US"/>
          </a:p>
        </p:txBody>
      </p:sp>
    </p:spTree>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advTm="15000">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endParaRPr lang="zh-CN" altLang="en-US"/>
          </a:p>
        </p:txBody>
      </p:sp>
      <p:sp>
        <p:nvSpPr>
          <p:cNvPr id="3" name="页脚占位符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endParaRPr lang="zh-CN" altLang="en-US"/>
          </a:p>
        </p:txBody>
      </p:sp>
      <p:sp>
        <p:nvSpPr>
          <p:cNvPr id="4" name="灯片编号占位符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858A7DE7-66C8-044B-9B8A-A2821E9EA145}" type="slidenum">
              <a:rPr lang="zh-CN" altLang="en-US"/>
            </a:fld>
            <a:endParaRPr lang="zh-CN" altLang="en-US"/>
          </a:p>
        </p:txBody>
      </p:sp>
    </p:spTree>
  </p:cSld>
  <p:clrMapOvr>
    <a:masterClrMapping/>
  </p:clrMapOvr>
  <p:transition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pic>
        <p:nvPicPr>
          <p:cNvPr id="2" name="Picture 8" descr="dong-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0750"/>
            <a:ext cx="9144000" cy="857250"/>
          </a:xfrm>
          <a:prstGeom prst="rect">
            <a:avLst/>
          </a:prstGeom>
          <a:noFill/>
          <a:ln>
            <a:noFill/>
          </a:ln>
        </p:spPr>
      </p:pic>
      <p:sp>
        <p:nvSpPr>
          <p:cNvPr id="3" name="Straight Connector 4"/>
          <p:cNvSpPr>
            <a:spLocks noChangeShapeType="1"/>
          </p:cNvSpPr>
          <p:nvPr/>
        </p:nvSpPr>
        <p:spPr bwMode="auto">
          <a:xfrm>
            <a:off x="684213" y="1125538"/>
            <a:ext cx="6858000" cy="1587"/>
          </a:xfrm>
          <a:prstGeom prst="line">
            <a:avLst/>
          </a:prstGeom>
          <a:noFill/>
          <a:ln w="9525">
            <a:solidFill>
              <a:srgbClr val="7F7F7F"/>
            </a:solidFill>
            <a:prstDash val="dash"/>
            <a:round/>
          </a:ln>
        </p:spPr>
        <p:txBody>
          <a:bodyPr/>
          <a:lstStyle/>
          <a:p>
            <a:endParaRPr lang="zh-CN" altLang="en-US"/>
          </a:p>
        </p:txBody>
      </p:sp>
    </p:spTree>
  </p:cSld>
  <p:clrMapOvr>
    <a:masterClrMapping/>
  </p:clrMapOvr>
  <p:transition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a:prstGeom prst="rect">
            <a:avLst/>
          </a:prstGeom>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5pPr>
              <a:defRPr/>
            </a:lvl5pPr>
            <a:lvl6pPr>
              <a:defRPr/>
            </a:lvl6pPr>
            <a:lvl7pPr>
              <a:defRPr/>
            </a:lvl7pPr>
            <a:lvl8pPr>
              <a:defRPr/>
            </a:lvl8pPr>
            <a:lvl9pPr>
              <a:buFont typeface="Arial" panose="020B0604020202020204" pitchFamily="34" charset="0"/>
              <a:buChar char="•"/>
              <a:defRPr/>
            </a:lvl9pPr>
          </a:lstStyle>
          <a:p>
            <a:pPr lvl="0"/>
            <a:r>
              <a:rPr lang="zh-CN" altLang="en-US" smtClean="0"/>
              <a:t>单击此处编辑母版文本样式</a:t>
            </a:r>
            <a:endParaRPr lang="zh-CN" altLang="en-US" smtClean="0"/>
          </a:p>
          <a:p>
            <a:pPr lvl="1"/>
            <a:r>
              <a:rPr lang="zh-CN" altLang="en-US" smtClean="0"/>
              <a:t>二级</a:t>
            </a:r>
            <a:endParaRPr lang="zh-CN" altLang="en-US" smtClean="0"/>
          </a:p>
          <a:p>
            <a:pPr lvl="2"/>
            <a:r>
              <a:rPr lang="zh-CN" altLang="en-US" smtClean="0"/>
              <a:t>三级</a:t>
            </a:r>
            <a:endParaRPr lang="zh-CN" altLang="en-US" smtClean="0"/>
          </a:p>
          <a:p>
            <a:pPr lvl="3"/>
            <a:r>
              <a:rPr lang="zh-CN" altLang="en-US" smtClean="0"/>
              <a:t>四级</a:t>
            </a:r>
            <a:endParaRPr lang="zh-CN" altLang="en-US" smtClean="0"/>
          </a:p>
          <a:p>
            <a:pPr lvl="4"/>
            <a:r>
              <a:rPr lang="zh-CN" altLang="en-US" smtClean="0"/>
              <a:t>五级</a:t>
            </a:r>
            <a:endParaRPr lang="en-US" dirty="0" smtClean="0"/>
          </a:p>
        </p:txBody>
      </p:sp>
      <p:sp>
        <p:nvSpPr>
          <p:cNvPr id="4" name="Date Placeholder 3"/>
          <p:cNvSpPr>
            <a:spLocks noGrp="1"/>
          </p:cNvSpPr>
          <p:nvPr>
            <p:ph type="dt" sz="half" idx="10"/>
          </p:nvPr>
        </p:nvSpPr>
        <p:spPr>
          <a:xfrm>
            <a:off x="6362700" y="6356350"/>
            <a:ext cx="2085975"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B11D738E-8962-435F-8C43-147B8DD7E819}" type="datetime1">
              <a:rPr lang="en-US"/>
            </a:fld>
            <a:endParaRPr lang="en-US"/>
          </a:p>
        </p:txBody>
      </p:sp>
      <p:sp>
        <p:nvSpPr>
          <p:cNvPr id="5" name="Footer Placeholder 4"/>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r>
              <a:rPr lang="en-US"/>
              <a:t>Footer Text</a:t>
            </a:r>
            <a:endParaRPr lang="en-US"/>
          </a:p>
        </p:txBody>
      </p:sp>
      <p:sp>
        <p:nvSpPr>
          <p:cNvPr id="6" name="Slide Number Placeholder 5"/>
          <p:cNvSpPr>
            <a:spLocks noGrp="1"/>
          </p:cNvSpPr>
          <p:nvPr>
            <p:ph type="sldNum" sz="quarter" idx="12"/>
          </p:nvPr>
        </p:nvSpPr>
        <p:spPr>
          <a:xfrm>
            <a:off x="8543925" y="6356350"/>
            <a:ext cx="561975"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B2D4DD4C-DCCD-C84D-AC0C-B87CFC6426C6}" type="slidenum">
              <a:rPr lang="en-US"/>
            </a:fld>
            <a:endParaRPr lang="en-US"/>
          </a:p>
        </p:txBody>
      </p:sp>
    </p:spTree>
  </p:cSld>
  <p:clrMapOvr>
    <a:masterClrMapping/>
  </p:clrMapOvr>
  <p:transition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
        <p:nvSpPr>
          <p:cNvPr id="8" name="矩形 7"/>
          <p:cNvSpPr/>
          <p:nvPr userDrawn="1"/>
        </p:nvSpPr>
        <p:spPr>
          <a:xfrm>
            <a:off x="6300192" y="260648"/>
            <a:ext cx="2736304" cy="8640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ransition advClick="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pic>
        <p:nvPicPr>
          <p:cNvPr id="2" name="Picture 8" descr="dong-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0750"/>
            <a:ext cx="9144000" cy="857250"/>
          </a:xfrm>
          <a:prstGeom prst="rect">
            <a:avLst/>
          </a:prstGeom>
          <a:noFill/>
          <a:ln>
            <a:noFill/>
          </a:ln>
        </p:spPr>
      </p:pic>
      <p:sp>
        <p:nvSpPr>
          <p:cNvPr id="3" name="Straight Connector 4"/>
          <p:cNvSpPr>
            <a:spLocks noChangeShapeType="1"/>
          </p:cNvSpPr>
          <p:nvPr/>
        </p:nvSpPr>
        <p:spPr bwMode="auto">
          <a:xfrm>
            <a:off x="684213" y="1125538"/>
            <a:ext cx="6858000" cy="1587"/>
          </a:xfrm>
          <a:prstGeom prst="line">
            <a:avLst/>
          </a:prstGeom>
          <a:noFill/>
          <a:ln w="9525">
            <a:solidFill>
              <a:srgbClr val="7F7F7F"/>
            </a:solidFill>
            <a:prstDash val="dash"/>
            <a:round/>
          </a:ln>
        </p:spPr>
        <p:txBody>
          <a:bodyPr/>
          <a:lstStyle/>
          <a:p>
            <a:endParaRPr lang="zh-CN" altLang="en-US"/>
          </a:p>
        </p:txBody>
      </p:sp>
      <p:sp>
        <p:nvSpPr>
          <p:cNvPr id="4" name="灯片编号占位符 5"/>
          <p:cNvSpPr>
            <a:spLocks noGrp="1"/>
          </p:cNvSpPr>
          <p:nvPr>
            <p:ph type="sldNum" sz="quarter" idx="10"/>
          </p:nvPr>
        </p:nvSpPr>
        <p:spPr>
          <a:xfrm>
            <a:off x="6553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EFF4AE71-EF7A-4043-BE4F-026A2590DEA0}" type="slidenum">
              <a:rPr lang="zh-CN" altLang="en-US"/>
            </a:fld>
            <a:endParaRPr lang="zh-CN" altLang="en-US"/>
          </a:p>
        </p:txBody>
      </p:sp>
    </p:spTree>
  </p:cSld>
  <p:clrMapOvr>
    <a:masterClrMapping/>
  </p:clrMapOvr>
  <p:transition advClick="0"/>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pic>
        <p:nvPicPr>
          <p:cNvPr id="2" name="Picture 8" descr="dong-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0750"/>
            <a:ext cx="9144000" cy="857250"/>
          </a:xfrm>
          <a:prstGeom prst="rect">
            <a:avLst/>
          </a:prstGeom>
          <a:noFill/>
          <a:ln>
            <a:noFill/>
          </a:ln>
        </p:spPr>
      </p:pic>
      <p:sp>
        <p:nvSpPr>
          <p:cNvPr id="3" name="Straight Connector 4"/>
          <p:cNvSpPr>
            <a:spLocks noChangeShapeType="1"/>
          </p:cNvSpPr>
          <p:nvPr/>
        </p:nvSpPr>
        <p:spPr bwMode="auto">
          <a:xfrm>
            <a:off x="684213" y="1125538"/>
            <a:ext cx="6858000" cy="1587"/>
          </a:xfrm>
          <a:prstGeom prst="line">
            <a:avLst/>
          </a:prstGeom>
          <a:noFill/>
          <a:ln w="9525">
            <a:solidFill>
              <a:srgbClr val="7F7F7F"/>
            </a:solidFill>
            <a:prstDash val="dash"/>
            <a:round/>
          </a:ln>
        </p:spPr>
        <p:txBody>
          <a:bodyPr/>
          <a:lstStyle/>
          <a:p>
            <a:endParaRPr lang="zh-CN" altLang="en-US"/>
          </a:p>
        </p:txBody>
      </p:sp>
      <p:sp>
        <p:nvSpPr>
          <p:cNvPr id="4" name="灯片编号占位符 5"/>
          <p:cNvSpPr>
            <a:spLocks noGrp="1"/>
          </p:cNvSpPr>
          <p:nvPr>
            <p:ph type="sldNum" sz="quarter" idx="10"/>
          </p:nvPr>
        </p:nvSpPr>
        <p:spPr>
          <a:xfrm>
            <a:off x="6553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EFF4AE71-EF7A-4043-BE4F-026A2590DEA0}" type="slidenum">
              <a:rPr lang="zh-CN" altLang="en-US"/>
            </a:fld>
            <a:endParaRPr lang="zh-CN" altLang="en-US"/>
          </a:p>
        </p:txBody>
      </p:sp>
    </p:spTree>
  </p:cSld>
  <p:clrMapOvr>
    <a:masterClrMapping/>
  </p:clrMapOvr>
  <p:transition advClick="0"/>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pic>
        <p:nvPicPr>
          <p:cNvPr id="2" name="Picture 8" descr="dong-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0750"/>
            <a:ext cx="9144000" cy="857250"/>
          </a:xfrm>
          <a:prstGeom prst="rect">
            <a:avLst/>
          </a:prstGeom>
          <a:noFill/>
          <a:ln>
            <a:noFill/>
          </a:ln>
        </p:spPr>
      </p:pic>
      <p:sp>
        <p:nvSpPr>
          <p:cNvPr id="3" name="Straight Connector 4"/>
          <p:cNvSpPr>
            <a:spLocks noChangeShapeType="1"/>
          </p:cNvSpPr>
          <p:nvPr/>
        </p:nvSpPr>
        <p:spPr bwMode="auto">
          <a:xfrm>
            <a:off x="684213" y="1125538"/>
            <a:ext cx="6858000" cy="1587"/>
          </a:xfrm>
          <a:prstGeom prst="line">
            <a:avLst/>
          </a:prstGeom>
          <a:noFill/>
          <a:ln w="9525">
            <a:solidFill>
              <a:srgbClr val="7F7F7F"/>
            </a:solidFill>
            <a:prstDash val="dash"/>
            <a:round/>
          </a:ln>
        </p:spPr>
        <p:txBody>
          <a:bodyPr/>
          <a:lstStyle/>
          <a:p>
            <a:endParaRPr lang="zh-CN" altLang="en-US"/>
          </a:p>
        </p:txBody>
      </p:sp>
      <p:sp>
        <p:nvSpPr>
          <p:cNvPr id="4" name="灯片编号占位符 5"/>
          <p:cNvSpPr>
            <a:spLocks noGrp="1"/>
          </p:cNvSpPr>
          <p:nvPr>
            <p:ph type="sldNum" sz="quarter" idx="10"/>
          </p:nvPr>
        </p:nvSpPr>
        <p:spPr>
          <a:xfrm>
            <a:off x="6553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EFF4AE71-EF7A-4043-BE4F-026A2590DEA0}" type="slidenum">
              <a:rPr lang="zh-CN" altLang="en-US"/>
            </a:fld>
            <a:endParaRPr lang="zh-CN" altLang="en-US"/>
          </a:p>
        </p:txBody>
      </p:sp>
    </p:spTree>
  </p:cSld>
  <p:clrMapOvr>
    <a:masterClrMapping/>
  </p:clrMapOvr>
  <p:transition advClick="0"/>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pic>
        <p:nvPicPr>
          <p:cNvPr id="2" name="Picture 8" descr="dong-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0750"/>
            <a:ext cx="9144000" cy="857250"/>
          </a:xfrm>
          <a:prstGeom prst="rect">
            <a:avLst/>
          </a:prstGeom>
          <a:noFill/>
          <a:ln>
            <a:noFill/>
          </a:ln>
        </p:spPr>
      </p:pic>
      <p:sp>
        <p:nvSpPr>
          <p:cNvPr id="3" name="Straight Connector 4"/>
          <p:cNvSpPr>
            <a:spLocks noChangeShapeType="1"/>
          </p:cNvSpPr>
          <p:nvPr/>
        </p:nvSpPr>
        <p:spPr bwMode="auto">
          <a:xfrm>
            <a:off x="684213" y="1125538"/>
            <a:ext cx="6858000" cy="1587"/>
          </a:xfrm>
          <a:prstGeom prst="line">
            <a:avLst/>
          </a:prstGeom>
          <a:noFill/>
          <a:ln w="9525">
            <a:solidFill>
              <a:srgbClr val="7F7F7F"/>
            </a:solidFill>
            <a:prstDash val="dash"/>
            <a:round/>
          </a:ln>
        </p:spPr>
        <p:txBody>
          <a:bodyPr/>
          <a:lstStyle/>
          <a:p>
            <a:endParaRPr lang="zh-CN" altLang="en-US"/>
          </a:p>
        </p:txBody>
      </p:sp>
      <p:sp>
        <p:nvSpPr>
          <p:cNvPr id="4" name="灯片编号占位符 5"/>
          <p:cNvSpPr>
            <a:spLocks noGrp="1"/>
          </p:cNvSpPr>
          <p:nvPr>
            <p:ph type="sldNum" sz="quarter" idx="10"/>
          </p:nvPr>
        </p:nvSpPr>
        <p:spPr>
          <a:xfrm>
            <a:off x="6553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EFF4AE71-EF7A-4043-BE4F-026A2590DEA0}" type="slidenum">
              <a:rPr lang="zh-CN" altLang="en-US"/>
            </a:fld>
            <a:endParaRPr lang="zh-CN" altLang="en-US"/>
          </a:p>
        </p:txBody>
      </p:sp>
    </p:spTree>
  </p:cSld>
  <p:clrMapOvr>
    <a:masterClrMapping/>
  </p:clrMapOvr>
  <p:transition advClick="0"/>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pic>
        <p:nvPicPr>
          <p:cNvPr id="2" name="Picture 8" descr="dong-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0750"/>
            <a:ext cx="9144000" cy="857250"/>
          </a:xfrm>
          <a:prstGeom prst="rect">
            <a:avLst/>
          </a:prstGeom>
          <a:noFill/>
          <a:ln>
            <a:noFill/>
          </a:ln>
        </p:spPr>
      </p:pic>
      <p:sp>
        <p:nvSpPr>
          <p:cNvPr id="3" name="Straight Connector 4"/>
          <p:cNvSpPr>
            <a:spLocks noChangeShapeType="1"/>
          </p:cNvSpPr>
          <p:nvPr/>
        </p:nvSpPr>
        <p:spPr bwMode="auto">
          <a:xfrm>
            <a:off x="684213" y="1125538"/>
            <a:ext cx="6858000" cy="1587"/>
          </a:xfrm>
          <a:prstGeom prst="line">
            <a:avLst/>
          </a:prstGeom>
          <a:noFill/>
          <a:ln w="9525">
            <a:solidFill>
              <a:srgbClr val="7F7F7F"/>
            </a:solidFill>
            <a:prstDash val="dash"/>
            <a:round/>
          </a:ln>
        </p:spPr>
        <p:txBody>
          <a:bodyPr/>
          <a:lstStyle/>
          <a:p>
            <a:endParaRPr lang="zh-CN" altLang="en-US"/>
          </a:p>
        </p:txBody>
      </p:sp>
      <p:sp>
        <p:nvSpPr>
          <p:cNvPr id="4" name="灯片编号占位符 5"/>
          <p:cNvSpPr>
            <a:spLocks noGrp="1"/>
          </p:cNvSpPr>
          <p:nvPr>
            <p:ph type="sldNum" sz="quarter" idx="10"/>
          </p:nvPr>
        </p:nvSpPr>
        <p:spPr>
          <a:xfrm>
            <a:off x="6553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EFF4AE71-EF7A-4043-BE4F-026A2590DEA0}" type="slidenum">
              <a:rPr lang="zh-CN" altLang="en-US"/>
            </a:fld>
            <a:endParaRPr lang="zh-CN" altLang="en-US"/>
          </a:p>
        </p:txBody>
      </p:sp>
    </p:spTree>
  </p:cSld>
  <p:clrMapOvr>
    <a:masterClrMapping/>
  </p:clrMapOvr>
  <p:transition advClick="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pic>
        <p:nvPicPr>
          <p:cNvPr id="2" name="Picture 8" descr="dong-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0750"/>
            <a:ext cx="9144000" cy="857250"/>
          </a:xfrm>
          <a:prstGeom prst="rect">
            <a:avLst/>
          </a:prstGeom>
          <a:noFill/>
          <a:ln>
            <a:noFill/>
          </a:ln>
        </p:spPr>
      </p:pic>
      <p:sp>
        <p:nvSpPr>
          <p:cNvPr id="3" name="Straight Connector 4"/>
          <p:cNvSpPr>
            <a:spLocks noChangeShapeType="1"/>
          </p:cNvSpPr>
          <p:nvPr/>
        </p:nvSpPr>
        <p:spPr bwMode="auto">
          <a:xfrm>
            <a:off x="684213" y="1125538"/>
            <a:ext cx="6858000" cy="1587"/>
          </a:xfrm>
          <a:prstGeom prst="line">
            <a:avLst/>
          </a:prstGeom>
          <a:noFill/>
          <a:ln w="9525">
            <a:solidFill>
              <a:srgbClr val="7F7F7F"/>
            </a:solidFill>
            <a:prstDash val="dash"/>
            <a:round/>
          </a:ln>
        </p:spPr>
        <p:txBody>
          <a:bodyPr/>
          <a:lstStyle/>
          <a:p>
            <a:endParaRPr lang="zh-CN" altLang="en-US"/>
          </a:p>
        </p:txBody>
      </p:sp>
      <p:sp>
        <p:nvSpPr>
          <p:cNvPr id="4" name="灯片编号占位符 5"/>
          <p:cNvSpPr>
            <a:spLocks noGrp="1"/>
          </p:cNvSpPr>
          <p:nvPr>
            <p:ph type="sldNum" sz="quarter" idx="10"/>
          </p:nvPr>
        </p:nvSpPr>
        <p:spPr>
          <a:xfrm>
            <a:off x="6553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EFF4AE71-EF7A-4043-BE4F-026A2590DEA0}" type="slidenum">
              <a:rPr lang="zh-CN" altLang="en-US"/>
            </a:fld>
            <a:endParaRPr lang="zh-CN" altLang="en-US"/>
          </a:p>
        </p:txBody>
      </p:sp>
    </p:spTree>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advTm="15000">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pic>
        <p:nvPicPr>
          <p:cNvPr id="2" name="Picture 8" descr="dong-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0750"/>
            <a:ext cx="9144000" cy="857250"/>
          </a:xfrm>
          <a:prstGeom prst="rect">
            <a:avLst/>
          </a:prstGeom>
          <a:noFill/>
          <a:ln>
            <a:noFill/>
          </a:ln>
        </p:spPr>
      </p:pic>
      <p:sp>
        <p:nvSpPr>
          <p:cNvPr id="3" name="Straight Connector 4"/>
          <p:cNvSpPr>
            <a:spLocks noChangeShapeType="1"/>
          </p:cNvSpPr>
          <p:nvPr/>
        </p:nvSpPr>
        <p:spPr bwMode="auto">
          <a:xfrm>
            <a:off x="684213" y="1125538"/>
            <a:ext cx="6858000" cy="1587"/>
          </a:xfrm>
          <a:prstGeom prst="line">
            <a:avLst/>
          </a:prstGeom>
          <a:noFill/>
          <a:ln w="9525">
            <a:solidFill>
              <a:srgbClr val="7F7F7F"/>
            </a:solidFill>
            <a:prstDash val="dash"/>
            <a:round/>
          </a:ln>
        </p:spPr>
        <p:txBody>
          <a:bodyPr/>
          <a:lstStyle/>
          <a:p>
            <a:endParaRPr lang="zh-CN" altLang="en-US"/>
          </a:p>
        </p:txBody>
      </p:sp>
      <p:sp>
        <p:nvSpPr>
          <p:cNvPr id="4" name="灯片编号占位符 5"/>
          <p:cNvSpPr>
            <a:spLocks noGrp="1"/>
          </p:cNvSpPr>
          <p:nvPr>
            <p:ph type="sldNum" sz="quarter" idx="10"/>
          </p:nvPr>
        </p:nvSpPr>
        <p:spPr>
          <a:xfrm>
            <a:off x="6553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EFF4AE71-EF7A-4043-BE4F-026A2590DEA0}" type="slidenum">
              <a:rPr lang="zh-CN" altLang="en-US"/>
            </a:fld>
            <a:endParaRPr lang="zh-CN" altLang="en-US"/>
          </a:p>
        </p:txBody>
      </p:sp>
    </p:spTree>
  </p:cSld>
  <p:clrMapOvr>
    <a:masterClrMapping/>
  </p:clrMapOvr>
  <p:transition advClick="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pic>
        <p:nvPicPr>
          <p:cNvPr id="2" name="Picture 8" descr="dong-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0750"/>
            <a:ext cx="9144000" cy="857250"/>
          </a:xfrm>
          <a:prstGeom prst="rect">
            <a:avLst/>
          </a:prstGeom>
          <a:noFill/>
          <a:ln>
            <a:noFill/>
          </a:ln>
        </p:spPr>
      </p:pic>
      <p:sp>
        <p:nvSpPr>
          <p:cNvPr id="3" name="Straight Connector 4"/>
          <p:cNvSpPr>
            <a:spLocks noChangeShapeType="1"/>
          </p:cNvSpPr>
          <p:nvPr/>
        </p:nvSpPr>
        <p:spPr bwMode="auto">
          <a:xfrm>
            <a:off x="684213" y="1125538"/>
            <a:ext cx="6858000" cy="1587"/>
          </a:xfrm>
          <a:prstGeom prst="line">
            <a:avLst/>
          </a:prstGeom>
          <a:noFill/>
          <a:ln w="9525">
            <a:solidFill>
              <a:srgbClr val="7F7F7F"/>
            </a:solidFill>
            <a:prstDash val="dash"/>
            <a:round/>
          </a:ln>
        </p:spPr>
        <p:txBody>
          <a:bodyPr/>
          <a:lstStyle/>
          <a:p>
            <a:endParaRPr lang="zh-CN" altLang="en-US"/>
          </a:p>
        </p:txBody>
      </p:sp>
      <p:sp>
        <p:nvSpPr>
          <p:cNvPr id="4" name="灯片编号占位符 5"/>
          <p:cNvSpPr>
            <a:spLocks noGrp="1"/>
          </p:cNvSpPr>
          <p:nvPr>
            <p:ph type="sldNum" sz="quarter" idx="10"/>
          </p:nvPr>
        </p:nvSpPr>
        <p:spPr>
          <a:xfrm>
            <a:off x="6553200" y="6356350"/>
            <a:ext cx="2133600" cy="365125"/>
          </a:xfrm>
          <a:prstGeom prst="rect">
            <a:avLst/>
          </a:prstGeom>
        </p:spPr>
        <p:txBody>
          <a:bodyPr/>
          <a:lstStyle>
            <a:lvl1pPr fontAlgn="auto">
              <a:spcBef>
                <a:spcPts val="0"/>
              </a:spcBef>
              <a:spcAft>
                <a:spcPts val="0"/>
              </a:spcAft>
              <a:defRPr kumimoji="0">
                <a:latin typeface="+mn-lt"/>
                <a:ea typeface="+mn-ea"/>
                <a:cs typeface="+mn-cs"/>
              </a:defRPr>
            </a:lvl1pPr>
          </a:lstStyle>
          <a:p>
            <a:pPr>
              <a:defRPr/>
            </a:pPr>
            <a:fld id="{EFF4AE71-EF7A-4043-BE4F-026A2590DEA0}" type="slidenum">
              <a:rPr lang="zh-CN" altLang="en-US"/>
            </a:fld>
            <a:endParaRPr lang="zh-CN" altLang="en-US"/>
          </a:p>
        </p:txBody>
      </p:sp>
    </p:spTree>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advTm="15000">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advTm="1500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advTm="15000">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advTm="1500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advTm="15000">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advTm="15000">
    <p:random/>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6.xml"/><Relationship Id="rId8" Type="http://schemas.openxmlformats.org/officeDocument/2006/relationships/slideLayout" Target="../slideLayouts/slideLayout25.xml"/><Relationship Id="rId7" Type="http://schemas.openxmlformats.org/officeDocument/2006/relationships/slideLayout" Target="../slideLayouts/slideLayout24.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3" Type="http://schemas.openxmlformats.org/officeDocument/2006/relationships/slideLayout" Target="../slideLayouts/slideLayout20.xml"/><Relationship Id="rId2" Type="http://schemas.openxmlformats.org/officeDocument/2006/relationships/slideLayout" Target="../slideLayouts/slideLayout19.xml"/><Relationship Id="rId17" Type="http://schemas.openxmlformats.org/officeDocument/2006/relationships/theme" Target="../theme/theme2.xml"/><Relationship Id="rId16" Type="http://schemas.openxmlformats.org/officeDocument/2006/relationships/image" Target="../media/image2.png"/><Relationship Id="rId15" Type="http://schemas.openxmlformats.org/officeDocument/2006/relationships/image" Target="../media/image1.png"/><Relationship Id="rId14" Type="http://schemas.openxmlformats.org/officeDocument/2006/relationships/slideLayout" Target="../slideLayouts/slideLayout31.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1" Type="http://schemas.openxmlformats.org/officeDocument/2006/relationships/slideLayout" Target="../slideLayouts/slideLayout28.xml"/><Relationship Id="rId10" Type="http://schemas.openxmlformats.org/officeDocument/2006/relationships/slideLayout" Target="../slideLayouts/slideLayout27.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1026"/>
          <p:cNvSpPr>
            <a:spLocks noGrp="1"/>
          </p:cNvSpPr>
          <p:nvPr>
            <p:ph type="body" idx="1"/>
          </p:nvPr>
        </p:nvSpPr>
        <p:spPr>
          <a:xfrm>
            <a:off x="457200" y="1600200"/>
            <a:ext cx="8229600" cy="452596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a:endParaRPr lang="zh-CN" altLang="en-US" dirty="0">
              <a:latin typeface="Arial" panose="020B0604020202020204" pitchFamily="34" charset="0"/>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a:endParaRPr lang="zh-CN" altLang="en-US" dirty="0">
              <a:latin typeface="Arial" panose="020B0604020202020204" pitchFamily="34" charset="0"/>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advTm="15000">
    <p:random/>
  </p:transition>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2pPr>
      <a:lvl3pPr marL="914400" lvl="2"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3pPr>
      <a:lvl4pPr marL="1371600" lvl="3"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4pPr>
      <a:lvl5pPr marL="1828800" lvl="4"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5pPr>
      <a:lvl6pPr marL="2286000" lvl="5"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6pPr>
      <a:lvl7pPr marL="2743200" lvl="6"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7pPr>
      <a:lvl8pPr marL="3200400" lvl="7"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8pPr>
      <a:lvl9pPr marL="3657600" lvl="8"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8" descr="dong-31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000750"/>
            <a:ext cx="9144000" cy="857250"/>
          </a:xfrm>
          <a:prstGeom prst="rect">
            <a:avLst/>
          </a:prstGeom>
          <a:noFill/>
          <a:ln>
            <a:noFill/>
          </a:ln>
        </p:spPr>
      </p:pic>
      <p:pic>
        <p:nvPicPr>
          <p:cNvPr id="5" name="图片 4" descr="红十字会标志修改.png"/>
          <p:cNvPicPr/>
          <p:nvPr/>
        </p:nvPicPr>
        <p:blipFill>
          <a:blip r:embed="rId16" cstate="print"/>
          <a:srcRect l="7366" t="20526" r="11607" b="36242"/>
          <a:stretch>
            <a:fillRect/>
          </a:stretch>
        </p:blipFill>
        <p:spPr>
          <a:xfrm>
            <a:off x="6227763" y="188913"/>
            <a:ext cx="2376487" cy="936625"/>
          </a:xfrm>
          <a:prstGeom prst="rect">
            <a:avLst/>
          </a:prstGeom>
          <a:noFill/>
          <a:effectLst>
            <a:outerShdw blurRad="50800" dist="50800" dir="5400000" algn="ctr" rotWithShape="0">
              <a:schemeClr val="bg1"/>
            </a:outerShdw>
          </a:effectLst>
        </p:spPr>
      </p:pic>
      <p:sp>
        <p:nvSpPr>
          <p:cNvPr id="1028" name="Straight Connector 4"/>
          <p:cNvSpPr>
            <a:spLocks noChangeShapeType="1"/>
          </p:cNvSpPr>
          <p:nvPr/>
        </p:nvSpPr>
        <p:spPr bwMode="auto">
          <a:xfrm>
            <a:off x="684213" y="1125538"/>
            <a:ext cx="6858000" cy="1587"/>
          </a:xfrm>
          <a:prstGeom prst="line">
            <a:avLst/>
          </a:prstGeom>
          <a:noFill/>
          <a:ln w="9525">
            <a:solidFill>
              <a:srgbClr val="7F7F7F"/>
            </a:solidFill>
            <a:prstDash val="dash"/>
            <a:round/>
          </a:ln>
        </p:spPr>
        <p:txBody>
          <a:bodyPr/>
          <a:lstStyle/>
          <a:p>
            <a:endParaRPr lang="zh-CN" alt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Lst>
  <p:transition advClick="0"/>
  <p:timing>
    <p:tnLst>
      <p:par>
        <p:cTn id="1" dur="indefinite" restart="never" nodeType="tmRoot"/>
      </p:par>
    </p:tnLst>
  </p:timing>
  <p:hf sldNum="0" hdr="0" ftr="0" dt="0"/>
  <p:txStyles>
    <p:titleStyle>
      <a:lvl1pPr algn="ctr" rtl="0" eaLnBrk="1" fontAlgn="base" hangingPunct="1">
        <a:spcBef>
          <a:spcPct val="0"/>
        </a:spcBef>
        <a:spcAft>
          <a:spcPct val="0"/>
        </a:spcAft>
        <a:defRPr kumimoji="1" sz="4400" kern="1200">
          <a:solidFill>
            <a:schemeClr val="tx1"/>
          </a:solidFill>
          <a:latin typeface="+mj-lt"/>
          <a:ea typeface="+mj-ea"/>
          <a:cs typeface="宋体" panose="02010600030101010101" pitchFamily="2" charset="-122"/>
        </a:defRPr>
      </a:lvl1pPr>
      <a:lvl2pPr algn="ctr" rtl="0" eaLnBrk="1" fontAlgn="base" hangingPunct="1">
        <a:spcBef>
          <a:spcPct val="0"/>
        </a:spcBef>
        <a:spcAft>
          <a:spcPct val="0"/>
        </a:spcAft>
        <a:defRPr kumimoji="1" sz="4400">
          <a:solidFill>
            <a:schemeClr val="tx1"/>
          </a:solidFill>
          <a:latin typeface="Calibri" panose="020F0502020204030204" charset="0"/>
          <a:ea typeface="宋体" panose="02010600030101010101" pitchFamily="2" charset="-122"/>
          <a:cs typeface="宋体" panose="02010600030101010101" pitchFamily="2" charset="-122"/>
        </a:defRPr>
      </a:lvl2pPr>
      <a:lvl3pPr algn="ctr" rtl="0" eaLnBrk="1" fontAlgn="base" hangingPunct="1">
        <a:spcBef>
          <a:spcPct val="0"/>
        </a:spcBef>
        <a:spcAft>
          <a:spcPct val="0"/>
        </a:spcAft>
        <a:defRPr kumimoji="1" sz="4400">
          <a:solidFill>
            <a:schemeClr val="tx1"/>
          </a:solidFill>
          <a:latin typeface="Calibri" panose="020F0502020204030204" charset="0"/>
          <a:ea typeface="宋体" panose="02010600030101010101" pitchFamily="2" charset="-122"/>
          <a:cs typeface="宋体" panose="02010600030101010101" pitchFamily="2" charset="-122"/>
        </a:defRPr>
      </a:lvl3pPr>
      <a:lvl4pPr algn="ctr" rtl="0" eaLnBrk="1" fontAlgn="base" hangingPunct="1">
        <a:spcBef>
          <a:spcPct val="0"/>
        </a:spcBef>
        <a:spcAft>
          <a:spcPct val="0"/>
        </a:spcAft>
        <a:defRPr kumimoji="1" sz="4400">
          <a:solidFill>
            <a:schemeClr val="tx1"/>
          </a:solidFill>
          <a:latin typeface="Calibri" panose="020F0502020204030204" charset="0"/>
          <a:ea typeface="宋体" panose="02010600030101010101" pitchFamily="2" charset="-122"/>
          <a:cs typeface="宋体" panose="02010600030101010101" pitchFamily="2" charset="-122"/>
        </a:defRPr>
      </a:lvl4pPr>
      <a:lvl5pPr algn="ctr" rtl="0" eaLnBrk="1" fontAlgn="base" hangingPunct="1">
        <a:spcBef>
          <a:spcPct val="0"/>
        </a:spcBef>
        <a:spcAft>
          <a:spcPct val="0"/>
        </a:spcAft>
        <a:defRPr kumimoji="1" sz="4400">
          <a:solidFill>
            <a:schemeClr val="tx1"/>
          </a:solidFill>
          <a:latin typeface="Calibri" panose="020F0502020204030204" charset="0"/>
          <a:ea typeface="宋体" panose="02010600030101010101" pitchFamily="2" charset="-122"/>
          <a:cs typeface="宋体" panose="02010600030101010101" pitchFamily="2" charset="-122"/>
        </a:defRPr>
      </a:lvl5pPr>
      <a:lvl6pPr marL="457200" algn="ctr" rtl="0" eaLnBrk="1" fontAlgn="base" hangingPunct="1">
        <a:spcBef>
          <a:spcPct val="0"/>
        </a:spcBef>
        <a:spcAft>
          <a:spcPct val="0"/>
        </a:spcAft>
        <a:defRPr kumimoji="1" sz="4400">
          <a:solidFill>
            <a:schemeClr val="tx1"/>
          </a:solidFill>
          <a:latin typeface="Calibri" panose="020F0502020204030204" charset="0"/>
          <a:ea typeface="宋体" panose="02010600030101010101" pitchFamily="2" charset="-122"/>
          <a:cs typeface="宋体" panose="02010600030101010101" pitchFamily="2" charset="-122"/>
        </a:defRPr>
      </a:lvl6pPr>
      <a:lvl7pPr marL="914400" algn="ctr" rtl="0" eaLnBrk="1" fontAlgn="base" hangingPunct="1">
        <a:spcBef>
          <a:spcPct val="0"/>
        </a:spcBef>
        <a:spcAft>
          <a:spcPct val="0"/>
        </a:spcAft>
        <a:defRPr kumimoji="1" sz="4400">
          <a:solidFill>
            <a:schemeClr val="tx1"/>
          </a:solidFill>
          <a:latin typeface="Calibri" panose="020F0502020204030204" charset="0"/>
          <a:ea typeface="宋体" panose="02010600030101010101" pitchFamily="2" charset="-122"/>
          <a:cs typeface="宋体" panose="02010600030101010101" pitchFamily="2" charset="-122"/>
        </a:defRPr>
      </a:lvl7pPr>
      <a:lvl8pPr marL="1371600" algn="ctr" rtl="0" eaLnBrk="1" fontAlgn="base" hangingPunct="1">
        <a:spcBef>
          <a:spcPct val="0"/>
        </a:spcBef>
        <a:spcAft>
          <a:spcPct val="0"/>
        </a:spcAft>
        <a:defRPr kumimoji="1" sz="4400">
          <a:solidFill>
            <a:schemeClr val="tx1"/>
          </a:solidFill>
          <a:latin typeface="Calibri" panose="020F0502020204030204" charset="0"/>
          <a:ea typeface="宋体" panose="02010600030101010101" pitchFamily="2" charset="-122"/>
          <a:cs typeface="宋体" panose="02010600030101010101" pitchFamily="2" charset="-122"/>
        </a:defRPr>
      </a:lvl8pPr>
      <a:lvl9pPr marL="1828800" algn="ctr" rtl="0" eaLnBrk="1" fontAlgn="base" hangingPunct="1">
        <a:spcBef>
          <a:spcPct val="0"/>
        </a:spcBef>
        <a:spcAft>
          <a:spcPct val="0"/>
        </a:spcAft>
        <a:defRPr kumimoji="1" sz="4400">
          <a:solidFill>
            <a:schemeClr val="tx1"/>
          </a:solidFill>
          <a:latin typeface="Calibri" panose="020F0502020204030204" charset="0"/>
          <a:ea typeface="宋体" panose="02010600030101010101" pitchFamily="2" charset="-122"/>
          <a:cs typeface="宋体" panose="02010600030101010101" pitchFamily="2" charset="-122"/>
        </a:defRPr>
      </a:lvl9pPr>
    </p:titleStyle>
    <p:bodyStyle>
      <a:lvl1pPr marL="342900" indent="-342900" algn="l" rtl="0" eaLnBrk="1" fontAlgn="base" hangingPunct="1">
        <a:spcBef>
          <a:spcPct val="20000"/>
        </a:spcBef>
        <a:spcAft>
          <a:spcPct val="0"/>
        </a:spcAft>
        <a:buFont typeface="Arial" panose="020B0604020202020204" pitchFamily="34" charset="0"/>
        <a:buChar char="•"/>
        <a:defRPr kumimoji="1" sz="3200" kern="1200">
          <a:solidFill>
            <a:schemeClr val="tx1"/>
          </a:solidFill>
          <a:latin typeface="+mn-lt"/>
          <a:ea typeface="+mn-ea"/>
          <a:cs typeface="宋体" panose="02010600030101010101" pitchFamily="2" charset="-122"/>
        </a:defRPr>
      </a:lvl1pPr>
      <a:lvl2pPr marL="742950" indent="-285750" algn="l" rtl="0" eaLnBrk="1" fontAlgn="base" hangingPunct="1">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4.png"/><Relationship Id="rId1" Type="http://schemas.openxmlformats.org/officeDocument/2006/relationships/image" Target="../media/image3.jpe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16.jpeg"/><Relationship Id="rId1"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jpeg"/><Relationship Id="rId1" Type="http://schemas.openxmlformats.org/officeDocument/2006/relationships/image" Target="../media/image17.jpe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8.jpeg"/><Relationship Id="rId2" Type="http://schemas.openxmlformats.org/officeDocument/2006/relationships/image" Target="../media/image4.png"/><Relationship Id="rId1" Type="http://schemas.openxmlformats.org/officeDocument/2006/relationships/image" Target="../media/image3.jpe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image" Target="../media/image3.jpe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image" Target="../media/image20.jpe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4.png"/><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3.jpe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png"/><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jpeg"/></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3.jpeg"/><Relationship Id="rId7" Type="http://schemas.openxmlformats.org/officeDocument/2006/relationships/image" Target="../media/image30.png"/><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5.png"/><Relationship Id="rId10" Type="http://schemas.openxmlformats.org/officeDocument/2006/relationships/notesSlide" Target="../notesSlides/notesSlide3.xml"/><Relationship Id="rId1" Type="http://schemas.openxmlformats.org/officeDocument/2006/relationships/image" Target="../media/image24.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31.pn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32.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33.png"/></Relationships>
</file>

<file path=ppt/slides/_rels/slide25.xml.rels><?xml version="1.0" encoding="UTF-8" standalone="yes"?>
<Relationships xmlns="http://schemas.openxmlformats.org/package/2006/relationships"><Relationship Id="rId6" Type="http://schemas.openxmlformats.org/officeDocument/2006/relationships/vmlDrawing" Target="../drawings/vmlDrawing1.vml"/><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34.png"/><Relationship Id="rId1" Type="http://schemas.openxmlformats.org/officeDocument/2006/relationships/oleObject" Target="../embeddings/oleObject1.bin"/></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35.pn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36.pn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jpeg"/></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39.GIF"/><Relationship Id="rId1"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jpeg"/></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41.png"/><Relationship Id="rId1" Type="http://schemas.openxmlformats.org/officeDocument/2006/relationships/image" Target="../media/image40.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image" Target="../media/image42.png"/></Relationships>
</file>

<file path=ppt/slides/_rels/slide35.xml.rels><?xml version="1.0" encoding="UTF-8" standalone="yes"?>
<Relationships xmlns="http://schemas.openxmlformats.org/package/2006/relationships"><Relationship Id="rId7" Type="http://schemas.openxmlformats.org/officeDocument/2006/relationships/vmlDrawing" Target="../drawings/vmlDrawing2.vml"/><Relationship Id="rId6"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oleObject" Target="../embeddings/oleObject2.bin"/></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 Id="rId3" Type="http://schemas.openxmlformats.org/officeDocument/2006/relationships/image" Target="../media/image23.png"/><Relationship Id="rId2" Type="http://schemas.openxmlformats.org/officeDocument/2006/relationships/image" Target="../media/image44.jpeg"/><Relationship Id="rId1" Type="http://schemas.openxmlformats.org/officeDocument/2006/relationships/image" Target="../media/image39.GIF"/></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45.png"/></Relationships>
</file>

<file path=ppt/slides/_rels/slide3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 Id="rId3" Type="http://schemas.openxmlformats.org/officeDocument/2006/relationships/image" Target="../media/image40.png"/><Relationship Id="rId2" Type="http://schemas.openxmlformats.org/officeDocument/2006/relationships/image" Target="../media/image23.png"/><Relationship Id="rId1" Type="http://schemas.openxmlformats.org/officeDocument/2006/relationships/image" Target="../media/image39.GIF"/></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39.GIF"/></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1.xml"/><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image" Target="../media/image5.jpeg"/></Relationships>
</file>

<file path=ppt/slides/_rels/slide4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49.jpeg"/><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image" Target="../media/image46.jpe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45.png"/></Relationships>
</file>

<file path=ppt/slides/_rels/slide42.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hyperlink" Target="http://baike.baidu.com/view/9438.htm" TargetMode="External"/><Relationship Id="rId3" Type="http://schemas.openxmlformats.org/officeDocument/2006/relationships/hyperlink" Target="http://baike.baidu.com/view/160811.htm" TargetMode="External"/><Relationship Id="rId2" Type="http://schemas.openxmlformats.org/officeDocument/2006/relationships/hyperlink" Target="http://baike.baidu.com/view/32146.htm" TargetMode="External"/><Relationship Id="rId1" Type="http://schemas.openxmlformats.org/officeDocument/2006/relationships/hyperlink" Target="http://baike.baidu.com/view/25458.htm" TargetMode="External"/></Relationships>
</file>

<file path=ppt/slides/_rels/slide43.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hyperlink" Target="http://baike.baidu.com/view/75996.htm" TargetMode="External"/></Relationships>
</file>

<file path=ppt/slides/_rels/slide44.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image" Target="../media/image3.jpeg"/><Relationship Id="rId7" Type="http://schemas.openxmlformats.org/officeDocument/2006/relationships/hyperlink" Target="http://baike.baidu.com/view/6170.htm" TargetMode="External"/><Relationship Id="rId6" Type="http://schemas.openxmlformats.org/officeDocument/2006/relationships/hyperlink" Target="http://baike.baidu.com/view/7882.htm" TargetMode="External"/><Relationship Id="rId5" Type="http://schemas.openxmlformats.org/officeDocument/2006/relationships/hyperlink" Target="http://baike.baidu.com/view/3682642.htm" TargetMode="External"/><Relationship Id="rId4" Type="http://schemas.openxmlformats.org/officeDocument/2006/relationships/hyperlink" Target="http://baike.baidu.com/view/1266409.htm" TargetMode="External"/><Relationship Id="rId3" Type="http://schemas.openxmlformats.org/officeDocument/2006/relationships/hyperlink" Target="http://baike.baidu.com/view/25507.htm" TargetMode="External"/><Relationship Id="rId2" Type="http://schemas.openxmlformats.org/officeDocument/2006/relationships/hyperlink" Target="http://baike.baidu.com/view/273987.htm" TargetMode="External"/><Relationship Id="rId11" Type="http://schemas.openxmlformats.org/officeDocument/2006/relationships/notesSlide" Target="../notesSlides/notesSlide6.xml"/><Relationship Id="rId10" Type="http://schemas.openxmlformats.org/officeDocument/2006/relationships/slideLayout" Target="../slideLayouts/slideLayout7.xml"/><Relationship Id="rId1" Type="http://schemas.openxmlformats.org/officeDocument/2006/relationships/hyperlink" Target="http://baike.baidu.com/view/278751.htm" TargetMode="External"/></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jpeg"/></Relationships>
</file>

<file path=ppt/slides/_rels/slide4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50.jpeg"/><Relationship Id="rId1" Type="http://schemas.openxmlformats.org/officeDocument/2006/relationships/image" Target="../media/image39.GIF"/></Relationships>
</file>

<file path=ppt/slides/_rels/slide47.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51.jpe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audio" Target="../media/audio1.wav"/><Relationship Id="rId3" Type="http://schemas.openxmlformats.org/officeDocument/2006/relationships/image" Target="../media/image6.wmf"/><Relationship Id="rId2" Type="http://schemas.openxmlformats.org/officeDocument/2006/relationships/image" Target="../media/image4.png"/><Relationship Id="rId1" Type="http://schemas.openxmlformats.org/officeDocument/2006/relationships/image" Target="../media/image3.jpeg"/></Relationships>
</file>

<file path=ppt/slides/_rels/slide5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39.GIF"/></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52.jpe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jpeg"/></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53.jpeg"/></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54.jpeg"/></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55.jpeg"/></Relationships>
</file>

<file path=ppt/slides/_rels/slide5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56.jpe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jpe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jpe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jpe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image" Target="../media/image3.jpeg"/></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57.jpe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8.jpe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jpeg"/></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tags" Target="../tags/tag1.xml"/></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image" Target="../media/image59.jpe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3.jpeg"/><Relationship Id="rId1" Type="http://schemas.openxmlformats.org/officeDocument/2006/relationships/image" Target="../media/image62.jpeg"/></Relationships>
</file>

<file path=ppt/slides/_rels/slide6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68.jpeg"/><Relationship Id="rId4" Type="http://schemas.openxmlformats.org/officeDocument/2006/relationships/image" Target="../media/image67.jpeg"/><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image" Target="../media/image64.jpeg"/></Relationships>
</file>

<file path=ppt/slides/_rels/slide67.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7.xml"/><Relationship Id="rId5" Type="http://schemas.openxmlformats.org/officeDocument/2006/relationships/image" Target="../media/image73.jpeg"/><Relationship Id="rId4" Type="http://schemas.openxmlformats.org/officeDocument/2006/relationships/image" Target="../media/image72.jpeg"/><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image" Target="../media/image69.wmf"/></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4.jpeg"/></Relationships>
</file>

<file path=ppt/slides/_rels/slide6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78.jpeg"/><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image" Target="../media/image75.jpe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image" Target="../media/image3.jpeg"/><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image" Target="../media/image8.jpeg"/></Relationships>
</file>

<file path=ppt/slides/_rels/slide7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80.jpeg"/><Relationship Id="rId3" Type="http://schemas.openxmlformats.org/officeDocument/2006/relationships/image" Target="../media/image75.jpeg"/><Relationship Id="rId2" Type="http://schemas.openxmlformats.org/officeDocument/2006/relationships/image" Target="../media/image78.jpeg"/><Relationship Id="rId1" Type="http://schemas.openxmlformats.org/officeDocument/2006/relationships/image" Target="../media/image79.jpeg"/></Relationships>
</file>

<file path=ppt/slides/_rels/slide7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81.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image" Target="../media/image10.jpeg"/></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14.jpeg"/><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7" name="副标题 47106"/>
          <p:cNvSpPr>
            <a:spLocks noGrp="1"/>
          </p:cNvSpPr>
          <p:nvPr>
            <p:ph type="subTitle" idx="1"/>
          </p:nvPr>
        </p:nvSpPr>
        <p:spPr>
          <a:xfrm>
            <a:off x="1058545" y="4805045"/>
            <a:ext cx="7467600" cy="685800"/>
          </a:xfrm>
          <a:solidFill>
            <a:schemeClr val="bg1">
              <a:alpha val="74001"/>
            </a:schemeClr>
          </a:solidFill>
          <a:ln w="0">
            <a:solidFill>
              <a:schemeClr val="bg1"/>
            </a:solidFill>
            <a:miter/>
          </a:ln>
        </p:spPr>
        <p:txBody>
          <a:bodyPr/>
          <a:p>
            <a:pPr defTabSz="914400">
              <a:lnSpc>
                <a:spcPct val="80000"/>
              </a:lnSpc>
              <a:buSzPct val="100000"/>
            </a:pPr>
            <a:r>
              <a:rPr lang="zh-CN" altLang="en-US" sz="2000" kern="1200" baseline="0" dirty="0">
                <a:solidFill>
                  <a:schemeClr val="tx2"/>
                </a:solidFill>
                <a:latin typeface="微软雅黑" panose="020B0503020204020204" charset="-122"/>
                <a:ea typeface="微软雅黑" panose="020B0503020204020204" charset="-122"/>
                <a:cs typeface="微软雅黑" panose="020B0503020204020204" charset="-122"/>
              </a:rPr>
              <a:t>柳林县红十字会应急救护培训师：陈林华</a:t>
            </a:r>
            <a:endParaRPr lang="zh-CN" altLang="en-US" sz="2000" kern="1200" baseline="0" dirty="0">
              <a:solidFill>
                <a:schemeClr val="tx2"/>
              </a:solidFill>
              <a:latin typeface="微软雅黑" panose="020B0503020204020204" charset="-122"/>
              <a:ea typeface="微软雅黑" panose="020B0503020204020204" charset="-122"/>
              <a:cs typeface="微软雅黑" panose="020B0503020204020204" charset="-122"/>
            </a:endParaRPr>
          </a:p>
        </p:txBody>
      </p:sp>
      <p:pic>
        <p:nvPicPr>
          <p:cNvPr id="47109" name="图片 47108" descr="Img244182087"/>
          <p:cNvPicPr>
            <a:picLocks noChangeAspect="1"/>
          </p:cNvPicPr>
          <p:nvPr/>
        </p:nvPicPr>
        <p:blipFill>
          <a:blip r:embed="rId1"/>
          <a:stretch>
            <a:fillRect/>
          </a:stretch>
        </p:blipFill>
        <p:spPr>
          <a:xfrm>
            <a:off x="506730" y="345440"/>
            <a:ext cx="1600200" cy="1416050"/>
          </a:xfrm>
          <a:prstGeom prst="rect">
            <a:avLst/>
          </a:prstGeom>
          <a:noFill/>
          <a:ln w="9525">
            <a:noFill/>
          </a:ln>
        </p:spPr>
      </p:pic>
      <p:sp>
        <p:nvSpPr>
          <p:cNvPr id="47115" name="矩形 47114"/>
          <p:cNvSpPr/>
          <p:nvPr/>
        </p:nvSpPr>
        <p:spPr>
          <a:xfrm>
            <a:off x="2291715" y="2292350"/>
            <a:ext cx="4724400" cy="1371600"/>
          </a:xfrm>
          <a:prstGeom prst="rect">
            <a:avLst/>
          </a:prstGeom>
        </p:spPr>
        <p:txBody>
          <a:bodyPr wrap="none" fromWordArt="1">
            <a:prstTxWarp prst="textPlain">
              <a:avLst>
                <a:gd name="adj" fmla="val 50000"/>
              </a:avLst>
            </a:prstTxWarp>
            <a:normAutofit/>
          </a:bodyPr>
          <a:p>
            <a:pPr algn="ctr"/>
            <a:r>
              <a:rPr lang="zh-CN" altLang="en-US" sz="5400" b="1" dirty="0">
                <a:solidFill>
                  <a:srgbClr val="CE1400"/>
                </a:solidFill>
                <a:latin typeface="Times New Roman" panose="02020603050405020304" pitchFamily="18" charset="0"/>
                <a:ea typeface="隶书" panose="02010509060101010101" pitchFamily="49" charset="-122"/>
              </a:rPr>
              <a:t>红十字运动</a:t>
            </a:r>
            <a:endParaRPr lang="zh-CN" altLang="en-US" sz="3600">
              <a:ln w="19050" cap="flat" cmpd="sng">
                <a:solidFill>
                  <a:srgbClr val="99CCFF"/>
                </a:solidFill>
                <a:prstDash val="solid"/>
                <a:headEnd type="none" w="med" len="med"/>
                <a:tailEnd type="none" w="med" len="med"/>
              </a:ln>
              <a:solidFill>
                <a:srgbClr val="0066CC"/>
              </a:solidFill>
              <a:effectLst>
                <a:outerShdw dist="35921" dir="2699999" algn="ctr" rotWithShape="0">
                  <a:srgbClr val="990000"/>
                </a:outerShdw>
              </a:effectLst>
              <a:latin typeface="宋体" panose="02010600030101010101" pitchFamily="2" charset="-122"/>
              <a:ea typeface="宋体" panose="02010600030101010101" pitchFamily="2" charset="-122"/>
            </a:endParaRPr>
          </a:p>
        </p:txBody>
      </p:sp>
      <p:pic>
        <p:nvPicPr>
          <p:cNvPr id="2" name="图片 1" descr="图片1"/>
          <p:cNvPicPr>
            <a:picLocks noChangeAspect="1"/>
          </p:cNvPicPr>
          <p:nvPr/>
        </p:nvPicPr>
        <p:blipFill>
          <a:blip r:embed="rId2"/>
          <a:stretch>
            <a:fillRect/>
          </a:stretch>
        </p:blipFill>
        <p:spPr>
          <a:xfrm>
            <a:off x="-6350" y="6087745"/>
            <a:ext cx="9156700" cy="790575"/>
          </a:xfrm>
          <a:prstGeom prst="rect">
            <a:avLst/>
          </a:prstGeom>
        </p:spPr>
      </p:pic>
    </p:spTree>
  </p:cSld>
  <p:clrMapOvr>
    <a:masterClrMapping/>
  </p:clrMapOvr>
  <p:transition advTm="15000">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文本框 1"/>
          <p:cNvSpPr txBox="1">
            <a:spLocks noChangeArrowheads="1"/>
          </p:cNvSpPr>
          <p:nvPr/>
        </p:nvSpPr>
        <p:spPr bwMode="auto">
          <a:xfrm>
            <a:off x="468313" y="1196975"/>
            <a:ext cx="8459787" cy="4462653"/>
          </a:xfrm>
          <a:prstGeom prst="rect">
            <a:avLst/>
          </a:prstGeom>
          <a:noFill/>
          <a:ln>
            <a:noFill/>
          </a:ln>
        </p:spPr>
        <p:txBody>
          <a:bodyPr>
            <a:spAutoFit/>
          </a:bodyPr>
          <a:lstStyle>
            <a:lvl1pPr>
              <a:defRPr kumimoji="1" sz="2400">
                <a:solidFill>
                  <a:schemeClr val="tx1"/>
                </a:solidFill>
                <a:latin typeface="Calibri" panose="020F050202020403020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9pPr>
          </a:lstStyle>
          <a:p>
            <a:pPr algn="l">
              <a:lnSpc>
                <a:spcPts val="3425"/>
              </a:lnSpc>
            </a:pPr>
            <a:r>
              <a:rPr kumimoji="0" lang="en-US" altLang="zh-CN" sz="2000" dirty="0">
                <a:latin typeface="微软雅黑" panose="020B0503020204020204" charset="-122"/>
                <a:ea typeface="微软雅黑" panose="020B0503020204020204" charset="-122"/>
                <a:cs typeface="微软雅黑" panose="020B0503020204020204" charset="-122"/>
              </a:rPr>
              <a:t>1864</a:t>
            </a:r>
            <a:r>
              <a:rPr kumimoji="0" lang="zh-CN" altLang="en-US" sz="2000" dirty="0">
                <a:latin typeface="微软雅黑" panose="020B0503020204020204" charset="-122"/>
                <a:ea typeface="微软雅黑" panose="020B0503020204020204" charset="-122"/>
                <a:cs typeface="微软雅黑" panose="020B0503020204020204" charset="-122"/>
              </a:rPr>
              <a:t>年</a:t>
            </a:r>
            <a:r>
              <a:rPr kumimoji="0" lang="en-US" altLang="zh-CN" sz="2000" dirty="0">
                <a:latin typeface="微软雅黑" panose="020B0503020204020204" charset="-122"/>
                <a:ea typeface="微软雅黑" panose="020B0503020204020204" charset="-122"/>
                <a:cs typeface="微软雅黑" panose="020B0503020204020204" charset="-122"/>
              </a:rPr>
              <a:t>8</a:t>
            </a:r>
            <a:r>
              <a:rPr kumimoji="0" lang="zh-CN" altLang="en-US" sz="2000" dirty="0">
                <a:latin typeface="微软雅黑" panose="020B0503020204020204" charset="-122"/>
                <a:ea typeface="微软雅黑" panose="020B0503020204020204" charset="-122"/>
                <a:cs typeface="微软雅黑" panose="020B0503020204020204" charset="-122"/>
              </a:rPr>
              <a:t>月：</a:t>
            </a:r>
            <a:r>
              <a:rPr kumimoji="0" lang="zh-CN" sz="2000" dirty="0">
                <a:latin typeface="微软雅黑" panose="020B0503020204020204" charset="-122"/>
                <a:ea typeface="微软雅黑" panose="020B0503020204020204" charset="-122"/>
                <a:cs typeface="微软雅黑" panose="020B0503020204020204" charset="-122"/>
              </a:rPr>
              <a:t>《</a:t>
            </a:r>
            <a:r>
              <a:rPr kumimoji="0" lang="zh-CN" altLang="en-US" sz="2000" dirty="0">
                <a:latin typeface="微软雅黑" panose="020B0503020204020204" charset="-122"/>
                <a:ea typeface="微软雅黑" panose="020B0503020204020204" charset="-122"/>
                <a:cs typeface="微软雅黑" panose="020B0503020204020204" charset="-122"/>
              </a:rPr>
              <a:t>改善战地武装部队伤者病者境遇之日内瓦公约</a:t>
            </a:r>
            <a:r>
              <a:rPr kumimoji="0" lang="zh-CN" sz="2000" dirty="0">
                <a:latin typeface="微软雅黑" panose="020B0503020204020204" charset="-122"/>
                <a:ea typeface="微软雅黑" panose="020B0503020204020204" charset="-122"/>
                <a:cs typeface="微软雅黑" panose="020B0503020204020204" charset="-122"/>
              </a:rPr>
              <a:t>》</a:t>
            </a:r>
            <a:endParaRPr kumimoji="0" lang="zh-CN" sz="2000" dirty="0">
              <a:latin typeface="微软雅黑" panose="020B0503020204020204" charset="-122"/>
              <a:ea typeface="微软雅黑" panose="020B0503020204020204" charset="-122"/>
              <a:cs typeface="微软雅黑" panose="020B0503020204020204" charset="-122"/>
            </a:endParaRPr>
          </a:p>
          <a:p>
            <a:pPr algn="l">
              <a:lnSpc>
                <a:spcPts val="3425"/>
              </a:lnSpc>
            </a:pPr>
            <a:r>
              <a:rPr kumimoji="0" lang="en-US" altLang="zh-CN" sz="2000" dirty="0">
                <a:latin typeface="微软雅黑" panose="020B0503020204020204" charset="-122"/>
                <a:ea typeface="微软雅黑" panose="020B0503020204020204" charset="-122"/>
                <a:cs typeface="微软雅黑" panose="020B0503020204020204" charset="-122"/>
              </a:rPr>
              <a:t>1899</a:t>
            </a:r>
            <a:r>
              <a:rPr kumimoji="0" lang="zh-CN" altLang="en-US" sz="2000" dirty="0">
                <a:latin typeface="微软雅黑" panose="020B0503020204020204" charset="-122"/>
                <a:ea typeface="微软雅黑" panose="020B0503020204020204" charset="-122"/>
                <a:cs typeface="微软雅黑" panose="020B0503020204020204" charset="-122"/>
              </a:rPr>
              <a:t>年</a:t>
            </a:r>
            <a:r>
              <a:rPr kumimoji="0" lang="en-US" altLang="zh-CN" sz="2000" dirty="0">
                <a:latin typeface="微软雅黑" panose="020B0503020204020204" charset="-122"/>
                <a:ea typeface="微软雅黑" panose="020B0503020204020204" charset="-122"/>
                <a:cs typeface="微软雅黑" panose="020B0503020204020204" charset="-122"/>
              </a:rPr>
              <a:t>7</a:t>
            </a:r>
            <a:r>
              <a:rPr kumimoji="0" lang="zh-CN" altLang="en-US" sz="2000" dirty="0">
                <a:latin typeface="微软雅黑" panose="020B0503020204020204" charset="-122"/>
                <a:ea typeface="微软雅黑" panose="020B0503020204020204" charset="-122"/>
                <a:cs typeface="微软雅黑" panose="020B0503020204020204" charset="-122"/>
              </a:rPr>
              <a:t>月：</a:t>
            </a:r>
            <a:r>
              <a:rPr kumimoji="0" lang="en-US" altLang="zh-CN" sz="2000" dirty="0">
                <a:latin typeface="微软雅黑" panose="020B0503020204020204" charset="-122"/>
                <a:ea typeface="微软雅黑" panose="020B0503020204020204" charset="-122"/>
                <a:cs typeface="微软雅黑" panose="020B0503020204020204" charset="-122"/>
              </a:rPr>
              <a:t>《</a:t>
            </a:r>
            <a:r>
              <a:rPr kumimoji="0" lang="zh-CN" altLang="en-US" sz="2000" dirty="0">
                <a:latin typeface="微软雅黑" panose="020B0503020204020204" charset="-122"/>
                <a:ea typeface="微软雅黑" panose="020B0503020204020204" charset="-122"/>
                <a:cs typeface="微软雅黑" panose="020B0503020204020204" charset="-122"/>
              </a:rPr>
              <a:t>改善海上武装部队伤者病者与遇船难者境遇之日内瓦公约</a:t>
            </a:r>
            <a:r>
              <a:rPr kumimoji="0" lang="zh-CN" sz="2000" dirty="0">
                <a:latin typeface="微软雅黑" panose="020B0503020204020204" charset="-122"/>
                <a:ea typeface="微软雅黑" panose="020B0503020204020204" charset="-122"/>
                <a:cs typeface="微软雅黑" panose="020B0503020204020204" charset="-122"/>
              </a:rPr>
              <a:t>》</a:t>
            </a:r>
            <a:endParaRPr kumimoji="0" lang="en-US" altLang="zh-CN" sz="2000" dirty="0">
              <a:latin typeface="微软雅黑" panose="020B0503020204020204" charset="-122"/>
              <a:ea typeface="微软雅黑" panose="020B0503020204020204" charset="-122"/>
              <a:cs typeface="微软雅黑" panose="020B0503020204020204" charset="-122"/>
            </a:endParaRPr>
          </a:p>
          <a:p>
            <a:pPr algn="l">
              <a:lnSpc>
                <a:spcPts val="3425"/>
              </a:lnSpc>
            </a:pPr>
            <a:r>
              <a:rPr kumimoji="0" lang="en-US" altLang="zh-CN" sz="2000" dirty="0">
                <a:latin typeface="微软雅黑" panose="020B0503020204020204" charset="-122"/>
                <a:ea typeface="微软雅黑" panose="020B0503020204020204" charset="-122"/>
                <a:cs typeface="微软雅黑" panose="020B0503020204020204" charset="-122"/>
              </a:rPr>
              <a:t>1929</a:t>
            </a:r>
            <a:r>
              <a:rPr kumimoji="0" lang="zh-CN" altLang="en-US" sz="2000" dirty="0">
                <a:latin typeface="微软雅黑" panose="020B0503020204020204" charset="-122"/>
                <a:ea typeface="微软雅黑" panose="020B0503020204020204" charset="-122"/>
                <a:cs typeface="微软雅黑" panose="020B0503020204020204" charset="-122"/>
              </a:rPr>
              <a:t>年</a:t>
            </a:r>
            <a:r>
              <a:rPr kumimoji="0" lang="en-US" altLang="zh-CN" sz="2000" dirty="0">
                <a:latin typeface="微软雅黑" panose="020B0503020204020204" charset="-122"/>
                <a:ea typeface="微软雅黑" panose="020B0503020204020204" charset="-122"/>
                <a:cs typeface="微软雅黑" panose="020B0503020204020204" charset="-122"/>
              </a:rPr>
              <a:t>1</a:t>
            </a:r>
            <a:r>
              <a:rPr kumimoji="0" lang="zh-CN" altLang="en-US" sz="2000" dirty="0">
                <a:latin typeface="微软雅黑" panose="020B0503020204020204" charset="-122"/>
                <a:ea typeface="微软雅黑" panose="020B0503020204020204" charset="-122"/>
                <a:cs typeface="微软雅黑" panose="020B0503020204020204" charset="-122"/>
              </a:rPr>
              <a:t>月：</a:t>
            </a:r>
            <a:r>
              <a:rPr kumimoji="0" lang="zh-CN" sz="2000" dirty="0">
                <a:latin typeface="微软雅黑" panose="020B0503020204020204" charset="-122"/>
                <a:ea typeface="微软雅黑" panose="020B0503020204020204" charset="-122"/>
                <a:cs typeface="微软雅黑" panose="020B0503020204020204" charset="-122"/>
              </a:rPr>
              <a:t>《</a:t>
            </a:r>
            <a:r>
              <a:rPr kumimoji="0" lang="zh-CN" altLang="en-US" sz="2000" dirty="0">
                <a:latin typeface="微软雅黑" panose="020B0503020204020204" charset="-122"/>
                <a:ea typeface="微软雅黑" panose="020B0503020204020204" charset="-122"/>
                <a:cs typeface="微软雅黑" panose="020B0503020204020204" charset="-122"/>
              </a:rPr>
              <a:t>关于战俘待遇之公约</a:t>
            </a:r>
            <a:r>
              <a:rPr kumimoji="0" lang="zh-CN" sz="2000" dirty="0">
                <a:latin typeface="微软雅黑" panose="020B0503020204020204" charset="-122"/>
                <a:ea typeface="微软雅黑" panose="020B0503020204020204" charset="-122"/>
                <a:cs typeface="微软雅黑" panose="020B0503020204020204" charset="-122"/>
              </a:rPr>
              <a:t>》</a:t>
            </a:r>
            <a:endParaRPr kumimoji="0" lang="en-US" altLang="zh-CN" sz="2000" dirty="0">
              <a:latin typeface="微软雅黑" panose="020B0503020204020204" charset="-122"/>
              <a:ea typeface="微软雅黑" panose="020B0503020204020204" charset="-122"/>
              <a:cs typeface="微软雅黑" panose="020B0503020204020204" charset="-122"/>
            </a:endParaRPr>
          </a:p>
          <a:p>
            <a:pPr algn="l">
              <a:lnSpc>
                <a:spcPts val="3425"/>
              </a:lnSpc>
            </a:pPr>
            <a:r>
              <a:rPr kumimoji="0" lang="en-US" altLang="zh-CN" sz="2000" dirty="0">
                <a:latin typeface="微软雅黑" panose="020B0503020204020204" charset="-122"/>
                <a:ea typeface="微软雅黑" panose="020B0503020204020204" charset="-122"/>
                <a:cs typeface="微软雅黑" panose="020B0503020204020204" charset="-122"/>
              </a:rPr>
              <a:t>1949</a:t>
            </a:r>
            <a:r>
              <a:rPr kumimoji="0" lang="zh-CN" altLang="en-US" sz="2000" dirty="0">
                <a:latin typeface="微软雅黑" panose="020B0503020204020204" charset="-122"/>
                <a:ea typeface="微软雅黑" panose="020B0503020204020204" charset="-122"/>
                <a:cs typeface="微软雅黑" panose="020B0503020204020204" charset="-122"/>
              </a:rPr>
              <a:t>年</a:t>
            </a:r>
            <a:r>
              <a:rPr kumimoji="0" lang="en-US" altLang="zh-CN" sz="2000" dirty="0">
                <a:latin typeface="微软雅黑" panose="020B0503020204020204" charset="-122"/>
                <a:ea typeface="微软雅黑" panose="020B0503020204020204" charset="-122"/>
                <a:cs typeface="微软雅黑" panose="020B0503020204020204" charset="-122"/>
              </a:rPr>
              <a:t>8</a:t>
            </a:r>
            <a:r>
              <a:rPr kumimoji="0" lang="zh-CN" altLang="en-US" sz="2000" dirty="0">
                <a:latin typeface="微软雅黑" panose="020B0503020204020204" charset="-122"/>
                <a:ea typeface="微软雅黑" panose="020B0503020204020204" charset="-122"/>
                <a:cs typeface="微软雅黑" panose="020B0503020204020204" charset="-122"/>
              </a:rPr>
              <a:t>月：</a:t>
            </a:r>
            <a:r>
              <a:rPr kumimoji="0" lang="zh-CN" sz="2000" dirty="0">
                <a:latin typeface="微软雅黑" panose="020B0503020204020204" charset="-122"/>
                <a:ea typeface="微软雅黑" panose="020B0503020204020204" charset="-122"/>
                <a:cs typeface="微软雅黑" panose="020B0503020204020204" charset="-122"/>
              </a:rPr>
              <a:t>《</a:t>
            </a:r>
            <a:r>
              <a:rPr kumimoji="0" lang="zh-CN" altLang="en-US" sz="2000" dirty="0">
                <a:latin typeface="微软雅黑" panose="020B0503020204020204" charset="-122"/>
                <a:ea typeface="微软雅黑" panose="020B0503020204020204" charset="-122"/>
                <a:cs typeface="微软雅黑" panose="020B0503020204020204" charset="-122"/>
              </a:rPr>
              <a:t>关于战时保护平民之公约</a:t>
            </a:r>
            <a:r>
              <a:rPr kumimoji="0" lang="zh-CN" sz="2000" dirty="0">
                <a:latin typeface="微软雅黑" panose="020B0503020204020204" charset="-122"/>
                <a:ea typeface="微软雅黑" panose="020B0503020204020204" charset="-122"/>
                <a:cs typeface="微软雅黑" panose="020B0503020204020204" charset="-122"/>
              </a:rPr>
              <a:t>》</a:t>
            </a:r>
            <a:endParaRPr kumimoji="0" lang="en-US" altLang="zh-CN" sz="2000" dirty="0">
              <a:latin typeface="微软雅黑" panose="020B0503020204020204" charset="-122"/>
              <a:ea typeface="微软雅黑" panose="020B0503020204020204" charset="-122"/>
              <a:cs typeface="微软雅黑" panose="020B0503020204020204" charset="-122"/>
            </a:endParaRPr>
          </a:p>
          <a:p>
            <a:pPr algn="l">
              <a:lnSpc>
                <a:spcPts val="3425"/>
              </a:lnSpc>
            </a:pPr>
            <a:r>
              <a:rPr kumimoji="0" lang="en-US" altLang="zh-CN" sz="2000" dirty="0">
                <a:latin typeface="微软雅黑" panose="020B0503020204020204" charset="-122"/>
                <a:ea typeface="微软雅黑" panose="020B0503020204020204" charset="-122"/>
                <a:cs typeface="微软雅黑" panose="020B0503020204020204" charset="-122"/>
              </a:rPr>
              <a:t>1977</a:t>
            </a:r>
            <a:r>
              <a:rPr kumimoji="0" lang="zh-CN" altLang="en-US" sz="2000" dirty="0">
                <a:latin typeface="微软雅黑" panose="020B0503020204020204" charset="-122"/>
                <a:ea typeface="微软雅黑" panose="020B0503020204020204" charset="-122"/>
                <a:cs typeface="微软雅黑" panose="020B0503020204020204" charset="-122"/>
              </a:rPr>
              <a:t>年</a:t>
            </a:r>
            <a:r>
              <a:rPr kumimoji="0" lang="en-US" altLang="zh-CN" sz="2000" dirty="0">
                <a:latin typeface="微软雅黑" panose="020B0503020204020204" charset="-122"/>
                <a:ea typeface="微软雅黑" panose="020B0503020204020204" charset="-122"/>
                <a:cs typeface="微软雅黑" panose="020B0503020204020204" charset="-122"/>
              </a:rPr>
              <a:t>6</a:t>
            </a:r>
            <a:r>
              <a:rPr kumimoji="0" lang="zh-CN" altLang="en-US" sz="2000" dirty="0">
                <a:latin typeface="微软雅黑" panose="020B0503020204020204" charset="-122"/>
                <a:ea typeface="微软雅黑" panose="020B0503020204020204" charset="-122"/>
                <a:cs typeface="微软雅黑" panose="020B0503020204020204" charset="-122"/>
              </a:rPr>
              <a:t>月</a:t>
            </a:r>
            <a:r>
              <a:rPr kumimoji="0" lang="zh-CN" altLang="en-US" sz="2000" dirty="0" smtClean="0">
                <a:latin typeface="微软雅黑" panose="020B0503020204020204" charset="-122"/>
                <a:ea typeface="微软雅黑" panose="020B0503020204020204" charset="-122"/>
                <a:cs typeface="微软雅黑" panose="020B0503020204020204" charset="-122"/>
              </a:rPr>
              <a:t>：</a:t>
            </a:r>
            <a:endParaRPr kumimoji="0" lang="en-US" altLang="zh-CN" sz="2000" dirty="0" smtClean="0">
              <a:latin typeface="微软雅黑" panose="020B0503020204020204" charset="-122"/>
              <a:ea typeface="微软雅黑" panose="020B0503020204020204" charset="-122"/>
              <a:cs typeface="微软雅黑" panose="020B0503020204020204" charset="-122"/>
            </a:endParaRPr>
          </a:p>
          <a:p>
            <a:pPr algn="l">
              <a:lnSpc>
                <a:spcPts val="3425"/>
              </a:lnSpc>
            </a:pPr>
            <a:r>
              <a:rPr kumimoji="0" lang="zh-CN" sz="2000" dirty="0" smtClean="0">
                <a:latin typeface="微软雅黑" panose="020B0503020204020204" charset="-122"/>
                <a:ea typeface="微软雅黑" panose="020B0503020204020204" charset="-122"/>
                <a:cs typeface="微软雅黑" panose="020B0503020204020204" charset="-122"/>
              </a:rPr>
              <a:t>《</a:t>
            </a:r>
            <a:r>
              <a:rPr kumimoji="0" lang="zh-CN" altLang="en-US" sz="2000" dirty="0">
                <a:latin typeface="微软雅黑" panose="020B0503020204020204" charset="-122"/>
                <a:ea typeface="微软雅黑" panose="020B0503020204020204" charset="-122"/>
                <a:cs typeface="微软雅黑" panose="020B0503020204020204" charset="-122"/>
              </a:rPr>
              <a:t>关于保护国际性武装冲突受难者的附加议定书</a:t>
            </a:r>
            <a:r>
              <a:rPr kumimoji="0" lang="zh-CN" sz="2000" dirty="0">
                <a:latin typeface="微软雅黑" panose="020B0503020204020204" charset="-122"/>
                <a:ea typeface="微软雅黑" panose="020B0503020204020204" charset="-122"/>
                <a:cs typeface="微软雅黑" panose="020B0503020204020204" charset="-122"/>
              </a:rPr>
              <a:t>》</a:t>
            </a:r>
            <a:r>
              <a:rPr kumimoji="0" lang="zh-CN" altLang="en-US" sz="2000" dirty="0">
                <a:latin typeface="微软雅黑" panose="020B0503020204020204" charset="-122"/>
                <a:ea typeface="微软雅黑" panose="020B0503020204020204" charset="-122"/>
                <a:cs typeface="微软雅黑" panose="020B0503020204020204" charset="-122"/>
              </a:rPr>
              <a:t>第一附加议定书</a:t>
            </a:r>
            <a:endParaRPr kumimoji="0" lang="zh-CN" sz="2000" dirty="0">
              <a:latin typeface="微软雅黑" panose="020B0503020204020204" charset="-122"/>
              <a:ea typeface="微软雅黑" panose="020B0503020204020204" charset="-122"/>
              <a:cs typeface="微软雅黑" panose="020B0503020204020204" charset="-122"/>
            </a:endParaRPr>
          </a:p>
          <a:p>
            <a:pPr algn="l">
              <a:lnSpc>
                <a:spcPts val="3425"/>
              </a:lnSpc>
            </a:pPr>
            <a:r>
              <a:rPr kumimoji="0" lang="en-US" altLang="zh-CN" sz="2000" dirty="0" smtClean="0">
                <a:latin typeface="微软雅黑" panose="020B0503020204020204" charset="-122"/>
                <a:ea typeface="微软雅黑" panose="020B0503020204020204" charset="-122"/>
                <a:cs typeface="微软雅黑" panose="020B0503020204020204" charset="-122"/>
              </a:rPr>
              <a:t>《</a:t>
            </a:r>
            <a:r>
              <a:rPr kumimoji="0" lang="zh-CN" altLang="en-US" sz="2000" dirty="0" smtClean="0">
                <a:latin typeface="微软雅黑" panose="020B0503020204020204" charset="-122"/>
                <a:ea typeface="微软雅黑" panose="020B0503020204020204" charset="-122"/>
                <a:cs typeface="微软雅黑" panose="020B0503020204020204" charset="-122"/>
              </a:rPr>
              <a:t>关于保护非国际</a:t>
            </a:r>
            <a:r>
              <a:rPr kumimoji="0" lang="zh-CN" altLang="en-US" sz="2000" dirty="0">
                <a:latin typeface="微软雅黑" panose="020B0503020204020204" charset="-122"/>
                <a:ea typeface="微软雅黑" panose="020B0503020204020204" charset="-122"/>
                <a:cs typeface="微软雅黑" panose="020B0503020204020204" charset="-122"/>
              </a:rPr>
              <a:t>性武装冲突受难者的附加议定书</a:t>
            </a:r>
            <a:r>
              <a:rPr kumimoji="0" lang="zh-CN" sz="2000" dirty="0">
                <a:latin typeface="微软雅黑" panose="020B0503020204020204" charset="-122"/>
                <a:ea typeface="微软雅黑" panose="020B0503020204020204" charset="-122"/>
                <a:cs typeface="微软雅黑" panose="020B0503020204020204" charset="-122"/>
              </a:rPr>
              <a:t>》</a:t>
            </a:r>
            <a:r>
              <a:rPr kumimoji="0" lang="zh-CN" altLang="en-US" sz="2000" dirty="0">
                <a:latin typeface="微软雅黑" panose="020B0503020204020204" charset="-122"/>
                <a:ea typeface="微软雅黑" panose="020B0503020204020204" charset="-122"/>
                <a:cs typeface="微软雅黑" panose="020B0503020204020204" charset="-122"/>
              </a:rPr>
              <a:t>第二附加议定书</a:t>
            </a:r>
            <a:endParaRPr kumimoji="0" lang="zh-CN" sz="2000" dirty="0">
              <a:latin typeface="微软雅黑" panose="020B0503020204020204" charset="-122"/>
              <a:ea typeface="微软雅黑" panose="020B0503020204020204" charset="-122"/>
              <a:cs typeface="微软雅黑" panose="020B0503020204020204" charset="-122"/>
            </a:endParaRPr>
          </a:p>
          <a:p>
            <a:pPr algn="l">
              <a:lnSpc>
                <a:spcPts val="3425"/>
              </a:lnSpc>
            </a:pPr>
            <a:r>
              <a:rPr kumimoji="0" lang="en-US" altLang="zh-CN" sz="2000" dirty="0">
                <a:latin typeface="微软雅黑" panose="020B0503020204020204" charset="-122"/>
                <a:ea typeface="微软雅黑" panose="020B0503020204020204" charset="-122"/>
                <a:cs typeface="微软雅黑" panose="020B0503020204020204" charset="-122"/>
              </a:rPr>
              <a:t>2005</a:t>
            </a:r>
            <a:r>
              <a:rPr kumimoji="0" lang="zh-CN" altLang="en-US" sz="2000" dirty="0">
                <a:latin typeface="微软雅黑" panose="020B0503020204020204" charset="-122"/>
                <a:ea typeface="微软雅黑" panose="020B0503020204020204" charset="-122"/>
                <a:cs typeface="微软雅黑" panose="020B0503020204020204" charset="-122"/>
              </a:rPr>
              <a:t>年</a:t>
            </a:r>
            <a:r>
              <a:rPr kumimoji="0" lang="en-US" altLang="zh-CN" sz="2000" dirty="0">
                <a:latin typeface="微软雅黑" panose="020B0503020204020204" charset="-122"/>
                <a:ea typeface="微软雅黑" panose="020B0503020204020204" charset="-122"/>
                <a:cs typeface="微软雅黑" panose="020B0503020204020204" charset="-122"/>
              </a:rPr>
              <a:t>12</a:t>
            </a:r>
            <a:r>
              <a:rPr kumimoji="0" lang="zh-CN" altLang="en-US" sz="2000" dirty="0">
                <a:latin typeface="微软雅黑" panose="020B0503020204020204" charset="-122"/>
                <a:ea typeface="微软雅黑" panose="020B0503020204020204" charset="-122"/>
                <a:cs typeface="微软雅黑" panose="020B0503020204020204" charset="-122"/>
              </a:rPr>
              <a:t>月</a:t>
            </a:r>
            <a:r>
              <a:rPr kumimoji="0" lang="zh-CN" altLang="en-US" sz="2000" dirty="0" smtClean="0">
                <a:latin typeface="微软雅黑" panose="020B0503020204020204" charset="-122"/>
                <a:ea typeface="微软雅黑" panose="020B0503020204020204" charset="-122"/>
                <a:cs typeface="微软雅黑" panose="020B0503020204020204" charset="-122"/>
              </a:rPr>
              <a:t>：</a:t>
            </a:r>
            <a:endParaRPr kumimoji="0" lang="en-US" altLang="zh-CN" sz="2000" dirty="0" smtClean="0">
              <a:latin typeface="微软雅黑" panose="020B0503020204020204" charset="-122"/>
              <a:ea typeface="微软雅黑" panose="020B0503020204020204" charset="-122"/>
              <a:cs typeface="微软雅黑" panose="020B0503020204020204" charset="-122"/>
            </a:endParaRPr>
          </a:p>
          <a:p>
            <a:pPr algn="l">
              <a:lnSpc>
                <a:spcPts val="3425"/>
              </a:lnSpc>
            </a:pPr>
            <a:r>
              <a:rPr kumimoji="0" lang="zh-CN" sz="2000" dirty="0" smtClean="0">
                <a:latin typeface="微软雅黑" panose="020B0503020204020204" charset="-122"/>
                <a:ea typeface="微软雅黑" panose="020B0503020204020204" charset="-122"/>
                <a:cs typeface="微软雅黑" panose="020B0503020204020204" charset="-122"/>
              </a:rPr>
              <a:t>《</a:t>
            </a:r>
            <a:r>
              <a:rPr kumimoji="0" lang="en-US" altLang="zh-CN" sz="2000" dirty="0">
                <a:latin typeface="微软雅黑" panose="020B0503020204020204" charset="-122"/>
                <a:ea typeface="微软雅黑" panose="020B0503020204020204" charset="-122"/>
                <a:cs typeface="微软雅黑" panose="020B0503020204020204" charset="-122"/>
              </a:rPr>
              <a:t>1949</a:t>
            </a:r>
            <a:r>
              <a:rPr kumimoji="0" lang="zh-CN" altLang="en-US" sz="2000" dirty="0">
                <a:latin typeface="微软雅黑" panose="020B0503020204020204" charset="-122"/>
                <a:ea typeface="微软雅黑" panose="020B0503020204020204" charset="-122"/>
                <a:cs typeface="微软雅黑" panose="020B0503020204020204" charset="-122"/>
              </a:rPr>
              <a:t>年</a:t>
            </a:r>
            <a:r>
              <a:rPr kumimoji="0" lang="en-US" altLang="zh-CN" sz="2000" dirty="0">
                <a:latin typeface="微软雅黑" panose="020B0503020204020204" charset="-122"/>
                <a:ea typeface="微软雅黑" panose="020B0503020204020204" charset="-122"/>
                <a:cs typeface="微软雅黑" panose="020B0503020204020204" charset="-122"/>
              </a:rPr>
              <a:t>8</a:t>
            </a:r>
            <a:r>
              <a:rPr kumimoji="0" lang="zh-CN" altLang="en-US" sz="2000" dirty="0">
                <a:latin typeface="微软雅黑" panose="020B0503020204020204" charset="-122"/>
                <a:ea typeface="微软雅黑" panose="020B0503020204020204" charset="-122"/>
                <a:cs typeface="微软雅黑" panose="020B0503020204020204" charset="-122"/>
              </a:rPr>
              <a:t>月</a:t>
            </a:r>
            <a:r>
              <a:rPr kumimoji="0" lang="en-US" altLang="zh-CN" sz="2000" dirty="0">
                <a:latin typeface="微软雅黑" panose="020B0503020204020204" charset="-122"/>
                <a:ea typeface="微软雅黑" panose="020B0503020204020204" charset="-122"/>
                <a:cs typeface="微软雅黑" panose="020B0503020204020204" charset="-122"/>
              </a:rPr>
              <a:t>12</a:t>
            </a:r>
            <a:r>
              <a:rPr kumimoji="0" lang="zh-CN" altLang="en-US" sz="2000" dirty="0">
                <a:latin typeface="微软雅黑" panose="020B0503020204020204" charset="-122"/>
                <a:ea typeface="微软雅黑" panose="020B0503020204020204" charset="-122"/>
                <a:cs typeface="微软雅黑" panose="020B0503020204020204" charset="-122"/>
              </a:rPr>
              <a:t>日日内瓦公约关于采纳一个新增特殊标</a:t>
            </a:r>
            <a:r>
              <a:rPr kumimoji="0" lang="zh-CN" altLang="en-US" sz="2000" dirty="0" smtClean="0">
                <a:latin typeface="微软雅黑" panose="020B0503020204020204" charset="-122"/>
                <a:ea typeface="微软雅黑" panose="020B0503020204020204" charset="-122"/>
                <a:cs typeface="微软雅黑" panose="020B0503020204020204" charset="-122"/>
              </a:rPr>
              <a:t>志的附加议定书</a:t>
            </a:r>
            <a:r>
              <a:rPr kumimoji="0" lang="zh-CN" sz="2000" dirty="0" smtClean="0">
                <a:latin typeface="微软雅黑" panose="020B0503020204020204" charset="-122"/>
                <a:ea typeface="微软雅黑" panose="020B0503020204020204" charset="-122"/>
                <a:cs typeface="微软雅黑" panose="020B0503020204020204" charset="-122"/>
              </a:rPr>
              <a:t>》</a:t>
            </a:r>
            <a:r>
              <a:rPr kumimoji="0" lang="zh-CN" altLang="en-US" sz="2000" dirty="0" smtClean="0">
                <a:latin typeface="微软雅黑" panose="020B0503020204020204" charset="-122"/>
                <a:ea typeface="微软雅黑" panose="020B0503020204020204" charset="-122"/>
                <a:cs typeface="微软雅黑" panose="020B0503020204020204" charset="-122"/>
              </a:rPr>
              <a:t> </a:t>
            </a:r>
            <a:endParaRPr kumimoji="0" lang="en-US" altLang="zh-CN" sz="2000" dirty="0" smtClean="0">
              <a:latin typeface="微软雅黑" panose="020B0503020204020204" charset="-122"/>
              <a:ea typeface="微软雅黑" panose="020B0503020204020204" charset="-122"/>
              <a:cs typeface="微软雅黑" panose="020B0503020204020204" charset="-122"/>
            </a:endParaRPr>
          </a:p>
          <a:p>
            <a:pPr algn="l">
              <a:lnSpc>
                <a:spcPts val="3425"/>
              </a:lnSpc>
            </a:pPr>
            <a:r>
              <a:rPr kumimoji="0" lang="zh-CN" altLang="en-US" sz="2000" dirty="0" smtClean="0">
                <a:latin typeface="微软雅黑" panose="020B0503020204020204" charset="-122"/>
                <a:ea typeface="微软雅黑" panose="020B0503020204020204" charset="-122"/>
                <a:cs typeface="微软雅黑" panose="020B0503020204020204" charset="-122"/>
              </a:rPr>
              <a:t>  第三附件议定书</a:t>
            </a:r>
            <a:endParaRPr lang="zh-CN" altLang="en-US" sz="2000" dirty="0"/>
          </a:p>
        </p:txBody>
      </p:sp>
      <p:sp>
        <p:nvSpPr>
          <p:cNvPr id="236546" name="文本框 2"/>
          <p:cNvSpPr txBox="1">
            <a:spLocks noChangeArrowheads="1"/>
          </p:cNvSpPr>
          <p:nvPr/>
        </p:nvSpPr>
        <p:spPr bwMode="auto">
          <a:xfrm>
            <a:off x="1765935" y="410210"/>
            <a:ext cx="6119813" cy="583565"/>
          </a:xfrm>
          <a:prstGeom prst="rect">
            <a:avLst/>
          </a:prstGeom>
          <a:noFill/>
          <a:ln>
            <a:noFill/>
          </a:ln>
        </p:spPr>
        <p:txBody>
          <a:bodyPr>
            <a:spAutoFit/>
          </a:bodyPr>
          <a:lstStyle>
            <a:lvl1pPr>
              <a:defRPr kumimoji="1" sz="2400">
                <a:solidFill>
                  <a:schemeClr val="tx1"/>
                </a:solidFill>
                <a:latin typeface="Calibri" panose="020F050202020403020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9pPr>
          </a:lstStyle>
          <a:p>
            <a:r>
              <a:rPr kumimoji="0" lang="zh-CN" altLang="en-US" sz="3200" b="1" dirty="0">
                <a:solidFill>
                  <a:srgbClr val="CE1400"/>
                </a:solidFill>
                <a:latin typeface="Times New Roman" panose="02020603050405020304" pitchFamily="18" charset="0"/>
                <a:ea typeface="隶书" panose="02010509060101010101" pitchFamily="49" charset="-122"/>
                <a:cs typeface="+mn-cs"/>
              </a:rPr>
              <a:t>《日内瓦公约》及其附加议定</a:t>
            </a:r>
            <a:r>
              <a:rPr kumimoji="0" lang="zh-CN" altLang="en-US" sz="3200" dirty="0">
                <a:solidFill>
                  <a:srgbClr val="C0504D"/>
                </a:solidFill>
                <a:latin typeface="微软雅黑" panose="020B0503020204020204" charset="-122"/>
                <a:ea typeface="微软雅黑" panose="020B0503020204020204" charset="-122"/>
                <a:cs typeface="微软雅黑" panose="020B0503020204020204" charset="-122"/>
              </a:rPr>
              <a:t>书</a:t>
            </a:r>
            <a:endParaRPr kumimoji="0" lang="zh-CN" altLang="en-US" sz="3200" dirty="0">
              <a:solidFill>
                <a:srgbClr val="C0504D"/>
              </a:solidFill>
              <a:latin typeface="微软雅黑" panose="020B0503020204020204" charset="-122"/>
              <a:ea typeface="微软雅黑" panose="020B0503020204020204" charset="-122"/>
              <a:cs typeface="微软雅黑" panose="020B0503020204020204" charset="-122"/>
            </a:endParaRPr>
          </a:p>
        </p:txBody>
      </p:sp>
      <p:pic>
        <p:nvPicPr>
          <p:cNvPr id="47109" name="图片 47108" descr="Img244182087"/>
          <p:cNvPicPr>
            <a:picLocks noChangeAspect="1"/>
          </p:cNvPicPr>
          <p:nvPr/>
        </p:nvPicPr>
        <p:blipFill>
          <a:blip r:embed="rId1"/>
          <a:stretch>
            <a:fillRect/>
          </a:stretch>
        </p:blipFill>
        <p:spPr>
          <a:xfrm>
            <a:off x="137160" y="110490"/>
            <a:ext cx="1099820" cy="943610"/>
          </a:xfrm>
          <a:prstGeom prst="rect">
            <a:avLst/>
          </a:prstGeom>
          <a:noFill/>
          <a:ln w="9525">
            <a:noFill/>
          </a:ln>
        </p:spPr>
      </p:pic>
      <p:pic>
        <p:nvPicPr>
          <p:cNvPr id="2" name="图片 1" descr="图片1"/>
          <p:cNvPicPr>
            <a:picLocks noChangeAspect="1"/>
          </p:cNvPicPr>
          <p:nvPr/>
        </p:nvPicPr>
        <p:blipFill>
          <a:blip r:embed="rId2"/>
          <a:stretch>
            <a:fillRect/>
          </a:stretch>
        </p:blipFill>
        <p:spPr>
          <a:xfrm>
            <a:off x="-6350" y="5964555"/>
            <a:ext cx="9156700" cy="922020"/>
          </a:xfrm>
          <a:prstGeom prst="rect">
            <a:avLst/>
          </a:prstGeom>
        </p:spPr>
      </p:pic>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矩形 1"/>
          <p:cNvSpPr>
            <a:spLocks noChangeArrowheads="1"/>
          </p:cNvSpPr>
          <p:nvPr/>
        </p:nvSpPr>
        <p:spPr bwMode="auto">
          <a:xfrm>
            <a:off x="819329" y="2772673"/>
            <a:ext cx="4465637" cy="3002280"/>
          </a:xfrm>
          <a:prstGeom prst="rect">
            <a:avLst/>
          </a:prstGeom>
          <a:noFill/>
          <a:ln>
            <a:noFill/>
          </a:ln>
        </p:spPr>
        <p:txBody>
          <a:bodyPr>
            <a:spAutoFit/>
          </a:bodyPr>
          <a:lstStyle/>
          <a:p>
            <a:pPr algn="l">
              <a:lnSpc>
                <a:spcPts val="2700"/>
              </a:lnSpc>
              <a:spcAft>
                <a:spcPts val="600"/>
              </a:spcAft>
            </a:pPr>
            <a:r>
              <a:rPr kumimoji="0" lang="zh-CN" altLang="en-US" sz="2000" dirty="0" smtClean="0">
                <a:solidFill>
                  <a:srgbClr val="000000"/>
                </a:solidFill>
                <a:latin typeface="微软雅黑" panose="020B0503020204020204" charset="-122"/>
                <a:ea typeface="微软雅黑" panose="020B0503020204020204" charset="-122"/>
                <a:cs typeface="微软雅黑" panose="020B0503020204020204" charset="-122"/>
              </a:rPr>
              <a:t>红</a:t>
            </a:r>
            <a:r>
              <a:rPr kumimoji="0" lang="zh-CN" altLang="en-US" sz="2000" dirty="0">
                <a:solidFill>
                  <a:srgbClr val="000000"/>
                </a:solidFill>
                <a:latin typeface="微软雅黑" panose="020B0503020204020204" charset="-122"/>
                <a:ea typeface="微软雅黑" panose="020B0503020204020204" charset="-122"/>
                <a:cs typeface="微软雅黑" panose="020B0503020204020204" charset="-122"/>
              </a:rPr>
              <a:t>十</a:t>
            </a:r>
            <a:r>
              <a:rPr kumimoji="0" lang="zh-CN" altLang="en-US" sz="2000" dirty="0" smtClean="0">
                <a:solidFill>
                  <a:srgbClr val="000000"/>
                </a:solidFill>
                <a:latin typeface="微软雅黑" panose="020B0503020204020204" charset="-122"/>
                <a:ea typeface="微软雅黑" panose="020B0503020204020204" charset="-122"/>
                <a:cs typeface="微软雅黑" panose="020B0503020204020204" charset="-122"/>
              </a:rPr>
              <a:t>字（</a:t>
            </a:r>
            <a:r>
              <a:rPr kumimoji="0" lang="zh-CN" altLang="en-US" sz="2000" dirty="0">
                <a:solidFill>
                  <a:srgbClr val="000000"/>
                </a:solidFill>
                <a:latin typeface="微软雅黑" panose="020B0503020204020204" charset="-122"/>
                <a:ea typeface="微软雅黑" panose="020B0503020204020204" charset="-122"/>
                <a:cs typeface="微软雅黑" panose="020B0503020204020204" charset="-122"/>
              </a:rPr>
              <a:t>红新月）标志是具有国际法效力的专有标志</a:t>
            </a:r>
            <a:endParaRPr kumimoji="0" lang="en-US" altLang="zh-CN" sz="2000" dirty="0">
              <a:solidFill>
                <a:srgbClr val="000000"/>
              </a:solidFill>
              <a:latin typeface="微软雅黑" panose="020B0503020204020204" charset="-122"/>
              <a:ea typeface="微软雅黑" panose="020B0503020204020204" charset="-122"/>
              <a:cs typeface="微软雅黑" panose="020B0503020204020204" charset="-122"/>
            </a:endParaRPr>
          </a:p>
          <a:p>
            <a:pPr algn="l">
              <a:lnSpc>
                <a:spcPts val="3100"/>
              </a:lnSpc>
              <a:spcAft>
                <a:spcPts val="600"/>
              </a:spcAft>
            </a:pPr>
            <a:r>
              <a:rPr kumimoji="0" lang="zh-CN" altLang="en-US" sz="2000" dirty="0">
                <a:latin typeface="微软雅黑" panose="020B0503020204020204" charset="-122"/>
                <a:ea typeface="微软雅黑" panose="020B0503020204020204" charset="-122"/>
                <a:cs typeface="微软雅黑" panose="020B0503020204020204" charset="-122"/>
              </a:rPr>
              <a:t>依照日内瓦公约的规定：</a:t>
            </a:r>
            <a:endParaRPr kumimoji="0" lang="en-US" altLang="zh-CN" sz="2000" dirty="0">
              <a:latin typeface="微软雅黑" panose="020B0503020204020204" charset="-122"/>
              <a:ea typeface="微软雅黑" panose="020B0503020204020204" charset="-122"/>
              <a:cs typeface="微软雅黑" panose="020B0503020204020204" charset="-122"/>
            </a:endParaRPr>
          </a:p>
          <a:p>
            <a:pPr algn="l">
              <a:lnSpc>
                <a:spcPts val="3100"/>
              </a:lnSpc>
              <a:spcAft>
                <a:spcPts val="600"/>
              </a:spcAft>
            </a:pPr>
            <a:r>
              <a:rPr kumimoji="0" lang="zh-CN" altLang="en-US" sz="2000" dirty="0">
                <a:latin typeface="微软雅黑" panose="020B0503020204020204" charset="-122"/>
                <a:ea typeface="微软雅黑" panose="020B0503020204020204" charset="-122"/>
                <a:cs typeface="微软雅黑" panose="020B0503020204020204" charset="-122"/>
              </a:rPr>
              <a:t>在战时</a:t>
            </a:r>
            <a:r>
              <a:rPr kumimoji="0" lang="en-US" altLang="zh-CN" sz="2000" dirty="0">
                <a:latin typeface="微软雅黑" panose="020B0503020204020204" charset="-122"/>
                <a:ea typeface="微软雅黑" panose="020B0503020204020204" charset="-122"/>
                <a:cs typeface="微软雅黑" panose="020B0503020204020204" charset="-122"/>
              </a:rPr>
              <a:t>，</a:t>
            </a:r>
            <a:r>
              <a:rPr kumimoji="0" lang="zh-CN" altLang="en-US" sz="2000" dirty="0">
                <a:latin typeface="微软雅黑" panose="020B0503020204020204" charset="-122"/>
                <a:ea typeface="微软雅黑" panose="020B0503020204020204" charset="-122"/>
                <a:cs typeface="微软雅黑" panose="020B0503020204020204" charset="-122"/>
              </a:rPr>
              <a:t>任何武装部队都不得攻击有红十字标识的车辆、人员和设施，否则即为当然战犯</a:t>
            </a:r>
            <a:r>
              <a:rPr kumimoji="0" lang="zh-CN" altLang="en-US" sz="2000" dirty="0" smtClean="0">
                <a:latin typeface="微软雅黑" panose="020B0503020204020204" charset="-122"/>
                <a:ea typeface="微软雅黑" panose="020B0503020204020204" charset="-122"/>
                <a:cs typeface="微软雅黑" panose="020B0503020204020204" charset="-122"/>
              </a:rPr>
              <a:t>。</a:t>
            </a:r>
            <a:endParaRPr kumimoji="0" lang="zh-CN" altLang="en-US" sz="2000" dirty="0" smtClean="0">
              <a:latin typeface="微软雅黑" panose="020B0503020204020204" charset="-122"/>
              <a:ea typeface="微软雅黑" panose="020B0503020204020204" charset="-122"/>
              <a:cs typeface="微软雅黑" panose="020B0503020204020204" charset="-122"/>
            </a:endParaRPr>
          </a:p>
          <a:p>
            <a:pPr algn="l">
              <a:lnSpc>
                <a:spcPts val="3100"/>
              </a:lnSpc>
              <a:spcAft>
                <a:spcPts val="600"/>
              </a:spcAft>
            </a:pPr>
            <a:r>
              <a:rPr kumimoji="0" lang="zh-CN" altLang="en-US" sz="2000" dirty="0" smtClean="0">
                <a:latin typeface="微软雅黑" panose="020B0503020204020204" charset="-122"/>
                <a:ea typeface="微软雅黑" panose="020B0503020204020204" charset="-122"/>
                <a:cs typeface="微软雅黑" panose="020B0503020204020204" charset="-122"/>
              </a:rPr>
              <a:t>红十字</a:t>
            </a:r>
            <a:r>
              <a:rPr kumimoji="0" lang="en-US" altLang="zh-CN" sz="2000" dirty="0" smtClean="0">
                <a:latin typeface="微软雅黑" panose="020B0503020204020204" charset="-122"/>
                <a:ea typeface="微软雅黑" panose="020B0503020204020204" charset="-122"/>
                <a:cs typeface="微软雅黑" panose="020B0503020204020204" charset="-122"/>
              </a:rPr>
              <a:t>1864</a:t>
            </a:r>
            <a:r>
              <a:rPr kumimoji="0" lang="zh-CN" altLang="en-US" sz="2000" dirty="0" smtClean="0">
                <a:latin typeface="微软雅黑" panose="020B0503020204020204" charset="-122"/>
                <a:ea typeface="微软雅黑" panose="020B0503020204020204" charset="-122"/>
                <a:cs typeface="微软雅黑" panose="020B0503020204020204" charset="-122"/>
              </a:rPr>
              <a:t>年，红新月</a:t>
            </a:r>
            <a:r>
              <a:rPr kumimoji="0" lang="en-US" altLang="zh-CN" sz="2000" dirty="0" smtClean="0">
                <a:latin typeface="微软雅黑" panose="020B0503020204020204" charset="-122"/>
                <a:ea typeface="微软雅黑" panose="020B0503020204020204" charset="-122"/>
                <a:cs typeface="微软雅黑" panose="020B0503020204020204" charset="-122"/>
              </a:rPr>
              <a:t>1876</a:t>
            </a:r>
            <a:r>
              <a:rPr kumimoji="0" lang="zh-CN" altLang="en-US" sz="2000" dirty="0" smtClean="0">
                <a:latin typeface="微软雅黑" panose="020B0503020204020204" charset="-122"/>
                <a:ea typeface="微软雅黑" panose="020B0503020204020204" charset="-122"/>
                <a:cs typeface="微软雅黑" panose="020B0503020204020204" charset="-122"/>
              </a:rPr>
              <a:t>年</a:t>
            </a:r>
            <a:endParaRPr kumimoji="0" lang="en-US" altLang="zh-CN" sz="2000" dirty="0">
              <a:latin typeface="微软雅黑" panose="020B0503020204020204" charset="-122"/>
              <a:ea typeface="微软雅黑" panose="020B0503020204020204" charset="-122"/>
              <a:cs typeface="微软雅黑" panose="020B0503020204020204" charset="-122"/>
            </a:endParaRPr>
          </a:p>
        </p:txBody>
      </p:sp>
      <p:sp>
        <p:nvSpPr>
          <p:cNvPr id="240642" name="文本框 7"/>
          <p:cNvSpPr txBox="1">
            <a:spLocks noChangeArrowheads="1"/>
          </p:cNvSpPr>
          <p:nvPr/>
        </p:nvSpPr>
        <p:spPr bwMode="auto">
          <a:xfrm>
            <a:off x="1675448" y="501015"/>
            <a:ext cx="6335712" cy="645160"/>
          </a:xfrm>
          <a:prstGeom prst="rect">
            <a:avLst/>
          </a:prstGeom>
          <a:noFill/>
          <a:ln>
            <a:noFill/>
          </a:ln>
        </p:spPr>
        <p:txBody>
          <a:bodyPr>
            <a:spAutoFit/>
          </a:bodyPr>
          <a:lstStyle>
            <a:lvl1pPr>
              <a:defRPr kumimoji="1" sz="2400">
                <a:solidFill>
                  <a:schemeClr val="tx1"/>
                </a:solidFill>
                <a:latin typeface="Calibri" panose="020F050202020403020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9pPr>
          </a:lstStyle>
          <a:p>
            <a:r>
              <a:rPr kumimoji="0" lang="zh-CN" altLang="en-US" sz="3600" b="1" dirty="0">
                <a:solidFill>
                  <a:srgbClr val="CE1400"/>
                </a:solidFill>
                <a:latin typeface="Times New Roman" panose="02020603050405020304" pitchFamily="18" charset="0"/>
                <a:ea typeface="隶书" panose="02010509060101010101" pitchFamily="49" charset="-122"/>
                <a:cs typeface="+mn-cs"/>
              </a:rPr>
              <a:t>建议三：有一个识别的标志</a:t>
            </a:r>
            <a:endParaRPr lang="zh-CN" altLang="en-US" sz="3600" dirty="0">
              <a:solidFill>
                <a:srgbClr val="C0504D"/>
              </a:solidFill>
              <a:latin typeface="微软雅黑" panose="020B0503020204020204" charset="-122"/>
              <a:ea typeface="微软雅黑" panose="020B0503020204020204" charset="-122"/>
              <a:cs typeface="微软雅黑" panose="020B0503020204020204" charset="-122"/>
            </a:endParaRPr>
          </a:p>
        </p:txBody>
      </p:sp>
      <p:pic>
        <p:nvPicPr>
          <p:cNvPr id="240643" name="图片 6" descr="IMG_3169.JPG"/>
          <p:cNvPicPr>
            <a:picLocks noChangeAspect="1"/>
          </p:cNvPicPr>
          <p:nvPr/>
        </p:nvPicPr>
        <p:blipFill>
          <a:blip r:embed="rId1">
            <a:extLst>
              <a:ext uri="{28A0092B-C50C-407E-A947-70E740481C1C}">
                <a14:useLocalDpi xmlns:a14="http://schemas.microsoft.com/office/drawing/2010/main" val="0"/>
              </a:ext>
            </a:extLst>
          </a:blip>
          <a:srcRect l="10889" t="7001" r="10666" b="11333"/>
          <a:stretch>
            <a:fillRect/>
          </a:stretch>
        </p:blipFill>
        <p:spPr bwMode="auto">
          <a:xfrm>
            <a:off x="5796136" y="3717032"/>
            <a:ext cx="3240088" cy="2249488"/>
          </a:xfrm>
          <a:prstGeom prst="rect">
            <a:avLst/>
          </a:prstGeom>
          <a:noFill/>
          <a:ln>
            <a:noFill/>
          </a:ln>
        </p:spPr>
      </p:pic>
      <p:sp>
        <p:nvSpPr>
          <p:cNvPr id="240647" name="矩形 3"/>
          <p:cNvSpPr>
            <a:spLocks noChangeArrowheads="1"/>
          </p:cNvSpPr>
          <p:nvPr/>
        </p:nvSpPr>
        <p:spPr bwMode="auto">
          <a:xfrm>
            <a:off x="2268538" y="1484313"/>
            <a:ext cx="2951162" cy="995362"/>
          </a:xfrm>
          <a:prstGeom prst="rect">
            <a:avLst/>
          </a:prstGeom>
          <a:noFill/>
          <a:ln>
            <a:noFill/>
          </a:ln>
        </p:spPr>
        <p:txBody>
          <a:bodyPr>
            <a:spAutoFit/>
          </a:bodyPr>
          <a:lstStyle/>
          <a:p>
            <a:pPr>
              <a:lnSpc>
                <a:spcPts val="3575"/>
              </a:lnSpc>
            </a:pPr>
            <a:r>
              <a:rPr lang="zh-CN" altLang="en-US" sz="2400">
                <a:latin typeface="微软雅黑" panose="020B0503020204020204" charset="-122"/>
                <a:ea typeface="微软雅黑" panose="020B0503020204020204" charset="-122"/>
                <a:cs typeface="微软雅黑" panose="020B0503020204020204" charset="-122"/>
              </a:rPr>
              <a:t>红十字标志</a:t>
            </a:r>
            <a:r>
              <a:rPr lang="en-US" altLang="zh-CN" sz="2400">
                <a:latin typeface="微软雅黑" panose="020B0503020204020204" charset="-122"/>
                <a:ea typeface="微软雅黑" panose="020B0503020204020204" charset="-122"/>
                <a:cs typeface="微软雅黑" panose="020B0503020204020204" charset="-122"/>
              </a:rPr>
              <a:t>--</a:t>
            </a:r>
            <a:r>
              <a:rPr kumimoji="0" lang="zh-CN" altLang="en-US" sz="2400">
                <a:solidFill>
                  <a:srgbClr val="000000"/>
                </a:solidFill>
                <a:latin typeface="微软雅黑" panose="020B0503020204020204" charset="-122"/>
                <a:ea typeface="微软雅黑" panose="020B0503020204020204" charset="-122"/>
                <a:cs typeface="微软雅黑" panose="020B0503020204020204" charset="-122"/>
              </a:rPr>
              <a:t>世界上识别度最高的标志</a:t>
            </a:r>
            <a:endParaRPr kumimoji="0" lang="zh-CN" altLang="en-US" sz="2400"/>
          </a:p>
        </p:txBody>
      </p:sp>
      <p:pic>
        <p:nvPicPr>
          <p:cNvPr id="8" name="图片 6" descr="1107211544284155389.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2492896"/>
            <a:ext cx="3168352" cy="1135048"/>
          </a:xfrm>
          <a:prstGeom prst="rect">
            <a:avLst/>
          </a:prstGeom>
          <a:noFill/>
          <a:ln w="3175">
            <a:solidFill>
              <a:srgbClr val="FF0000"/>
            </a:solidFill>
            <a:miter lim="800000"/>
            <a:headEnd/>
            <a:tailEnd/>
          </a:ln>
        </p:spPr>
      </p:pic>
      <p:pic>
        <p:nvPicPr>
          <p:cNvPr id="47109" name="图片 47108" descr="Img244182087"/>
          <p:cNvPicPr>
            <a:picLocks noChangeAspect="1"/>
          </p:cNvPicPr>
          <p:nvPr/>
        </p:nvPicPr>
        <p:blipFill>
          <a:blip r:embed="rId3"/>
          <a:stretch>
            <a:fillRect/>
          </a:stretch>
        </p:blipFill>
        <p:spPr>
          <a:xfrm>
            <a:off x="202565" y="325755"/>
            <a:ext cx="1473200" cy="1264285"/>
          </a:xfrm>
          <a:prstGeom prst="rect">
            <a:avLst/>
          </a:prstGeom>
          <a:noFill/>
          <a:ln w="9525">
            <a:noFill/>
          </a:ln>
        </p:spPr>
      </p:pic>
      <p:pic>
        <p:nvPicPr>
          <p:cNvPr id="2" name="图片 1" descr="图片1"/>
          <p:cNvPicPr>
            <a:picLocks noChangeAspect="1"/>
          </p:cNvPicPr>
          <p:nvPr/>
        </p:nvPicPr>
        <p:blipFill>
          <a:blip r:embed="rId4"/>
          <a:stretch>
            <a:fillRect/>
          </a:stretch>
        </p:blipFill>
        <p:spPr>
          <a:xfrm>
            <a:off x="-6350" y="5925820"/>
            <a:ext cx="9156700" cy="922020"/>
          </a:xfrm>
          <a:prstGeom prst="rect">
            <a:avLst/>
          </a:prstGeom>
        </p:spPr>
      </p:pic>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a:off x="647755" y="5208890"/>
            <a:ext cx="7848872" cy="1296144"/>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矩形 1"/>
          <p:cNvSpPr>
            <a:spLocks noChangeArrowheads="1"/>
          </p:cNvSpPr>
          <p:nvPr/>
        </p:nvSpPr>
        <p:spPr bwMode="auto">
          <a:xfrm>
            <a:off x="715953" y="1248440"/>
            <a:ext cx="7848872" cy="3155950"/>
          </a:xfrm>
          <a:prstGeom prst="rect">
            <a:avLst/>
          </a:prstGeom>
          <a:noFill/>
          <a:ln>
            <a:noFill/>
          </a:ln>
        </p:spPr>
        <p:txBody>
          <a:bodyPr wrap="square">
            <a:spAutoFit/>
          </a:bodyPr>
          <a:lstStyle/>
          <a:p>
            <a:pPr algn="l">
              <a:lnSpc>
                <a:spcPts val="2900"/>
              </a:lnSpc>
              <a:spcAft>
                <a:spcPts val="600"/>
              </a:spcAft>
            </a:pPr>
            <a:r>
              <a:rPr kumimoji="0" lang="en-US" altLang="zh-CN" sz="2000" dirty="0" smtClean="0">
                <a:latin typeface="微软雅黑" panose="020B0503020204020204" charset="-122"/>
                <a:ea typeface="微软雅黑" panose="020B0503020204020204" charset="-122"/>
                <a:cs typeface="微软雅黑" panose="020B0503020204020204" charset="-122"/>
              </a:rPr>
              <a:t>    </a:t>
            </a:r>
            <a:r>
              <a:rPr kumimoji="0" lang="zh-CN" altLang="en-US" sz="2000" dirty="0" smtClean="0">
                <a:latin typeface="微软雅黑" panose="020B0503020204020204" charset="-122"/>
                <a:ea typeface="微软雅黑" panose="020B0503020204020204" charset="-122"/>
                <a:cs typeface="微软雅黑" panose="020B0503020204020204" charset="-122"/>
              </a:rPr>
              <a:t>关于标志的三个必读文件：</a:t>
            </a:r>
            <a:endParaRPr kumimoji="0" lang="en-US" altLang="zh-CN" sz="2000" dirty="0" smtClean="0">
              <a:latin typeface="微软雅黑" panose="020B0503020204020204" charset="-122"/>
              <a:ea typeface="微软雅黑" panose="020B0503020204020204" charset="-122"/>
              <a:cs typeface="微软雅黑" panose="020B0503020204020204" charset="-122"/>
            </a:endParaRPr>
          </a:p>
          <a:p>
            <a:pPr algn="l">
              <a:lnSpc>
                <a:spcPts val="2900"/>
              </a:lnSpc>
              <a:spcAft>
                <a:spcPts val="600"/>
              </a:spcAft>
            </a:pPr>
            <a:r>
              <a:rPr kumimoji="0" lang="en-US" altLang="zh-CN" sz="2000" dirty="0" smtClean="0">
                <a:latin typeface="微软雅黑" panose="020B0503020204020204" charset="-122"/>
                <a:ea typeface="微软雅黑" panose="020B0503020204020204" charset="-122"/>
                <a:cs typeface="微软雅黑" panose="020B0503020204020204" charset="-122"/>
              </a:rPr>
              <a:t>  《</a:t>
            </a:r>
            <a:r>
              <a:rPr kumimoji="0" lang="zh-CN" altLang="en-US" sz="2000" dirty="0" smtClean="0">
                <a:latin typeface="微软雅黑" panose="020B0503020204020204" charset="-122"/>
                <a:ea typeface="微软雅黑" panose="020B0503020204020204" charset="-122"/>
                <a:cs typeface="微软雅黑" panose="020B0503020204020204" charset="-122"/>
              </a:rPr>
              <a:t>日内瓦公约</a:t>
            </a:r>
            <a:r>
              <a:rPr kumimoji="0" lang="en-US" altLang="zh-CN" sz="2000" dirty="0" smtClean="0">
                <a:latin typeface="微软雅黑" panose="020B0503020204020204" charset="-122"/>
                <a:ea typeface="微软雅黑" panose="020B0503020204020204" charset="-122"/>
                <a:cs typeface="微软雅黑" panose="020B0503020204020204" charset="-122"/>
              </a:rPr>
              <a:t>》</a:t>
            </a:r>
            <a:r>
              <a:rPr kumimoji="0" lang="zh-CN" altLang="en-US" sz="2000" dirty="0" smtClean="0">
                <a:latin typeface="微软雅黑" panose="020B0503020204020204" charset="-122"/>
                <a:ea typeface="微软雅黑" panose="020B0503020204020204" charset="-122"/>
                <a:cs typeface="微软雅黑" panose="020B0503020204020204" charset="-122"/>
              </a:rPr>
              <a:t>及其</a:t>
            </a:r>
            <a:r>
              <a:rPr kumimoji="0" lang="en-US" altLang="zh-CN" sz="2000" dirty="0" smtClean="0">
                <a:latin typeface="微软雅黑" panose="020B0503020204020204" charset="-122"/>
                <a:ea typeface="微软雅黑" panose="020B0503020204020204" charset="-122"/>
                <a:cs typeface="微软雅黑" panose="020B0503020204020204" charset="-122"/>
              </a:rPr>
              <a:t>《</a:t>
            </a:r>
            <a:r>
              <a:rPr kumimoji="0" lang="zh-CN" altLang="en-US" sz="2000" dirty="0" smtClean="0">
                <a:latin typeface="微软雅黑" panose="020B0503020204020204" charset="-122"/>
                <a:ea typeface="微软雅黑" panose="020B0503020204020204" charset="-122"/>
                <a:cs typeface="微软雅黑" panose="020B0503020204020204" charset="-122"/>
              </a:rPr>
              <a:t>附加议定书</a:t>
            </a:r>
            <a:r>
              <a:rPr kumimoji="0" lang="en-US" altLang="zh-CN" sz="2000" dirty="0" smtClean="0">
                <a:latin typeface="微软雅黑" panose="020B0503020204020204" charset="-122"/>
                <a:ea typeface="微软雅黑" panose="020B0503020204020204" charset="-122"/>
                <a:cs typeface="微软雅黑" panose="020B0503020204020204" charset="-122"/>
              </a:rPr>
              <a:t>》</a:t>
            </a:r>
            <a:r>
              <a:rPr kumimoji="0" lang="zh-CN" altLang="en-US" sz="2000" dirty="0" smtClean="0">
                <a:latin typeface="微软雅黑" panose="020B0503020204020204" charset="-122"/>
                <a:ea typeface="微软雅黑" panose="020B0503020204020204" charset="-122"/>
                <a:cs typeface="微软雅黑" panose="020B0503020204020204" charset="-122"/>
              </a:rPr>
              <a:t>关于标志的条文</a:t>
            </a:r>
            <a:endParaRPr kumimoji="0" lang="en-US" altLang="zh-CN" sz="2000" dirty="0" smtClean="0">
              <a:latin typeface="微软雅黑" panose="020B0503020204020204" charset="-122"/>
              <a:ea typeface="微软雅黑" panose="020B0503020204020204" charset="-122"/>
              <a:cs typeface="微软雅黑" panose="020B0503020204020204" charset="-122"/>
            </a:endParaRPr>
          </a:p>
          <a:p>
            <a:pPr algn="l">
              <a:lnSpc>
                <a:spcPts val="2900"/>
              </a:lnSpc>
              <a:spcAft>
                <a:spcPts val="600"/>
              </a:spcAft>
              <a:buFont typeface="Arial" panose="020B0604020202020204"/>
            </a:pPr>
            <a:r>
              <a:rPr kumimoji="0" lang="zh-CN" altLang="en-US" sz="2000" dirty="0" smtClean="0">
                <a:latin typeface="微软雅黑" panose="020B0503020204020204" charset="-122"/>
                <a:ea typeface="微软雅黑" panose="020B0503020204020204" charset="-122"/>
                <a:cs typeface="微软雅黑" panose="020B0503020204020204" charset="-122"/>
              </a:rPr>
              <a:t>   用途：保护性标志</a:t>
            </a:r>
            <a:r>
              <a:rPr kumimoji="0" lang="zh-CN" altLang="zh-CN" sz="2000" dirty="0">
                <a:latin typeface="微软雅黑" panose="020B0503020204020204" charset="-122"/>
                <a:ea typeface="微软雅黑" panose="020B0503020204020204" charset="-122"/>
                <a:cs typeface="微软雅黑" panose="020B0503020204020204" charset="-122"/>
              </a:rPr>
              <a:t> </a:t>
            </a:r>
            <a:r>
              <a:rPr kumimoji="0" lang="zh-CN" altLang="en-US" sz="2000" dirty="0" smtClean="0">
                <a:latin typeface="微软雅黑" panose="020B0503020204020204" charset="-122"/>
                <a:ea typeface="微软雅黑" panose="020B0503020204020204" charset="-122"/>
                <a:cs typeface="微软雅黑" panose="020B0503020204020204" charset="-122"/>
              </a:rPr>
              <a:t>和标明性标志</a:t>
            </a:r>
            <a:endParaRPr kumimoji="0" lang="en-US" altLang="zh-CN" sz="2000" dirty="0" smtClean="0">
              <a:latin typeface="微软雅黑" panose="020B0503020204020204" charset="-122"/>
              <a:ea typeface="微软雅黑" panose="020B0503020204020204" charset="-122"/>
              <a:cs typeface="微软雅黑" panose="020B0503020204020204" charset="-122"/>
            </a:endParaRPr>
          </a:p>
          <a:p>
            <a:pPr algn="l">
              <a:lnSpc>
                <a:spcPts val="2900"/>
              </a:lnSpc>
              <a:spcAft>
                <a:spcPts val="600"/>
              </a:spcAft>
              <a:buFont typeface="Arial" panose="020B0604020202020204"/>
            </a:pPr>
            <a:r>
              <a:rPr kumimoji="0" lang="zh-CN" altLang="en-US" sz="2000" dirty="0" smtClean="0">
                <a:latin typeface="微软雅黑" panose="020B0503020204020204" charset="-122"/>
                <a:ea typeface="微软雅黑" panose="020B0503020204020204" charset="-122"/>
                <a:cs typeface="微软雅黑" panose="020B0503020204020204" charset="-122"/>
              </a:rPr>
              <a:t>   用法：</a:t>
            </a:r>
            <a:endParaRPr kumimoji="0" lang="en-US" altLang="zh-CN" sz="2000" dirty="0" smtClean="0">
              <a:latin typeface="微软雅黑" panose="020B0503020204020204" charset="-122"/>
              <a:ea typeface="微软雅黑" panose="020B0503020204020204" charset="-122"/>
              <a:cs typeface="微软雅黑" panose="020B0503020204020204" charset="-122"/>
            </a:endParaRPr>
          </a:p>
          <a:p>
            <a:pPr algn="l">
              <a:lnSpc>
                <a:spcPts val="2900"/>
              </a:lnSpc>
              <a:spcAft>
                <a:spcPts val="600"/>
              </a:spcAft>
              <a:buFont typeface="Arial" panose="020B0604020202020204"/>
            </a:pPr>
            <a:r>
              <a:rPr kumimoji="0" lang="zh-CN" altLang="en-US" sz="2000" dirty="0" smtClean="0">
                <a:latin typeface="微软雅黑" panose="020B0503020204020204" charset="-122"/>
                <a:ea typeface="微软雅黑" panose="020B0503020204020204" charset="-122"/>
                <a:cs typeface="微软雅黑" panose="020B0503020204020204" charset="-122"/>
              </a:rPr>
              <a:t>   公约缔约国的法律措施，防止滥</a:t>
            </a:r>
            <a:r>
              <a:rPr kumimoji="0" lang="zh-CN" altLang="en-US" sz="2000" dirty="0">
                <a:latin typeface="微软雅黑" panose="020B0503020204020204" charset="-122"/>
                <a:ea typeface="微软雅黑" panose="020B0503020204020204" charset="-122"/>
                <a:cs typeface="微软雅黑" panose="020B0503020204020204" charset="-122"/>
              </a:rPr>
              <a:t>用</a:t>
            </a:r>
            <a:r>
              <a:rPr kumimoji="0" lang="en-US" altLang="zh-CN" sz="2000" dirty="0">
                <a:latin typeface="微软雅黑" panose="020B0503020204020204" charset="-122"/>
                <a:ea typeface="微软雅黑" panose="020B0503020204020204" charset="-122"/>
                <a:cs typeface="微软雅黑" panose="020B0503020204020204" charset="-122"/>
              </a:rPr>
              <a:t>——</a:t>
            </a:r>
            <a:r>
              <a:rPr kumimoji="0" lang="zh-CN" altLang="en-US" sz="2000" dirty="0">
                <a:latin typeface="微软雅黑" panose="020B0503020204020204" charset="-122"/>
                <a:ea typeface="微软雅黑" panose="020B0503020204020204" charset="-122"/>
                <a:cs typeface="微软雅黑" panose="020B0503020204020204" charset="-122"/>
              </a:rPr>
              <a:t>模仿、非法占用、</a:t>
            </a:r>
            <a:r>
              <a:rPr kumimoji="0" lang="zh-CN" altLang="en-US" sz="2000" dirty="0" smtClean="0">
                <a:latin typeface="微软雅黑" panose="020B0503020204020204" charset="-122"/>
                <a:ea typeface="微软雅黑" panose="020B0503020204020204" charset="-122"/>
                <a:cs typeface="微软雅黑" panose="020B0503020204020204" charset="-122"/>
              </a:rPr>
              <a:t>欺骗</a:t>
            </a:r>
            <a:endParaRPr kumimoji="0" lang="en-US" altLang="zh-CN" sz="2000" dirty="0" smtClean="0">
              <a:latin typeface="微软雅黑" panose="020B0503020204020204" charset="-122"/>
              <a:ea typeface="微软雅黑" panose="020B0503020204020204" charset="-122"/>
              <a:cs typeface="微软雅黑" panose="020B0503020204020204" charset="-122"/>
            </a:endParaRPr>
          </a:p>
          <a:p>
            <a:pPr algn="l">
              <a:lnSpc>
                <a:spcPts val="2900"/>
              </a:lnSpc>
              <a:spcAft>
                <a:spcPts val="600"/>
              </a:spcAft>
            </a:pPr>
            <a:r>
              <a:rPr kumimoji="0" lang="en-US" altLang="zh-CN" sz="2000" dirty="0" smtClean="0">
                <a:latin typeface="微软雅黑" panose="020B0503020204020204" charset="-122"/>
                <a:ea typeface="微软雅黑" panose="020B0503020204020204" charset="-122"/>
                <a:cs typeface="微软雅黑" panose="020B0503020204020204" charset="-122"/>
              </a:rPr>
              <a:t>《</a:t>
            </a:r>
            <a:r>
              <a:rPr kumimoji="0" lang="zh-CN" altLang="en-US" sz="2000" dirty="0" smtClean="0">
                <a:latin typeface="微软雅黑" panose="020B0503020204020204" charset="-122"/>
                <a:ea typeface="微软雅黑" panose="020B0503020204020204" charset="-122"/>
                <a:cs typeface="微软雅黑" panose="020B0503020204020204" charset="-122"/>
              </a:rPr>
              <a:t>中华人民共和国红十字标志使用办法</a:t>
            </a:r>
            <a:r>
              <a:rPr kumimoji="0" lang="en-US" altLang="zh-CN" sz="2000" dirty="0" smtClean="0">
                <a:latin typeface="微软雅黑" panose="020B0503020204020204" charset="-122"/>
                <a:ea typeface="微软雅黑" panose="020B0503020204020204" charset="-122"/>
                <a:cs typeface="微软雅黑" panose="020B0503020204020204" charset="-122"/>
              </a:rPr>
              <a:t>》</a:t>
            </a:r>
            <a:endParaRPr kumimoji="0" lang="en-US" altLang="zh-CN" sz="2000" dirty="0" smtClean="0">
              <a:latin typeface="微软雅黑" panose="020B0503020204020204" charset="-122"/>
              <a:ea typeface="微软雅黑" panose="020B0503020204020204" charset="-122"/>
              <a:cs typeface="微软雅黑" panose="020B0503020204020204" charset="-122"/>
            </a:endParaRPr>
          </a:p>
          <a:p>
            <a:pPr algn="l">
              <a:lnSpc>
                <a:spcPts val="2900"/>
              </a:lnSpc>
              <a:spcAft>
                <a:spcPts val="600"/>
              </a:spcAft>
            </a:pPr>
            <a:r>
              <a:rPr kumimoji="0" lang="en-US" altLang="zh-CN" sz="2000" dirty="0">
                <a:latin typeface="微软雅黑" panose="020B0503020204020204" charset="-122"/>
                <a:ea typeface="微软雅黑" panose="020B0503020204020204" charset="-122"/>
                <a:cs typeface="微软雅黑" panose="020B0503020204020204" charset="-122"/>
              </a:rPr>
              <a:t>《</a:t>
            </a:r>
            <a:r>
              <a:rPr kumimoji="0" lang="zh-CN" altLang="en-US" sz="2000" dirty="0" smtClean="0">
                <a:latin typeface="微软雅黑" panose="020B0503020204020204" charset="-122"/>
                <a:ea typeface="微软雅黑" panose="020B0503020204020204" charset="-122"/>
                <a:cs typeface="微软雅黑" panose="020B0503020204020204" charset="-122"/>
              </a:rPr>
              <a:t>中国红十字会红十字标志标明性使用办法</a:t>
            </a:r>
            <a:r>
              <a:rPr kumimoji="0" lang="en-US" altLang="zh-CN" sz="2000" dirty="0" smtClean="0">
                <a:latin typeface="微软雅黑" panose="020B0503020204020204" charset="-122"/>
                <a:ea typeface="微软雅黑" panose="020B0503020204020204" charset="-122"/>
                <a:cs typeface="微软雅黑" panose="020B0503020204020204" charset="-122"/>
              </a:rPr>
              <a:t>》</a:t>
            </a:r>
            <a:endParaRPr kumimoji="0" lang="en-US" altLang="zh-CN" dirty="0">
              <a:latin typeface="微软雅黑" panose="020B0503020204020204" charset="-122"/>
              <a:ea typeface="微软雅黑" panose="020B0503020204020204" charset="-122"/>
              <a:cs typeface="微软雅黑" panose="020B0503020204020204" charset="-122"/>
            </a:endParaRPr>
          </a:p>
        </p:txBody>
      </p:sp>
      <p:sp>
        <p:nvSpPr>
          <p:cNvPr id="3" name="文本框 7"/>
          <p:cNvSpPr txBox="1">
            <a:spLocks noChangeArrowheads="1"/>
          </p:cNvSpPr>
          <p:nvPr/>
        </p:nvSpPr>
        <p:spPr bwMode="auto">
          <a:xfrm>
            <a:off x="1980883" y="447040"/>
            <a:ext cx="6335712" cy="645160"/>
          </a:xfrm>
          <a:prstGeom prst="rect">
            <a:avLst/>
          </a:prstGeom>
          <a:noFill/>
          <a:ln>
            <a:noFill/>
          </a:ln>
        </p:spPr>
        <p:txBody>
          <a:bodyPr>
            <a:spAutoFit/>
          </a:bodyPr>
          <a:lstStyle>
            <a:lvl1pPr>
              <a:defRPr kumimoji="1" sz="2400">
                <a:solidFill>
                  <a:schemeClr val="tx1"/>
                </a:solidFill>
                <a:latin typeface="Calibri" panose="020F050202020403020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9pPr>
          </a:lstStyle>
          <a:p>
            <a:r>
              <a:rPr kumimoji="0" lang="zh-CN" altLang="en-US" sz="3600" b="1" dirty="0">
                <a:solidFill>
                  <a:srgbClr val="CE1400"/>
                </a:solidFill>
                <a:latin typeface="Times New Roman" panose="02020603050405020304" pitchFamily="18" charset="0"/>
                <a:ea typeface="隶书" panose="02010509060101010101" pitchFamily="49" charset="-122"/>
                <a:cs typeface="+mn-cs"/>
              </a:rPr>
              <a:t>建议三：有一个识别的标志</a:t>
            </a:r>
            <a:endParaRPr kumimoji="0" lang="zh-CN" altLang="en-US" sz="3600" b="1" dirty="0">
              <a:solidFill>
                <a:srgbClr val="CE1400"/>
              </a:solidFill>
              <a:latin typeface="Times New Roman" panose="02020603050405020304" pitchFamily="18" charset="0"/>
              <a:ea typeface="隶书" panose="02010509060101010101" pitchFamily="49" charset="-122"/>
              <a:cs typeface="+mn-cs"/>
            </a:endParaRPr>
          </a:p>
        </p:txBody>
      </p:sp>
      <p:pic>
        <p:nvPicPr>
          <p:cNvPr id="4" name="图片 3" descr="红会logo.jpg"/>
          <p:cNvPicPr>
            <a:picLocks noChangeAspect="1"/>
          </p:cNvPicPr>
          <p:nvPr/>
        </p:nvPicPr>
        <p:blipFill rotWithShape="1">
          <a:blip r:embed="rId1">
            <a:extLst>
              <a:ext uri="{28A0092B-C50C-407E-A947-70E740481C1C}">
                <a14:useLocalDpi xmlns:a14="http://schemas.microsoft.com/office/drawing/2010/main" val="0"/>
              </a:ext>
            </a:extLst>
          </a:blip>
          <a:srcRect t="10833" b="21422"/>
          <a:stretch>
            <a:fillRect/>
          </a:stretch>
        </p:blipFill>
        <p:spPr>
          <a:xfrm>
            <a:off x="647700" y="5209540"/>
            <a:ext cx="4392295" cy="1294765"/>
          </a:xfrm>
          <a:prstGeom prst="rect">
            <a:avLst/>
          </a:prstGeom>
        </p:spPr>
      </p:pic>
      <p:sp>
        <p:nvSpPr>
          <p:cNvPr id="5" name="文本框 4"/>
          <p:cNvSpPr txBox="1"/>
          <p:nvPr/>
        </p:nvSpPr>
        <p:spPr>
          <a:xfrm>
            <a:off x="4716016" y="5546576"/>
            <a:ext cx="3600400" cy="829945"/>
          </a:xfrm>
          <a:prstGeom prst="rect">
            <a:avLst/>
          </a:prstGeom>
          <a:noFill/>
        </p:spPr>
        <p:txBody>
          <a:bodyPr wrap="square" rtlCol="0">
            <a:spAutoFit/>
          </a:bodyPr>
          <a:lstStyle/>
          <a:p>
            <a:r>
              <a:rPr kumimoji="1" lang="en-US" altLang="zh-CN" sz="2400" dirty="0" smtClean="0">
                <a:latin typeface="微软雅黑" panose="020B0503020204020204" charset="-122"/>
                <a:ea typeface="微软雅黑" panose="020B0503020204020204" charset="-122"/>
                <a:cs typeface="微软雅黑" panose="020B0503020204020204" charset="-122"/>
              </a:rPr>
              <a:t>——</a:t>
            </a:r>
            <a:r>
              <a:rPr kumimoji="1" lang="zh-CN" altLang="en-US" sz="2400" dirty="0" smtClean="0">
                <a:latin typeface="微软雅黑" panose="020B0503020204020204" charset="-122"/>
                <a:ea typeface="微软雅黑" panose="020B0503020204020204" charset="-122"/>
                <a:cs typeface="微软雅黑" panose="020B0503020204020204" charset="-122"/>
              </a:rPr>
              <a:t>中国红十字会的规范标志</a:t>
            </a:r>
            <a:endParaRPr kumimoji="1" lang="zh-CN" altLang="en-US" sz="2400" dirty="0">
              <a:latin typeface="微软雅黑" panose="020B0503020204020204" charset="-122"/>
              <a:ea typeface="微软雅黑" panose="020B0503020204020204" charset="-122"/>
              <a:cs typeface="微软雅黑" panose="020B0503020204020204" charset="-122"/>
            </a:endParaRPr>
          </a:p>
        </p:txBody>
      </p:sp>
      <p:pic>
        <p:nvPicPr>
          <p:cNvPr id="47109" name="图片 47108" descr="Img244182087"/>
          <p:cNvPicPr>
            <a:picLocks noChangeAspect="1"/>
          </p:cNvPicPr>
          <p:nvPr/>
        </p:nvPicPr>
        <p:blipFill>
          <a:blip r:embed="rId2"/>
          <a:stretch>
            <a:fillRect/>
          </a:stretch>
        </p:blipFill>
        <p:spPr>
          <a:xfrm>
            <a:off x="260985" y="245110"/>
            <a:ext cx="1222375" cy="1049020"/>
          </a:xfrm>
          <a:prstGeom prst="rect">
            <a:avLst/>
          </a:prstGeom>
          <a:noFill/>
          <a:ln w="9525">
            <a:noFill/>
          </a:ln>
        </p:spPr>
      </p:pic>
    </p:spTree>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109" name="图片 47108" descr="Img244182087"/>
          <p:cNvPicPr>
            <a:picLocks noChangeAspect="1"/>
          </p:cNvPicPr>
          <p:nvPr/>
        </p:nvPicPr>
        <p:blipFill>
          <a:blip r:embed="rId1"/>
          <a:stretch>
            <a:fillRect/>
          </a:stretch>
        </p:blipFill>
        <p:spPr>
          <a:xfrm>
            <a:off x="382905" y="234315"/>
            <a:ext cx="1353820" cy="1198245"/>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87745"/>
            <a:ext cx="9156700" cy="790575"/>
          </a:xfrm>
          <a:prstGeom prst="rect">
            <a:avLst/>
          </a:prstGeom>
        </p:spPr>
      </p:pic>
      <p:pic>
        <p:nvPicPr>
          <p:cNvPr id="7" name="图片 6" descr="u=3478239487,1518268948&amp;fm=21&amp;gp=0.jpg"/>
          <p:cNvPicPr>
            <a:picLocks noChangeAspect="1"/>
          </p:cNvPicPr>
          <p:nvPr/>
        </p:nvPicPr>
        <p:blipFill>
          <a:blip r:embed="rId3"/>
          <a:stretch>
            <a:fillRect/>
          </a:stretch>
        </p:blipFill>
        <p:spPr>
          <a:xfrm>
            <a:off x="217488" y="2904490"/>
            <a:ext cx="3357562" cy="2928938"/>
          </a:xfrm>
          <a:prstGeom prst="rect">
            <a:avLst/>
          </a:prstGeom>
          <a:noFill/>
          <a:ln w="9525">
            <a:noFill/>
          </a:ln>
        </p:spPr>
      </p:pic>
      <p:sp>
        <p:nvSpPr>
          <p:cNvPr id="6" name="Text Box 3"/>
          <p:cNvSpPr txBox="1">
            <a:spLocks noChangeArrowheads="1"/>
          </p:cNvSpPr>
          <p:nvPr/>
        </p:nvSpPr>
        <p:spPr bwMode="auto">
          <a:xfrm>
            <a:off x="-103505" y="1630998"/>
            <a:ext cx="4000500" cy="1019810"/>
          </a:xfrm>
          <a:prstGeom prst="rect">
            <a:avLst/>
          </a:prstGeom>
          <a:noFill/>
          <a:ln w="12700">
            <a:noFill/>
            <a:miter lim="800000"/>
          </a:ln>
          <a:effectLst>
            <a:outerShdw dist="35921" dir="2700000" sy="50000" rotWithShape="0">
              <a:srgbClr val="875B0D"/>
            </a:outerShdw>
          </a:effectLst>
        </p:spPr>
        <p:txBody>
          <a:bodyPr>
            <a:spAutoFit/>
          </a:bodyPr>
          <a:p>
            <a:pPr marR="0" algn="ctr" defTabSz="914400">
              <a:buClrTx/>
              <a:buSzTx/>
              <a:buFontTx/>
              <a:buNone/>
              <a:defRPr/>
            </a:pPr>
            <a:r>
              <a:rPr kumimoji="1" lang="zh-CN" altLang="en-US" sz="3200" kern="1200" cap="none" spc="0" normalizeH="0" baseline="0" noProof="0" dirty="0">
                <a:solidFill>
                  <a:srgbClr val="FF0000"/>
                </a:solidFill>
                <a:latin typeface="宋体" panose="02010600030101010101" pitchFamily="2" charset="-122"/>
                <a:ea typeface="宋体" panose="02010600030101010101" pitchFamily="2" charset="-122"/>
                <a:cs typeface="+mn-cs"/>
              </a:rPr>
              <a:t>伤病救护国际委员会　　　　　　　</a:t>
            </a:r>
            <a:endParaRPr kumimoji="1" lang="en-US" altLang="zh-CN" sz="3200" kern="1200" cap="none" spc="0" normalizeH="0" baseline="0" noProof="0" dirty="0">
              <a:solidFill>
                <a:srgbClr val="FF0000"/>
              </a:solidFill>
              <a:latin typeface="宋体" panose="02010600030101010101" pitchFamily="2" charset="-122"/>
              <a:ea typeface="宋体" panose="02010600030101010101" pitchFamily="2" charset="-122"/>
              <a:cs typeface="+mn-cs"/>
            </a:endParaRPr>
          </a:p>
          <a:p>
            <a:pPr marR="0" algn="ctr" defTabSz="914400">
              <a:lnSpc>
                <a:spcPts val="3400"/>
              </a:lnSpc>
              <a:buClrTx/>
              <a:buSzTx/>
              <a:buFontTx/>
              <a:buNone/>
              <a:defRPr/>
            </a:pPr>
            <a:r>
              <a:rPr kumimoji="1" lang="zh-CN" altLang="en-US" sz="3200" kern="1200" cap="none" spc="0" normalizeH="0" baseline="0" noProof="0" dirty="0">
                <a:solidFill>
                  <a:srgbClr val="FF0000"/>
                </a:solidFill>
                <a:latin typeface="宋体" panose="02010600030101010101" pitchFamily="2" charset="-122"/>
                <a:ea typeface="宋体" panose="02010600030101010101" pitchFamily="2" charset="-122"/>
                <a:cs typeface="+mn-cs"/>
              </a:rPr>
              <a:t>（</a:t>
            </a:r>
            <a:r>
              <a:rPr kumimoji="1" lang="en-US" altLang="zh-CN" sz="3200" b="1" kern="1200" cap="none" spc="0" normalizeH="0" baseline="0" noProof="0" dirty="0">
                <a:solidFill>
                  <a:srgbClr val="FF0000"/>
                </a:solidFill>
                <a:latin typeface="宋体" panose="02010600030101010101" pitchFamily="2" charset="-122"/>
                <a:ea typeface="宋体" panose="02010600030101010101" pitchFamily="2" charset="-122"/>
                <a:cs typeface="+mn-cs"/>
              </a:rPr>
              <a:t>1863.2</a:t>
            </a:r>
            <a:r>
              <a:rPr kumimoji="1" lang="zh-CN" altLang="en-US" sz="3200" kern="1200" cap="none" spc="0" normalizeH="0" baseline="0" noProof="0" dirty="0">
                <a:solidFill>
                  <a:srgbClr val="FF0000"/>
                </a:solidFill>
                <a:latin typeface="宋体" panose="02010600030101010101" pitchFamily="2" charset="-122"/>
                <a:ea typeface="宋体" panose="02010600030101010101" pitchFamily="2" charset="-122"/>
                <a:cs typeface="+mn-cs"/>
              </a:rPr>
              <a:t>）</a:t>
            </a:r>
            <a:endParaRPr kumimoji="1" lang="zh-CN" altLang="en-US" sz="3200" u="sng" kern="1200" cap="none" spc="0" normalizeH="0" baseline="0" noProof="0" dirty="0">
              <a:solidFill>
                <a:srgbClr val="FF0000"/>
              </a:solidFill>
              <a:latin typeface="宋体" panose="02010600030101010101" pitchFamily="2" charset="-122"/>
              <a:ea typeface="宋体" panose="02010600030101010101" pitchFamily="2" charset="-122"/>
              <a:cs typeface="+mn-cs"/>
            </a:endParaRPr>
          </a:p>
        </p:txBody>
      </p:sp>
      <p:sp>
        <p:nvSpPr>
          <p:cNvPr id="68609" name="Rectangle 1"/>
          <p:cNvSpPr>
            <a:spLocks noChangeArrowheads="1"/>
          </p:cNvSpPr>
          <p:nvPr/>
        </p:nvSpPr>
        <p:spPr bwMode="auto">
          <a:xfrm>
            <a:off x="3777933" y="1768635"/>
            <a:ext cx="5072063" cy="4246245"/>
          </a:xfrm>
          <a:prstGeom prst="rect">
            <a:avLst/>
          </a:prstGeom>
          <a:solidFill>
            <a:schemeClr val="bg1"/>
          </a:solidFill>
          <a:ln w="9525">
            <a:solidFill>
              <a:srgbClr val="C00000"/>
            </a:solidFill>
            <a:miter lim="800000"/>
          </a:ln>
          <a:effectLst>
            <a:prstShdw prst="shdw17" dist="17961" dir="2700000">
              <a:schemeClr val="accent1">
                <a:gamma/>
                <a:shade val="60000"/>
                <a:invGamma/>
              </a:schemeClr>
            </a:prstShdw>
          </a:effectLst>
        </p:spPr>
        <p:txBody>
          <a:bodyPr anchor="ctr">
            <a:spAutoFit/>
          </a:bodyPr>
          <a:p>
            <a:pPr marL="0" marR="0" lvl="0" indent="266700" algn="l" defTabSz="914400" rtl="0" eaLnBrk="0" fontAlgn="base" latinLnBrk="0" hangingPunct="0">
              <a:lnSpc>
                <a:spcPct val="150000"/>
              </a:lnSpc>
              <a:spcBef>
                <a:spcPct val="0"/>
              </a:spcBef>
              <a:spcAft>
                <a:spcPct val="0"/>
              </a:spcAft>
              <a:buClrTx/>
              <a:buSzTx/>
              <a:buFontTx/>
              <a:buNone/>
              <a:tabLst>
                <a:tab pos="2636520" algn="ctr"/>
              </a:tabLst>
              <a:defRPr/>
            </a:pPr>
            <a:r>
              <a:rPr kumimoji="0" lang="zh-CN"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亨利</a:t>
            </a:r>
            <a:r>
              <a:rPr kumimoji="0" lang="en-US" altLang="zh-CN" sz="20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杜南的建议得到了日内瓦的</a:t>
            </a:r>
            <a:r>
              <a:rPr kumimoji="0" lang="en-US" altLang="zh-CN"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4</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位知名的公民</a:t>
            </a:r>
            <a:r>
              <a:rPr kumimoji="0" lang="en-US" altLang="zh-CN" sz="20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日内瓦公共福利会会长莫瓦尼埃（</a:t>
            </a:r>
            <a:r>
              <a:rPr kumimoji="0" lang="en-US" altLang="zh-CN" sz="2000" b="0" i="0" u="none" strike="noStrike" kern="1200" cap="none" spc="0" normalizeH="0" baseline="0" noProof="0" dirty="0" err="1">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Moynier</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）、杜福尔将军（</a:t>
            </a:r>
            <a:r>
              <a:rPr kumimoji="0" lang="en-US" altLang="zh-CN" sz="2000" b="0" i="0" u="none" strike="noStrike" kern="1200" cap="none" spc="0" normalizeH="0" baseline="0" noProof="0" dirty="0" err="1">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Dufour</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）、阿皮亚（</a:t>
            </a:r>
            <a:r>
              <a:rPr kumimoji="0" lang="en-US" altLang="zh-CN" sz="2000" b="0" i="0" u="none" strike="noStrike" kern="1200" cap="none" spc="0" normalizeH="0" baseline="0" noProof="0" dirty="0" err="1">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Appia</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）医生和莫诺瓦（</a:t>
            </a:r>
            <a:r>
              <a:rPr kumimoji="0" lang="en-US" altLang="zh-CN" sz="2000" b="0" i="0" u="none" strike="noStrike" kern="1200" cap="none" spc="0" normalizeH="0" baseline="0" noProof="0" dirty="0" err="1">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Maunoir</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）医生的赞赏和支持。</a:t>
            </a:r>
            <a:r>
              <a:rPr kumimoji="0" lang="en-US" altLang="zh-CN"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1863</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年</a:t>
            </a:r>
            <a:r>
              <a:rPr kumimoji="0" lang="en-US" altLang="zh-CN"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2</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月</a:t>
            </a:r>
            <a:r>
              <a:rPr kumimoji="0" lang="en-US" altLang="zh-CN"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9</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日，他们</a:t>
            </a:r>
            <a:r>
              <a:rPr kumimoji="0" lang="en-US" altLang="zh-CN"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5</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人在瑞士日内瓦宣告成立</a:t>
            </a:r>
            <a:r>
              <a:rPr kumimoji="0" lang="zh-CN" altLang="en-US" sz="20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伤兵救护国际委员会</a:t>
            </a:r>
            <a:r>
              <a:rPr kumimoji="0" lang="zh-CN" altLang="en-US" sz="20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（又称</a:t>
            </a:r>
            <a:r>
              <a:rPr kumimoji="0" lang="zh-CN" altLang="en-US" sz="20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日内瓦</a:t>
            </a:r>
            <a:r>
              <a:rPr kumimoji="0" lang="en-US" altLang="zh-CN"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5</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人委员会</a:t>
            </a:r>
            <a:r>
              <a:rPr kumimoji="0" lang="zh-CN" altLang="en-US" sz="20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1875</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年改名为</a:t>
            </a:r>
            <a:r>
              <a:rPr kumimoji="0" lang="zh-CN" altLang="en-US" sz="20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红十字国际委员会</a:t>
            </a:r>
            <a:r>
              <a:rPr kumimoji="0" lang="zh-CN" altLang="en-US" sz="20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000" b="0" i="0" u="none" strike="noStrike" kern="120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该组织的成立标志着红十字运动的诞生。</a:t>
            </a:r>
            <a:endParaRPr kumimoji="0" lang="zh-CN" altLang="en-US" sz="2000" b="0" i="0" u="none" strike="noStrike" kern="1200" cap="none" spc="0" normalizeH="0" baseline="0" noProof="0" dirty="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8" name="文本框 7"/>
          <p:cNvSpPr txBox="1"/>
          <p:nvPr/>
        </p:nvSpPr>
        <p:spPr>
          <a:xfrm>
            <a:off x="5267960" y="862965"/>
            <a:ext cx="2428240" cy="768350"/>
          </a:xfrm>
          <a:prstGeom prst="rect">
            <a:avLst/>
          </a:prstGeom>
          <a:noFill/>
        </p:spPr>
        <p:txBody>
          <a:bodyPr wrap="none" rtlCol="0" anchor="t">
            <a:spAutoFit/>
          </a:bodyPr>
          <a:p>
            <a:r>
              <a:rPr kumimoji="1" lang="zh-CN" altLang="en-US" b="1" noProof="0" dirty="0">
                <a:solidFill>
                  <a:srgbClr val="0033CC"/>
                </a:solidFill>
                <a:latin typeface="宋体" panose="02010600030101010101" pitchFamily="2" charset="-122"/>
                <a:sym typeface="+mn-ea"/>
              </a:rPr>
              <a:t>一个组织</a:t>
            </a:r>
            <a:endParaRPr lang="zh-CN" altLang="en-US"/>
          </a:p>
        </p:txBody>
      </p:sp>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68609"/>
                                        </p:tgtEl>
                                        <p:attrNameLst>
                                          <p:attrName>style.visibility</p:attrName>
                                        </p:attrNameLst>
                                      </p:cBhvr>
                                      <p:to>
                                        <p:strVal val="visible"/>
                                      </p:to>
                                    </p:set>
                                    <p:animEffect transition="in" filter="checkerboard(across)">
                                      <p:cBhvr>
                                        <p:cTn id="11" dur="500"/>
                                        <p:tgtEl>
                                          <p:spTgt spid="68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09"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109" name="图片 47108" descr="Img244182087"/>
          <p:cNvPicPr>
            <a:picLocks noChangeAspect="1"/>
          </p:cNvPicPr>
          <p:nvPr/>
        </p:nvPicPr>
        <p:blipFill>
          <a:blip r:embed="rId1"/>
          <a:stretch>
            <a:fillRect/>
          </a:stretch>
        </p:blipFill>
        <p:spPr>
          <a:xfrm>
            <a:off x="448310" y="261620"/>
            <a:ext cx="1147445" cy="1015365"/>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87745"/>
            <a:ext cx="9156700" cy="790575"/>
          </a:xfrm>
          <a:prstGeom prst="rect">
            <a:avLst/>
          </a:prstGeom>
        </p:spPr>
      </p:pic>
      <p:pic>
        <p:nvPicPr>
          <p:cNvPr id="11267" name="Picture 3" descr="第一公约"/>
          <p:cNvPicPr>
            <a:picLocks noChangeAspect="1"/>
          </p:cNvPicPr>
          <p:nvPr/>
        </p:nvPicPr>
        <p:blipFill>
          <a:blip r:embed="rId3"/>
          <a:srcRect b="8333"/>
          <a:stretch>
            <a:fillRect/>
          </a:stretch>
        </p:blipFill>
        <p:spPr>
          <a:xfrm>
            <a:off x="214313" y="2919413"/>
            <a:ext cx="3981450" cy="3128962"/>
          </a:xfrm>
          <a:prstGeom prst="rect">
            <a:avLst/>
          </a:prstGeom>
          <a:noFill/>
          <a:ln w="9525">
            <a:noFill/>
          </a:ln>
        </p:spPr>
      </p:pic>
      <p:sp>
        <p:nvSpPr>
          <p:cNvPr id="6" name="Text Box 3"/>
          <p:cNvSpPr txBox="1">
            <a:spLocks noChangeArrowheads="1"/>
          </p:cNvSpPr>
          <p:nvPr/>
        </p:nvSpPr>
        <p:spPr bwMode="auto">
          <a:xfrm>
            <a:off x="4626928" y="1202055"/>
            <a:ext cx="4000500" cy="583565"/>
          </a:xfrm>
          <a:prstGeom prst="rect">
            <a:avLst/>
          </a:prstGeom>
          <a:noFill/>
          <a:ln w="12700">
            <a:noFill/>
            <a:miter lim="800000"/>
          </a:ln>
          <a:effectLst>
            <a:outerShdw dist="35921" dir="2700000" sy="50000" rotWithShape="0">
              <a:srgbClr val="875B0D"/>
            </a:outerShdw>
          </a:effectLst>
        </p:spPr>
        <p:txBody>
          <a:bodyPr>
            <a:spAutoFit/>
          </a:bodyPr>
          <a:p>
            <a:pPr marR="0" algn="ctr" defTabSz="914400">
              <a:buClrTx/>
              <a:buSzTx/>
              <a:buFontTx/>
              <a:buNone/>
              <a:defRPr/>
            </a:pPr>
            <a:r>
              <a:rPr kumimoji="1" lang="zh-CN" altLang="en-US" sz="3200" b="1" kern="1200" cap="none" spc="0" normalizeH="0" baseline="0" noProof="0" dirty="0">
                <a:solidFill>
                  <a:srgbClr val="0033CC"/>
                </a:solidFill>
                <a:latin typeface="宋体" panose="02010600030101010101" pitchFamily="2" charset="-122"/>
                <a:ea typeface="宋体" panose="02010600030101010101" pitchFamily="2" charset="-122"/>
                <a:cs typeface="+mn-cs"/>
              </a:rPr>
              <a:t>一部公约</a:t>
            </a:r>
            <a:endParaRPr kumimoji="1" lang="en-US" altLang="zh-CN" sz="3200" kern="1200" cap="none" spc="0" normalizeH="0" baseline="0" noProof="0" dirty="0">
              <a:solidFill>
                <a:srgbClr val="FF0000"/>
              </a:solidFill>
              <a:latin typeface="宋体" panose="02010600030101010101" pitchFamily="2" charset="-122"/>
              <a:ea typeface="宋体" panose="02010600030101010101" pitchFamily="2" charset="-122"/>
              <a:cs typeface="+mn-cs"/>
            </a:endParaRPr>
          </a:p>
        </p:txBody>
      </p:sp>
      <p:sp>
        <p:nvSpPr>
          <p:cNvPr id="7" name="Text Box 7"/>
          <p:cNvSpPr txBox="1">
            <a:spLocks noChangeArrowheads="1"/>
          </p:cNvSpPr>
          <p:nvPr/>
        </p:nvSpPr>
        <p:spPr bwMode="auto">
          <a:xfrm>
            <a:off x="214630" y="1700213"/>
            <a:ext cx="4143375" cy="1570038"/>
          </a:xfrm>
          <a:prstGeom prst="rect">
            <a:avLst/>
          </a:prstGeom>
          <a:noFill/>
          <a:ln w="12700">
            <a:noFill/>
            <a:miter lim="800000"/>
          </a:ln>
          <a:effectLst>
            <a:outerShdw dist="35921" dir="2700000" sy="50000" rotWithShape="0">
              <a:srgbClr val="875B0D"/>
            </a:outerShdw>
          </a:effectLst>
        </p:spPr>
        <p:txBody>
          <a:bodyPr>
            <a:spAutoFit/>
          </a:bodyPr>
          <a:p>
            <a:pPr marR="0" algn="ctr" defTabSz="914400">
              <a:buClrTx/>
              <a:buSzTx/>
              <a:buFontTx/>
              <a:buNone/>
              <a:defRPr/>
            </a:pPr>
            <a:r>
              <a:rPr kumimoji="1" lang="en-US" altLang="zh-CN" sz="3200" kern="1200" cap="none" spc="0" normalizeH="0" baseline="0" noProof="0" dirty="0">
                <a:solidFill>
                  <a:srgbClr val="FF0000"/>
                </a:solidFill>
                <a:latin typeface="宋体" panose="02010600030101010101" pitchFamily="2" charset="-122"/>
                <a:ea typeface="宋体" panose="02010600030101010101" pitchFamily="2" charset="-122"/>
                <a:cs typeface="+mn-cs"/>
              </a:rPr>
              <a:t>《</a:t>
            </a:r>
            <a:r>
              <a:rPr kumimoji="1" lang="zh-CN" altLang="en-US" sz="3200" kern="1200" cap="none" spc="0" normalizeH="0" baseline="0" noProof="0" dirty="0">
                <a:solidFill>
                  <a:srgbClr val="FF0000"/>
                </a:solidFill>
                <a:latin typeface="宋体" panose="02010600030101010101" pitchFamily="2" charset="-122"/>
                <a:ea typeface="宋体" panose="02010600030101010101" pitchFamily="2" charset="-122"/>
                <a:cs typeface="+mn-cs"/>
              </a:rPr>
              <a:t>改善战地武装部队伤者病者境遇之日内瓦公约</a:t>
            </a:r>
            <a:r>
              <a:rPr kumimoji="1" lang="en-US" altLang="zh-CN" sz="3200" kern="1200" cap="none" spc="0" normalizeH="0" baseline="0" noProof="0" dirty="0">
                <a:solidFill>
                  <a:srgbClr val="FF0000"/>
                </a:solidFill>
                <a:latin typeface="宋体" panose="02010600030101010101" pitchFamily="2" charset="-122"/>
                <a:ea typeface="宋体" panose="02010600030101010101" pitchFamily="2" charset="-122"/>
                <a:cs typeface="+mn-cs"/>
              </a:rPr>
              <a:t>》</a:t>
            </a:r>
            <a:endParaRPr kumimoji="1" lang="en-US" altLang="zh-CN" sz="3200" kern="1200" cap="none" spc="0" normalizeH="0" baseline="0" noProof="0" dirty="0">
              <a:solidFill>
                <a:srgbClr val="FF0000"/>
              </a:solidFill>
              <a:latin typeface="宋体" panose="02010600030101010101" pitchFamily="2" charset="-122"/>
              <a:ea typeface="宋体" panose="02010600030101010101" pitchFamily="2" charset="-122"/>
              <a:cs typeface="+mn-cs"/>
            </a:endParaRPr>
          </a:p>
        </p:txBody>
      </p:sp>
      <p:sp>
        <p:nvSpPr>
          <p:cNvPr id="67585" name="Rectangle 1"/>
          <p:cNvSpPr>
            <a:spLocks noChangeArrowheads="1"/>
          </p:cNvSpPr>
          <p:nvPr/>
        </p:nvSpPr>
        <p:spPr bwMode="auto">
          <a:xfrm>
            <a:off x="4510405" y="2100581"/>
            <a:ext cx="4357688" cy="3876675"/>
          </a:xfrm>
          <a:prstGeom prst="rect">
            <a:avLst/>
          </a:prstGeom>
          <a:solidFill>
            <a:schemeClr val="bg1"/>
          </a:solidFill>
          <a:ln w="9525">
            <a:solidFill>
              <a:srgbClr val="C00000"/>
            </a:solidFill>
            <a:miter lim="800000"/>
          </a:ln>
          <a:effectLst>
            <a:prstShdw prst="shdw17" dist="17961" dir="2700000">
              <a:schemeClr val="accent1">
                <a:gamma/>
                <a:shade val="60000"/>
                <a:invGamma/>
              </a:schemeClr>
            </a:prstShdw>
          </a:effectLst>
        </p:spPr>
        <p:txBody>
          <a:bodyPr anchor="ctr">
            <a:spAutoFit/>
          </a:bodyPr>
          <a:p>
            <a:pPr marL="0" marR="0" lvl="0" indent="266700" algn="l" defTabSz="914400" rtl="0" eaLnBrk="0" fontAlgn="base" latinLnBrk="0" hangingPunct="0">
              <a:lnSpc>
                <a:spcPct val="150000"/>
              </a:lnSpc>
              <a:spcBef>
                <a:spcPct val="0"/>
              </a:spcBef>
              <a:spcAft>
                <a:spcPct val="0"/>
              </a:spcAft>
              <a:buClrTx/>
              <a:buSzTx/>
              <a:buFontTx/>
              <a:buNone/>
              <a:tabLst>
                <a:tab pos="2636520" algn="ctr"/>
              </a:tabLst>
              <a:defRPr/>
            </a:pPr>
            <a:r>
              <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1</a:t>
            </a:r>
            <a:r>
              <a:rPr kumimoji="0" lang="en-US" altLang="zh-CN" sz="20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864</a:t>
            </a:r>
            <a:r>
              <a:rPr kumimoji="0" lang="zh-CN" altLang="en-US" sz="20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年</a:t>
            </a:r>
            <a:r>
              <a:rPr kumimoji="0" lang="en-US" altLang="zh-CN" sz="20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8</a:t>
            </a:r>
            <a:r>
              <a:rPr kumimoji="0" lang="zh-CN" altLang="en-US" sz="20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月</a:t>
            </a:r>
            <a:r>
              <a:rPr kumimoji="0" lang="en-US" altLang="zh-CN" sz="20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8</a:t>
            </a:r>
            <a:r>
              <a:rPr kumimoji="0" lang="zh-CN" altLang="en-US" sz="20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日至</a:t>
            </a:r>
            <a:r>
              <a:rPr kumimoji="0" lang="en-US" altLang="zh-CN" sz="20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22</a:t>
            </a:r>
            <a:r>
              <a:rPr kumimoji="0" lang="zh-CN" altLang="en-US" sz="20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日，在日内瓦召开了外交会议（正式名称“关于中立化在战地服务的军队医务部门的国际会议”）。会议签署了第一个日内瓦公约</a:t>
            </a:r>
            <a:r>
              <a:rPr kumimoji="0" lang="en-US" altLang="zh-CN" sz="20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a:t>
            </a:r>
            <a:r>
              <a:rPr kumimoji="0" lang="zh-CN" altLang="en-US" sz="20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关于改善战地陆军伤者境遇之日内瓦公约</a:t>
            </a:r>
            <a:r>
              <a:rPr kumimoji="0" lang="en-US" altLang="zh-CN" sz="20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a:t>
            </a:r>
            <a:r>
              <a:rPr kumimoji="0" lang="zh-CN" altLang="en-US" sz="20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a:t>
            </a:r>
            <a:r>
              <a:rPr kumimoji="0" lang="zh-CN" altLang="en-US" sz="2000" b="1" i="0" u="none" strike="noStrike" kern="1200" cap="none" spc="0" normalizeH="0" baseline="0" noProof="0" dirty="0">
                <a:ln>
                  <a:noFill/>
                </a:ln>
                <a:solidFill>
                  <a:srgbClr val="FF0000"/>
                </a:solidFill>
                <a:effectLst/>
                <a:uLnTx/>
                <a:uFillTx/>
                <a:latin typeface="宋体" panose="02010600030101010101" pitchFamily="2" charset="-122"/>
                <a:ea typeface="宋体" panose="02010600030101010101" pitchFamily="2" charset="-122"/>
                <a:cs typeface="Times New Roman" panose="02020603050405020304" pitchFamily="18" charset="0"/>
              </a:rPr>
              <a:t>从此，红十字运动作为一个国际性的运动，在国际法的保障下开始发展起来。</a:t>
            </a:r>
            <a:endParaRPr kumimoji="0" lang="zh-CN" altLang="en-US" sz="2000" b="1" i="0" u="none" strike="noStrike" kern="1200" cap="none" spc="0" normalizeH="0" baseline="0" noProof="0" dirty="0">
              <a:ln>
                <a:noFill/>
              </a:ln>
              <a:solidFill>
                <a:srgbClr val="FF0000"/>
              </a:solidFill>
              <a:effectLst/>
              <a:uLnTx/>
              <a:uFillTx/>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transition advTm="15000">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矩形 1"/>
          <p:cNvSpPr>
            <a:spLocks noChangeArrowheads="1"/>
          </p:cNvSpPr>
          <p:nvPr/>
        </p:nvSpPr>
        <p:spPr bwMode="auto">
          <a:xfrm>
            <a:off x="684213" y="1484313"/>
            <a:ext cx="3743325" cy="2207260"/>
          </a:xfrm>
          <a:prstGeom prst="rect">
            <a:avLst/>
          </a:prstGeom>
          <a:noFill/>
          <a:ln>
            <a:noFill/>
          </a:ln>
        </p:spPr>
        <p:txBody>
          <a:bodyPr>
            <a:spAutoFit/>
          </a:bodyPr>
          <a:lstStyle/>
          <a:p>
            <a:pPr>
              <a:lnSpc>
                <a:spcPts val="3225"/>
              </a:lnSpc>
              <a:spcAft>
                <a:spcPts val="1200"/>
              </a:spcAft>
            </a:pPr>
            <a:r>
              <a:rPr kumimoji="0" lang="zh-CN" altLang="en-US" sz="2400" dirty="0">
                <a:latin typeface="微软雅黑" panose="020B0503020204020204" charset="-122"/>
                <a:ea typeface="微软雅黑" panose="020B0503020204020204" charset="-122"/>
                <a:cs typeface="微软雅黑" panose="020B0503020204020204" charset="-122"/>
              </a:rPr>
              <a:t>基于亨利</a:t>
            </a:r>
            <a:r>
              <a:rPr kumimoji="0" lang="en-US" altLang="zh-CN" sz="2400" dirty="0">
                <a:latin typeface="微软雅黑" panose="020B0503020204020204" charset="-122"/>
                <a:ea typeface="微软雅黑" panose="020B0503020204020204" charset="-122"/>
                <a:cs typeface="微软雅黑" panose="020B0503020204020204" charset="-122"/>
              </a:rPr>
              <a:t>.</a:t>
            </a:r>
            <a:r>
              <a:rPr kumimoji="0" lang="zh-CN" altLang="en-US" sz="2400" dirty="0">
                <a:latin typeface="微软雅黑" panose="020B0503020204020204" charset="-122"/>
                <a:ea typeface="微软雅黑" panose="020B0503020204020204" charset="-122"/>
                <a:cs typeface="微软雅黑" panose="020B0503020204020204" charset="-122"/>
              </a:rPr>
              <a:t>杜南的卓越贡献：</a:t>
            </a:r>
            <a:endParaRPr kumimoji="0" lang="en-US" altLang="zh-CN" sz="2400" dirty="0">
              <a:latin typeface="微软雅黑" panose="020B0503020204020204" charset="-122"/>
              <a:ea typeface="微软雅黑" panose="020B0503020204020204" charset="-122"/>
              <a:cs typeface="微软雅黑" panose="020B0503020204020204" charset="-122"/>
            </a:endParaRPr>
          </a:p>
          <a:p>
            <a:pPr>
              <a:lnSpc>
                <a:spcPts val="3225"/>
              </a:lnSpc>
              <a:spcAft>
                <a:spcPts val="1200"/>
              </a:spcAft>
            </a:pPr>
            <a:r>
              <a:rPr kumimoji="0" lang="en-US" altLang="zh-CN" sz="2400" dirty="0">
                <a:solidFill>
                  <a:schemeClr val="accent2"/>
                </a:solidFill>
                <a:latin typeface="微软雅黑" panose="020B0503020204020204" charset="-122"/>
                <a:ea typeface="微软雅黑" panose="020B0503020204020204" charset="-122"/>
                <a:cs typeface="微软雅黑" panose="020B0503020204020204" charset="-122"/>
              </a:rPr>
              <a:t>1901</a:t>
            </a:r>
            <a:r>
              <a:rPr kumimoji="0" lang="en-US" sz="2400" dirty="0">
                <a:solidFill>
                  <a:schemeClr val="accent2"/>
                </a:solidFill>
                <a:latin typeface="微软雅黑" panose="020B0503020204020204" charset="-122"/>
                <a:ea typeface="微软雅黑" panose="020B0503020204020204" charset="-122"/>
                <a:cs typeface="微软雅黑" panose="020B0503020204020204" charset="-122"/>
              </a:rPr>
              <a:t>年</a:t>
            </a:r>
            <a:endParaRPr kumimoji="0" lang="en-US" altLang="zh-CN" sz="2400" dirty="0">
              <a:solidFill>
                <a:schemeClr val="accent2"/>
              </a:solidFill>
              <a:latin typeface="微软雅黑" panose="020B0503020204020204" charset="-122"/>
              <a:ea typeface="微软雅黑" panose="020B0503020204020204" charset="-122"/>
              <a:cs typeface="微软雅黑" panose="020B0503020204020204" charset="-122"/>
            </a:endParaRPr>
          </a:p>
          <a:p>
            <a:pPr>
              <a:lnSpc>
                <a:spcPts val="3225"/>
              </a:lnSpc>
              <a:spcAft>
                <a:spcPts val="1200"/>
              </a:spcAft>
            </a:pPr>
            <a:r>
              <a:rPr kumimoji="0" lang="zh-CN" altLang="en-US" sz="2400" dirty="0">
                <a:solidFill>
                  <a:schemeClr val="accent2"/>
                </a:solidFill>
                <a:latin typeface="微软雅黑" panose="020B0503020204020204" charset="-122"/>
                <a:ea typeface="微软雅黑" panose="020B0503020204020204" charset="-122"/>
                <a:cs typeface="微软雅黑" panose="020B0503020204020204" charset="-122"/>
              </a:rPr>
              <a:t>授予</a:t>
            </a:r>
            <a:r>
              <a:rPr kumimoji="0" lang="en-US" sz="2400" dirty="0">
                <a:solidFill>
                  <a:schemeClr val="accent2"/>
                </a:solidFill>
                <a:latin typeface="微软雅黑" panose="020B0503020204020204" charset="-122"/>
                <a:ea typeface="微软雅黑" panose="020B0503020204020204" charset="-122"/>
                <a:cs typeface="微软雅黑" panose="020B0503020204020204" charset="-122"/>
              </a:rPr>
              <a:t>第一届诺贝尔和平奖</a:t>
            </a:r>
            <a:endParaRPr kumimoji="0" lang="en-US" altLang="zh-CN" sz="2400" dirty="0">
              <a:solidFill>
                <a:schemeClr val="accent2"/>
              </a:solidFill>
              <a:latin typeface="微软雅黑" panose="020B0503020204020204" charset="-122"/>
              <a:ea typeface="微软雅黑" panose="020B0503020204020204" charset="-122"/>
              <a:cs typeface="微软雅黑" panose="020B0503020204020204" charset="-122"/>
            </a:endParaRPr>
          </a:p>
          <a:p>
            <a:pPr>
              <a:lnSpc>
                <a:spcPts val="3225"/>
              </a:lnSpc>
              <a:spcAft>
                <a:spcPts val="1200"/>
              </a:spcAft>
            </a:pPr>
            <a:endParaRPr kumimoji="0" lang="en-US" altLang="zh-CN" sz="2400" dirty="0">
              <a:solidFill>
                <a:schemeClr val="accent2"/>
              </a:solidFill>
              <a:latin typeface="微软雅黑" panose="020B0503020204020204" charset="-122"/>
              <a:ea typeface="微软雅黑" panose="020B0503020204020204" charset="-122"/>
              <a:cs typeface="微软雅黑" panose="020B0503020204020204" charset="-122"/>
            </a:endParaRPr>
          </a:p>
        </p:txBody>
      </p:sp>
      <p:pic>
        <p:nvPicPr>
          <p:cNvPr id="241666" name="图片 4" descr="IMG_3174.JPG"/>
          <p:cNvPicPr>
            <a:picLocks noChangeAspect="1"/>
          </p:cNvPicPr>
          <p:nvPr/>
        </p:nvPicPr>
        <p:blipFill>
          <a:blip r:embed="rId1">
            <a:extLst>
              <a:ext uri="{28A0092B-C50C-407E-A947-70E740481C1C}">
                <a14:useLocalDpi xmlns:a14="http://schemas.microsoft.com/office/drawing/2010/main" val="0"/>
              </a:ext>
            </a:extLst>
          </a:blip>
          <a:srcRect t="5244"/>
          <a:stretch>
            <a:fillRect/>
          </a:stretch>
        </p:blipFill>
        <p:spPr bwMode="auto">
          <a:xfrm>
            <a:off x="4505608" y="1412776"/>
            <a:ext cx="4231991" cy="4086324"/>
          </a:xfrm>
          <a:prstGeom prst="rect">
            <a:avLst/>
          </a:prstGeom>
          <a:noFill/>
          <a:ln w="9525">
            <a:solidFill>
              <a:srgbClr val="000000"/>
            </a:solidFill>
            <a:miter lim="800000"/>
            <a:headEnd/>
            <a:tailEnd/>
          </a:ln>
        </p:spPr>
      </p:pic>
      <p:sp>
        <p:nvSpPr>
          <p:cNvPr id="4" name="文本框 3"/>
          <p:cNvSpPr txBox="1">
            <a:spLocks noChangeArrowheads="1"/>
          </p:cNvSpPr>
          <p:nvPr/>
        </p:nvSpPr>
        <p:spPr bwMode="auto">
          <a:xfrm>
            <a:off x="2273300" y="162560"/>
            <a:ext cx="5722620" cy="706755"/>
          </a:xfrm>
          <a:prstGeom prst="rect">
            <a:avLst/>
          </a:prstGeom>
          <a:noFill/>
          <a:ln>
            <a:noFill/>
          </a:ln>
        </p:spPr>
        <p:txBody>
          <a:bodyPr wrap="square">
            <a:spAutoFit/>
          </a:bodyPr>
          <a:lstStyle>
            <a:lvl1pPr>
              <a:defRPr kumimoji="1" sz="2400">
                <a:solidFill>
                  <a:schemeClr val="tx1"/>
                </a:solidFill>
                <a:latin typeface="Calibri" panose="020F050202020403020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9pPr>
          </a:lstStyle>
          <a:p>
            <a:r>
              <a:rPr kumimoji="0" lang="zh-CN" altLang="en-US" sz="4000" b="1" dirty="0">
                <a:solidFill>
                  <a:srgbClr val="CE1400"/>
                </a:solidFill>
                <a:latin typeface="Times New Roman" panose="02020603050405020304" pitchFamily="18" charset="0"/>
                <a:ea typeface="隶书" panose="02010509060101010101" pitchFamily="49" charset="-122"/>
                <a:cs typeface="+mn-cs"/>
              </a:rPr>
              <a:t>国际红十字运动的诞生</a:t>
            </a:r>
            <a:endParaRPr kumimoji="0" lang="zh-CN" altLang="en-US" sz="4000" b="1" dirty="0">
              <a:solidFill>
                <a:srgbClr val="CE1400"/>
              </a:solidFill>
              <a:latin typeface="Times New Roman" panose="02020603050405020304" pitchFamily="18" charset="0"/>
              <a:ea typeface="隶书" panose="02010509060101010101" pitchFamily="49" charset="-122"/>
              <a:cs typeface="+mn-cs"/>
            </a:endParaRPr>
          </a:p>
        </p:txBody>
      </p:sp>
      <p:pic>
        <p:nvPicPr>
          <p:cNvPr id="2" name="图片 1" descr="图片1"/>
          <p:cNvPicPr>
            <a:picLocks noChangeAspect="1"/>
          </p:cNvPicPr>
          <p:nvPr/>
        </p:nvPicPr>
        <p:blipFill>
          <a:blip r:embed="rId2"/>
          <a:stretch>
            <a:fillRect/>
          </a:stretch>
        </p:blipFill>
        <p:spPr>
          <a:xfrm>
            <a:off x="-6350" y="5917565"/>
            <a:ext cx="9156700" cy="922020"/>
          </a:xfrm>
          <a:prstGeom prst="rect">
            <a:avLst/>
          </a:prstGeom>
        </p:spPr>
      </p:pic>
      <p:pic>
        <p:nvPicPr>
          <p:cNvPr id="47109" name="图片 47108" descr="Img244182087"/>
          <p:cNvPicPr>
            <a:picLocks noChangeAspect="1"/>
          </p:cNvPicPr>
          <p:nvPr/>
        </p:nvPicPr>
        <p:blipFill>
          <a:blip r:embed="rId3"/>
          <a:stretch>
            <a:fillRect/>
          </a:stretch>
        </p:blipFill>
        <p:spPr>
          <a:xfrm>
            <a:off x="400685" y="144780"/>
            <a:ext cx="1222375" cy="1049020"/>
          </a:xfrm>
          <a:prstGeom prst="rect">
            <a:avLst/>
          </a:prstGeom>
          <a:noFill/>
          <a:ln w="9525">
            <a:noFill/>
          </a:ln>
        </p:spPr>
      </p:pic>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483" name="内容占位符 20482"/>
          <p:cNvPicPr>
            <a:picLocks noChangeAspect="1"/>
          </p:cNvPicPr>
          <p:nvPr>
            <p:ph sz="quarter" idx="1"/>
          </p:nvPr>
        </p:nvPicPr>
        <p:blipFill>
          <a:blip r:embed="rId1"/>
          <a:stretch>
            <a:fillRect/>
          </a:stretch>
        </p:blipFill>
        <p:spPr>
          <a:xfrm>
            <a:off x="971550" y="1687513"/>
            <a:ext cx="1008063" cy="955675"/>
          </a:xfrm>
        </p:spPr>
      </p:pic>
      <p:pic>
        <p:nvPicPr>
          <p:cNvPr id="20484" name="内容占位符 20483" descr="Logo Museo"/>
          <p:cNvPicPr>
            <a:picLocks noChangeAspect="1"/>
          </p:cNvPicPr>
          <p:nvPr>
            <p:ph sz="quarter" idx="2"/>
          </p:nvPr>
        </p:nvPicPr>
        <p:blipFill>
          <a:blip r:embed="rId2"/>
          <a:stretch>
            <a:fillRect/>
          </a:stretch>
        </p:blipFill>
        <p:spPr>
          <a:xfrm>
            <a:off x="611188" y="3128963"/>
            <a:ext cx="1511300" cy="862012"/>
          </a:xfrm>
        </p:spPr>
      </p:pic>
      <p:pic>
        <p:nvPicPr>
          <p:cNvPr id="20485" name="内容占位符 20484"/>
          <p:cNvPicPr>
            <a:picLocks noChangeAspect="1"/>
          </p:cNvPicPr>
          <p:nvPr>
            <p:ph sz="quarter" idx="3"/>
          </p:nvPr>
        </p:nvPicPr>
        <p:blipFill>
          <a:blip r:embed="rId3"/>
          <a:srcRect l="4660" t="39001" r="70078" b="41206"/>
          <a:stretch>
            <a:fillRect/>
          </a:stretch>
        </p:blipFill>
        <p:spPr>
          <a:xfrm>
            <a:off x="609600" y="4495800"/>
            <a:ext cx="936625" cy="881063"/>
          </a:xfrm>
        </p:spPr>
      </p:pic>
      <p:sp>
        <p:nvSpPr>
          <p:cNvPr id="20486" name="文本框 20485"/>
          <p:cNvSpPr txBox="1"/>
          <p:nvPr/>
        </p:nvSpPr>
        <p:spPr>
          <a:xfrm>
            <a:off x="2348230" y="1760538"/>
            <a:ext cx="5111750" cy="701675"/>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4000" b="1" dirty="0">
                <a:solidFill>
                  <a:schemeClr val="tx1"/>
                </a:solidFill>
                <a:latin typeface="隶书" panose="02010509060101010101" pitchFamily="49" charset="-122"/>
                <a:ea typeface="隶书" panose="02010509060101010101" pitchFamily="49" charset="-122"/>
              </a:rPr>
              <a:t>红十字国际委员会</a:t>
            </a:r>
            <a:endParaRPr lang="zh-CN" altLang="en-US" sz="4000" b="1" dirty="0">
              <a:solidFill>
                <a:schemeClr val="tx1"/>
              </a:solidFill>
              <a:latin typeface="隶书" panose="02010509060101010101" pitchFamily="49" charset="-122"/>
              <a:ea typeface="隶书" panose="02010509060101010101" pitchFamily="49" charset="-122"/>
            </a:endParaRPr>
          </a:p>
        </p:txBody>
      </p:sp>
      <p:sp>
        <p:nvSpPr>
          <p:cNvPr id="20487" name="文本框 20486"/>
          <p:cNvSpPr txBox="1"/>
          <p:nvPr/>
        </p:nvSpPr>
        <p:spPr>
          <a:xfrm>
            <a:off x="2348230" y="2898775"/>
            <a:ext cx="5807075" cy="1322070"/>
          </a:xfrm>
          <a:prstGeom prst="rect">
            <a:avLst/>
          </a:prstGeom>
          <a:noFill/>
          <a:ln w="12700">
            <a:noFill/>
          </a:ln>
          <a:effectLst>
            <a:outerShdw dist="35921" dir="2699999" sy="50000" rotWithShape="0">
              <a:srgbClr val="875B0D"/>
            </a:outerShdw>
          </a:effectLst>
        </p:spPr>
        <p:txBody>
          <a:bodyPr wrap="square">
            <a:spAutoFit/>
          </a:bodyPr>
          <a:p>
            <a:pPr algn="l">
              <a:buClr>
                <a:schemeClr val="bg1"/>
              </a:buClr>
            </a:pPr>
            <a:r>
              <a:rPr lang="en-US" altLang="zh-CN" sz="4000" b="1" dirty="0">
                <a:solidFill>
                  <a:schemeClr val="bg2"/>
                </a:solidFill>
                <a:latin typeface="隶书" panose="02010509060101010101" pitchFamily="49" charset="-122"/>
                <a:ea typeface="隶书" panose="02010509060101010101" pitchFamily="49" charset="-122"/>
              </a:rPr>
              <a:t> </a:t>
            </a:r>
            <a:r>
              <a:rPr lang="zh-CN" altLang="en-US" sz="4000" b="1" dirty="0">
                <a:solidFill>
                  <a:schemeClr val="tx1"/>
                </a:solidFill>
                <a:latin typeface="隶书" panose="02010509060101010101" pitchFamily="49" charset="-122"/>
                <a:ea typeface="隶书" panose="02010509060101010101" pitchFamily="49" charset="-122"/>
              </a:rPr>
              <a:t>红十字会与红新月会</a:t>
            </a:r>
            <a:endParaRPr lang="zh-CN" altLang="en-US" sz="4000" b="1" dirty="0">
              <a:solidFill>
                <a:schemeClr val="tx1"/>
              </a:solidFill>
              <a:latin typeface="隶书" panose="02010509060101010101" pitchFamily="49" charset="-122"/>
              <a:ea typeface="隶书" panose="02010509060101010101" pitchFamily="49" charset="-122"/>
            </a:endParaRPr>
          </a:p>
          <a:p>
            <a:pPr algn="l">
              <a:buClr>
                <a:schemeClr val="bg1"/>
              </a:buClr>
            </a:pPr>
            <a:r>
              <a:rPr lang="zh-CN" altLang="en-US" sz="4000" b="1" dirty="0">
                <a:solidFill>
                  <a:schemeClr val="tx1"/>
                </a:solidFill>
                <a:latin typeface="隶书" panose="02010509060101010101" pitchFamily="49" charset="-122"/>
                <a:ea typeface="隶书" panose="02010509060101010101" pitchFamily="49" charset="-122"/>
              </a:rPr>
              <a:t>     国际联合会</a:t>
            </a:r>
            <a:endParaRPr lang="zh-CN" altLang="en-US" sz="4000" b="1" dirty="0">
              <a:solidFill>
                <a:schemeClr val="tx1"/>
              </a:solidFill>
              <a:latin typeface="隶书" panose="02010509060101010101" pitchFamily="49" charset="-122"/>
              <a:ea typeface="隶书" panose="02010509060101010101" pitchFamily="49" charset="-122"/>
            </a:endParaRPr>
          </a:p>
        </p:txBody>
      </p:sp>
      <p:pic>
        <p:nvPicPr>
          <p:cNvPr id="20488" name="内容占位符 20487"/>
          <p:cNvPicPr>
            <a:picLocks noChangeAspect="1"/>
          </p:cNvPicPr>
          <p:nvPr>
            <p:ph sz="quarter" idx="4"/>
          </p:nvPr>
        </p:nvPicPr>
        <p:blipFill>
          <a:blip r:embed="rId3"/>
          <a:srcRect l="40562" t="39001" r="34174" b="41206"/>
          <a:stretch>
            <a:fillRect/>
          </a:stretch>
        </p:blipFill>
        <p:spPr>
          <a:xfrm>
            <a:off x="1524000" y="4953000"/>
            <a:ext cx="896938" cy="901700"/>
          </a:xfrm>
        </p:spPr>
      </p:pic>
      <p:sp>
        <p:nvSpPr>
          <p:cNvPr id="20489" name="文本框 20488"/>
          <p:cNvSpPr txBox="1"/>
          <p:nvPr/>
        </p:nvSpPr>
        <p:spPr>
          <a:xfrm>
            <a:off x="2755265" y="4536440"/>
            <a:ext cx="5040313" cy="1938020"/>
          </a:xfrm>
          <a:prstGeom prst="rect">
            <a:avLst/>
          </a:prstGeom>
          <a:noFill/>
          <a:ln w="12700">
            <a:noFill/>
          </a:ln>
          <a:effectLst>
            <a:outerShdw dist="35921" dir="2699999" sy="50000" rotWithShape="0">
              <a:srgbClr val="875B0D"/>
            </a:outerShdw>
          </a:effectLst>
        </p:spPr>
        <p:txBody>
          <a:bodyPr wrap="square">
            <a:spAutoFit/>
          </a:bodyPr>
          <a:p>
            <a:pPr algn="l">
              <a:buClr>
                <a:schemeClr val="bg1"/>
              </a:buClr>
            </a:pPr>
            <a:r>
              <a:rPr lang="zh-CN" altLang="en-US" sz="4000" b="1" dirty="0">
                <a:solidFill>
                  <a:schemeClr val="tx1"/>
                </a:solidFill>
                <a:latin typeface="隶书" panose="02010509060101010101" pitchFamily="49" charset="-122"/>
                <a:ea typeface="隶书" panose="02010509060101010101" pitchFamily="49" charset="-122"/>
              </a:rPr>
              <a:t>国家红十字会</a:t>
            </a:r>
            <a:endParaRPr lang="zh-CN" altLang="en-US" sz="4000" b="1" dirty="0">
              <a:solidFill>
                <a:schemeClr val="tx1"/>
              </a:solidFill>
              <a:latin typeface="隶书" panose="02010509060101010101" pitchFamily="49" charset="-122"/>
              <a:ea typeface="隶书" panose="02010509060101010101" pitchFamily="49" charset="-122"/>
            </a:endParaRPr>
          </a:p>
          <a:p>
            <a:pPr algn="l">
              <a:buClr>
                <a:schemeClr val="bg1"/>
              </a:buClr>
            </a:pPr>
            <a:r>
              <a:rPr lang="zh-CN" altLang="en-US" sz="4000" b="1" dirty="0">
                <a:solidFill>
                  <a:schemeClr val="tx1"/>
                </a:solidFill>
                <a:latin typeface="隶书" panose="02010509060101010101" pitchFamily="49" charset="-122"/>
                <a:ea typeface="隶书" panose="02010509060101010101" pitchFamily="49" charset="-122"/>
              </a:rPr>
              <a:t> 或红新月会</a:t>
            </a:r>
            <a:endParaRPr lang="zh-CN" altLang="en-US" sz="4000" b="1" dirty="0">
              <a:solidFill>
                <a:schemeClr val="tx1"/>
              </a:solidFill>
              <a:latin typeface="隶书" panose="02010509060101010101" pitchFamily="49" charset="-122"/>
              <a:ea typeface="隶书" panose="02010509060101010101" pitchFamily="49" charset="-122"/>
            </a:endParaRPr>
          </a:p>
          <a:p>
            <a:pPr algn="l">
              <a:buClr>
                <a:schemeClr val="bg1"/>
              </a:buClr>
            </a:pPr>
            <a:r>
              <a:rPr lang="zh-CN" altLang="en-US" sz="4000" b="1" dirty="0">
                <a:solidFill>
                  <a:schemeClr val="bg2"/>
                </a:solidFill>
                <a:latin typeface="隶书" panose="02010509060101010101" pitchFamily="49" charset="-122"/>
                <a:ea typeface="隶书" panose="02010509060101010101" pitchFamily="49" charset="-122"/>
              </a:rPr>
              <a:t>      </a:t>
            </a:r>
            <a:endParaRPr lang="zh-CN" altLang="en-US" sz="4000" b="1">
              <a:solidFill>
                <a:schemeClr val="bg2"/>
              </a:solidFill>
              <a:latin typeface="隶书" panose="02010509060101010101" pitchFamily="49" charset="-122"/>
              <a:ea typeface="隶书" panose="02010509060101010101" pitchFamily="49" charset="-122"/>
            </a:endParaRPr>
          </a:p>
        </p:txBody>
      </p:sp>
      <p:sp>
        <p:nvSpPr>
          <p:cNvPr id="2" name="标题 1"/>
          <p:cNvSpPr>
            <a:spLocks noGrp="1"/>
          </p:cNvSpPr>
          <p:nvPr>
            <p:ph type="title" sz="quarter"/>
          </p:nvPr>
        </p:nvSpPr>
        <p:spPr>
          <a:xfrm>
            <a:off x="399415" y="489268"/>
            <a:ext cx="8229600" cy="1143000"/>
          </a:xfrm>
        </p:spPr>
        <p:txBody>
          <a:bodyPr/>
          <a:p>
            <a:r>
              <a:rPr lang="zh-CN" altLang="en-US" b="1" dirty="0">
                <a:solidFill>
                  <a:srgbClr val="CE1400"/>
                </a:solidFill>
                <a:latin typeface="Times New Roman" panose="02020603050405020304" pitchFamily="18" charset="0"/>
                <a:ea typeface="隶书" panose="02010509060101010101" pitchFamily="49" charset="-122"/>
                <a:sym typeface="+mn-ea"/>
              </a:rPr>
              <a:t>二、红十字运动的组成</a:t>
            </a:r>
            <a:endParaRPr lang="zh-CN" altLang="en-US"/>
          </a:p>
        </p:txBody>
      </p:sp>
      <p:pic>
        <p:nvPicPr>
          <p:cNvPr id="3" name="图片 2" descr="图片1"/>
          <p:cNvPicPr>
            <a:picLocks noChangeAspect="1"/>
          </p:cNvPicPr>
          <p:nvPr/>
        </p:nvPicPr>
        <p:blipFill>
          <a:blip r:embed="rId4"/>
          <a:stretch>
            <a:fillRect/>
          </a:stretch>
        </p:blipFill>
        <p:spPr>
          <a:xfrm>
            <a:off x="-6350" y="5917565"/>
            <a:ext cx="9156700" cy="922020"/>
          </a:xfrm>
          <a:prstGeom prst="rect">
            <a:avLst/>
          </a:prstGeom>
        </p:spPr>
      </p:pic>
      <p:pic>
        <p:nvPicPr>
          <p:cNvPr id="47109" name="图片 47108" descr="Img244182087"/>
          <p:cNvPicPr>
            <a:picLocks noChangeAspect="1"/>
          </p:cNvPicPr>
          <p:nvPr/>
        </p:nvPicPr>
        <p:blipFill>
          <a:blip r:embed="rId5"/>
          <a:stretch>
            <a:fillRect/>
          </a:stretch>
        </p:blipFill>
        <p:spPr>
          <a:xfrm>
            <a:off x="399415" y="128270"/>
            <a:ext cx="1222375" cy="1049020"/>
          </a:xfrm>
          <a:prstGeom prst="rect">
            <a:avLst/>
          </a:prstGeom>
          <a:noFill/>
          <a:ln w="9525">
            <a:noFill/>
          </a:ln>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6"/>
                                        </p:tgtEl>
                                        <p:attrNameLst>
                                          <p:attrName>style.visibility</p:attrName>
                                        </p:attrNameLst>
                                      </p:cBhvr>
                                      <p:to>
                                        <p:strVal val="visible"/>
                                      </p:to>
                                    </p:set>
                                    <p:animEffect transition="in" filter="checkerboard(across)">
                                      <p:cBhvr>
                                        <p:cTn id="7" dur="500"/>
                                        <p:tgtEl>
                                          <p:spTgt spid="2048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0484"/>
                                        </p:tgtEl>
                                        <p:attrNameLst>
                                          <p:attrName>style.visibility</p:attrName>
                                        </p:attrNameLst>
                                      </p:cBhvr>
                                      <p:to>
                                        <p:strVal val="visible"/>
                                      </p:to>
                                    </p:set>
                                    <p:animEffect transition="in" filter="checkerboard(across)">
                                      <p:cBhvr>
                                        <p:cTn id="12" dur="500"/>
                                        <p:tgtEl>
                                          <p:spTgt spid="2048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0487"/>
                                        </p:tgtEl>
                                        <p:attrNameLst>
                                          <p:attrName>style.visibility</p:attrName>
                                        </p:attrNameLst>
                                      </p:cBhvr>
                                      <p:to>
                                        <p:strVal val="visible"/>
                                      </p:to>
                                    </p:set>
                                    <p:animEffect transition="in" filter="checkerboard(across)">
                                      <p:cBhvr>
                                        <p:cTn id="17" dur="500"/>
                                        <p:tgtEl>
                                          <p:spTgt spid="2048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0485"/>
                                        </p:tgtEl>
                                        <p:attrNameLst>
                                          <p:attrName>style.visibility</p:attrName>
                                        </p:attrNameLst>
                                      </p:cBhvr>
                                      <p:to>
                                        <p:strVal val="visible"/>
                                      </p:to>
                                    </p:set>
                                    <p:animEffect transition="in" filter="checkerboard(across)">
                                      <p:cBhvr>
                                        <p:cTn id="22" dur="500"/>
                                        <p:tgtEl>
                                          <p:spTgt spid="20485"/>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20488"/>
                                        </p:tgtEl>
                                        <p:attrNameLst>
                                          <p:attrName>style.visibility</p:attrName>
                                        </p:attrNameLst>
                                      </p:cBhvr>
                                      <p:to>
                                        <p:strVal val="visible"/>
                                      </p:to>
                                    </p:set>
                                    <p:animEffect transition="in" filter="checkerboard(across)">
                                      <p:cBhvr>
                                        <p:cTn id="27" dur="500"/>
                                        <p:tgtEl>
                                          <p:spTgt spid="2048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0489"/>
                                        </p:tgtEl>
                                        <p:attrNameLst>
                                          <p:attrName>style.visibility</p:attrName>
                                        </p:attrNameLst>
                                      </p:cBhvr>
                                      <p:to>
                                        <p:strVal val="visible"/>
                                      </p:to>
                                    </p:set>
                                    <p:animEffect transition="in" filter="checkerboard(across)">
                                      <p:cBhvr>
                                        <p:cTn id="32" dur="500"/>
                                        <p:tgtEl>
                                          <p:spTgt spid="204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 grpId="0" bldLvl="0" animBg="1"/>
      <p:bldP spid="20487" grpId="0" bldLvl="0" animBg="1"/>
      <p:bldP spid="20489"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文本框 21505"/>
          <p:cNvSpPr txBox="1"/>
          <p:nvPr/>
        </p:nvSpPr>
        <p:spPr>
          <a:xfrm>
            <a:off x="1692275" y="993775"/>
            <a:ext cx="4765675" cy="64516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3600" b="1" dirty="0">
                <a:solidFill>
                  <a:srgbClr val="CE1400"/>
                </a:solidFill>
                <a:latin typeface="Times New Roman" panose="02020603050405020304" pitchFamily="18" charset="0"/>
                <a:ea typeface="隶书" panose="02010509060101010101" pitchFamily="49" charset="-122"/>
              </a:rPr>
              <a:t>明确分工与职能</a:t>
            </a:r>
            <a:endParaRPr lang="zh-CN" altLang="en-US" sz="3600" b="1" dirty="0">
              <a:solidFill>
                <a:srgbClr val="CE1400"/>
              </a:solidFill>
              <a:latin typeface="Times New Roman" panose="02020603050405020304" pitchFamily="18" charset="0"/>
              <a:ea typeface="隶书" panose="02010509060101010101" pitchFamily="49" charset="-122"/>
            </a:endParaRPr>
          </a:p>
        </p:txBody>
      </p:sp>
      <p:sp>
        <p:nvSpPr>
          <p:cNvPr id="21507" name="文本框 21506"/>
          <p:cNvSpPr txBox="1"/>
          <p:nvPr/>
        </p:nvSpPr>
        <p:spPr>
          <a:xfrm>
            <a:off x="619443" y="2128838"/>
            <a:ext cx="8281987" cy="353822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3200" b="1" dirty="0">
                <a:solidFill>
                  <a:schemeClr val="bg2"/>
                </a:solidFill>
                <a:latin typeface="幼圆" panose="02010509060101010101" pitchFamily="49" charset="-122"/>
                <a:ea typeface="幼圆" panose="02010509060101010101" pitchFamily="49" charset="-122"/>
              </a:rPr>
              <a:t>  </a:t>
            </a:r>
            <a:r>
              <a:rPr lang="zh-CN" altLang="en-US" sz="3200" b="1" dirty="0">
                <a:solidFill>
                  <a:schemeClr val="tx1"/>
                </a:solidFill>
                <a:latin typeface="黑体" panose="02010609060101010101" pitchFamily="2" charset="-122"/>
                <a:ea typeface="黑体" panose="02010609060101010101" pitchFamily="2" charset="-122"/>
              </a:rPr>
              <a:t>1.在战争或武装冲突中，红十字国际委员会起主导作用；</a:t>
            </a:r>
            <a:endParaRPr lang="zh-CN" altLang="en-US" sz="3200" b="1" dirty="0">
              <a:solidFill>
                <a:schemeClr val="tx1"/>
              </a:solidFill>
              <a:latin typeface="黑体" panose="02010609060101010101" pitchFamily="2" charset="-122"/>
              <a:ea typeface="黑体" panose="02010609060101010101" pitchFamily="2" charset="-122"/>
            </a:endParaRPr>
          </a:p>
          <a:p>
            <a:pPr algn="l">
              <a:buClr>
                <a:schemeClr val="bg1"/>
              </a:buClr>
            </a:pPr>
            <a:r>
              <a:rPr lang="zh-CN" altLang="en-US" sz="3200" b="1" dirty="0">
                <a:solidFill>
                  <a:schemeClr val="tx1"/>
                </a:solidFill>
                <a:latin typeface="黑体" panose="02010609060101010101" pitchFamily="2" charset="-122"/>
                <a:ea typeface="黑体" panose="02010609060101010101" pitchFamily="2" charset="-122"/>
              </a:rPr>
              <a:t>  </a:t>
            </a:r>
            <a:r>
              <a:rPr lang="en-US" altLang="zh-CN" sz="3200" b="1" dirty="0">
                <a:solidFill>
                  <a:schemeClr val="tx1"/>
                </a:solidFill>
                <a:latin typeface="黑体" panose="02010609060101010101" pitchFamily="2" charset="-122"/>
                <a:ea typeface="黑体" panose="02010609060101010101" pitchFamily="2" charset="-122"/>
              </a:rPr>
              <a:t>2.</a:t>
            </a:r>
            <a:r>
              <a:rPr lang="zh-CN" altLang="en-US" sz="3200" b="1" dirty="0">
                <a:solidFill>
                  <a:schemeClr val="tx1"/>
                </a:solidFill>
                <a:latin typeface="黑体" panose="02010609060101010101" pitchFamily="2" charset="-122"/>
                <a:ea typeface="黑体" panose="02010609060101010101" pitchFamily="2" charset="-122"/>
              </a:rPr>
              <a:t>在自然灾害中，红十字会与红新月会国际联合会起主导作用；</a:t>
            </a:r>
            <a:endParaRPr lang="zh-CN" altLang="en-US" sz="3200" b="1" dirty="0">
              <a:solidFill>
                <a:schemeClr val="tx1"/>
              </a:solidFill>
              <a:latin typeface="黑体" panose="02010609060101010101" pitchFamily="2" charset="-122"/>
              <a:ea typeface="黑体" panose="02010609060101010101" pitchFamily="2" charset="-122"/>
            </a:endParaRPr>
          </a:p>
          <a:p>
            <a:pPr algn="l">
              <a:buClr>
                <a:schemeClr val="bg1"/>
              </a:buClr>
            </a:pPr>
            <a:r>
              <a:rPr lang="zh-CN" altLang="en-US" sz="3200" b="1" dirty="0">
                <a:solidFill>
                  <a:schemeClr val="tx1"/>
                </a:solidFill>
                <a:latin typeface="黑体" panose="02010609060101010101" pitchFamily="2" charset="-122"/>
                <a:ea typeface="黑体" panose="02010609060101010101" pitchFamily="2" charset="-122"/>
              </a:rPr>
              <a:t>  </a:t>
            </a:r>
            <a:r>
              <a:rPr lang="en-US" altLang="zh-CN" sz="3200" b="1" dirty="0">
                <a:solidFill>
                  <a:schemeClr val="tx1"/>
                </a:solidFill>
                <a:latin typeface="黑体" panose="02010609060101010101" pitchFamily="2" charset="-122"/>
                <a:ea typeface="黑体" panose="02010609060101010101" pitchFamily="2" charset="-122"/>
              </a:rPr>
              <a:t>3.</a:t>
            </a:r>
            <a:r>
              <a:rPr lang="zh-CN" altLang="en-US" sz="3200" b="1" dirty="0">
                <a:solidFill>
                  <a:schemeClr val="tx1"/>
                </a:solidFill>
                <a:latin typeface="黑体" panose="02010609060101010101" pitchFamily="2" charset="-122"/>
                <a:ea typeface="黑体" panose="02010609060101010101" pitchFamily="2" charset="-122"/>
              </a:rPr>
              <a:t>在特殊情况下，国家红十字会起主导作用；</a:t>
            </a:r>
            <a:endParaRPr lang="zh-CN" altLang="en-US" sz="3200" b="1" dirty="0">
              <a:solidFill>
                <a:schemeClr val="tx1"/>
              </a:solidFill>
              <a:latin typeface="黑体" panose="02010609060101010101" pitchFamily="2" charset="-122"/>
              <a:ea typeface="黑体" panose="02010609060101010101" pitchFamily="2" charset="-122"/>
            </a:endParaRPr>
          </a:p>
          <a:p>
            <a:pPr algn="l">
              <a:buClr>
                <a:schemeClr val="bg1"/>
              </a:buClr>
            </a:pPr>
            <a:r>
              <a:rPr lang="zh-CN" altLang="en-US" sz="3200" b="1" dirty="0">
                <a:solidFill>
                  <a:srgbClr val="0000CC"/>
                </a:solidFill>
                <a:latin typeface="黑体" panose="02010609060101010101" pitchFamily="2" charset="-122"/>
                <a:ea typeface="黑体" panose="02010609060101010101" pitchFamily="2" charset="-122"/>
              </a:rPr>
              <a:t>  </a:t>
            </a:r>
            <a:endParaRPr lang="zh-CN" altLang="en-US" sz="3200" b="1">
              <a:solidFill>
                <a:srgbClr val="0000CC"/>
              </a:solidFill>
              <a:latin typeface="黑体" panose="02010609060101010101" pitchFamily="2" charset="-122"/>
              <a:ea typeface="黑体" panose="02010609060101010101" pitchFamily="2" charset="-122"/>
            </a:endParaRPr>
          </a:p>
        </p:txBody>
      </p:sp>
      <p:pic>
        <p:nvPicPr>
          <p:cNvPr id="47109" name="图片 47108" descr="Img244182087"/>
          <p:cNvPicPr>
            <a:picLocks noChangeAspect="1"/>
          </p:cNvPicPr>
          <p:nvPr/>
        </p:nvPicPr>
        <p:blipFill>
          <a:blip r:embed="rId1"/>
          <a:stretch>
            <a:fillRect/>
          </a:stretch>
        </p:blipFill>
        <p:spPr>
          <a:xfrm>
            <a:off x="399415" y="128270"/>
            <a:ext cx="1222375" cy="1049020"/>
          </a:xfrm>
          <a:prstGeom prst="rect">
            <a:avLst/>
          </a:prstGeom>
          <a:noFill/>
          <a:ln w="9525">
            <a:noFill/>
          </a:ln>
        </p:spPr>
      </p:pic>
      <p:pic>
        <p:nvPicPr>
          <p:cNvPr id="3" name="图片 2" descr="图片1"/>
          <p:cNvPicPr>
            <a:picLocks noChangeAspect="1"/>
          </p:cNvPicPr>
          <p:nvPr/>
        </p:nvPicPr>
        <p:blipFill>
          <a:blip r:embed="rId2"/>
          <a:stretch>
            <a:fillRect/>
          </a:stretch>
        </p:blipFill>
        <p:spPr>
          <a:xfrm>
            <a:off x="-6350" y="5917565"/>
            <a:ext cx="9156700" cy="922020"/>
          </a:xfrm>
          <a:prstGeom prst="rect">
            <a:avLst/>
          </a:prstGeom>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diamond(in)">
                                      <p:cBhvr>
                                        <p:cTn id="7" dur="5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1507">
                                            <p:txEl>
                                              <p:charRg st="0" end="13"/>
                                            </p:txEl>
                                          </p:spTgt>
                                        </p:tgtEl>
                                        <p:attrNameLst>
                                          <p:attrName>style.visibility</p:attrName>
                                        </p:attrNameLst>
                                      </p:cBhvr>
                                      <p:to>
                                        <p:strVal val="visible"/>
                                      </p:to>
                                    </p:set>
                                    <p:animEffect transition="in" filter="checkerboard(across)">
                                      <p:cBhvr>
                                        <p:cTn id="12" dur="500"/>
                                        <p:tgtEl>
                                          <p:spTgt spid="21507">
                                            <p:txEl>
                                              <p:charRg st="0" end="1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1507">
                                            <p:txEl>
                                              <p:charRg st="35" end="38"/>
                                            </p:txEl>
                                          </p:spTgt>
                                        </p:tgtEl>
                                        <p:attrNameLst>
                                          <p:attrName>style.visibility</p:attrName>
                                        </p:attrNameLst>
                                      </p:cBhvr>
                                      <p:to>
                                        <p:strVal val="visible"/>
                                      </p:to>
                                    </p:set>
                                    <p:animEffect transition="in" filter="checkerboard(across)">
                                      <p:cBhvr>
                                        <p:cTn id="17" dur="500"/>
                                        <p:tgtEl>
                                          <p:spTgt spid="21507">
                                            <p:txEl>
                                              <p:charRg st="35" end="3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1507">
                                            <p:txEl>
                                              <p:charRg st="87" end="90"/>
                                            </p:txEl>
                                          </p:spTgt>
                                        </p:tgtEl>
                                        <p:attrNameLst>
                                          <p:attrName>style.visibility</p:attrName>
                                        </p:attrNameLst>
                                      </p:cBhvr>
                                      <p:to>
                                        <p:strVal val="visible"/>
                                      </p:to>
                                    </p:set>
                                    <p:animEffect transition="in" filter="checkerboard(across)">
                                      <p:cBhvr>
                                        <p:cTn id="22" dur="500"/>
                                        <p:tgtEl>
                                          <p:spTgt spid="21507">
                                            <p:txEl>
                                              <p:charRg st="87" end="9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21507">
                                            <p:txEl>
                                              <p:charRg st="126" end="129"/>
                                            </p:txEl>
                                          </p:spTgt>
                                        </p:tgtEl>
                                        <p:attrNameLst>
                                          <p:attrName>style.visibility</p:attrName>
                                        </p:attrNameLst>
                                      </p:cBhvr>
                                      <p:to>
                                        <p:strVal val="visible"/>
                                      </p:to>
                                    </p:set>
                                    <p:animEffect transition="in" filter="checkerboard(across)">
                                      <p:cBhvr>
                                        <p:cTn id="27" dur="500"/>
                                        <p:tgtEl>
                                          <p:spTgt spid="21507">
                                            <p:txEl>
                                              <p:charRg st="126" end="12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矩形 22529"/>
          <p:cNvSpPr/>
          <p:nvPr/>
        </p:nvSpPr>
        <p:spPr>
          <a:xfrm>
            <a:off x="1292860" y="2082165"/>
            <a:ext cx="6333490" cy="2245360"/>
          </a:xfrm>
          <a:prstGeom prst="rect">
            <a:avLst/>
          </a:prstGeom>
          <a:noFill/>
          <a:ln w="12700">
            <a:noFill/>
          </a:ln>
          <a:effectLst>
            <a:outerShdw dist="35921" dir="2699999" sy="50000" rotWithShape="0">
              <a:schemeClr val="bg2"/>
            </a:outerShdw>
          </a:effectLst>
        </p:spPr>
        <p:txBody>
          <a:bodyPr wrap="none" anchor="t">
            <a:spAutoFit/>
          </a:bodyPr>
          <a:p>
            <a:pPr algn="l">
              <a:buClr>
                <a:schemeClr val="bg1"/>
              </a:buClr>
            </a:pPr>
            <a:r>
              <a:rPr lang="zh-CN" altLang="en-US" sz="2800" b="1" dirty="0">
                <a:solidFill>
                  <a:schemeClr val="tx1"/>
                </a:solidFill>
                <a:latin typeface="Tahoma" panose="020B0604030504040204" pitchFamily="34" charset="0"/>
                <a:ea typeface="黑体" panose="02010609060101010101" pitchFamily="2" charset="-122"/>
              </a:rPr>
              <a:t>在既有战争或武装冲突，</a:t>
            </a:r>
            <a:endParaRPr lang="zh-CN" altLang="en-US" sz="2800" b="1" dirty="0">
              <a:solidFill>
                <a:schemeClr val="tx1"/>
              </a:solidFill>
              <a:latin typeface="Tahoma" panose="020B0604030504040204" pitchFamily="34" charset="0"/>
              <a:ea typeface="黑体" panose="02010609060101010101" pitchFamily="2" charset="-122"/>
            </a:endParaRPr>
          </a:p>
          <a:p>
            <a:pPr algn="l">
              <a:buClr>
                <a:schemeClr val="bg1"/>
              </a:buClr>
            </a:pPr>
            <a:endParaRPr lang="zh-CN" altLang="en-US" sz="2800" b="1" dirty="0">
              <a:solidFill>
                <a:schemeClr val="tx1"/>
              </a:solidFill>
              <a:latin typeface="Tahoma" panose="020B0604030504040204" pitchFamily="34" charset="0"/>
              <a:ea typeface="黑体" panose="02010609060101010101" pitchFamily="2" charset="-122"/>
            </a:endParaRPr>
          </a:p>
          <a:p>
            <a:pPr algn="l">
              <a:buClr>
                <a:schemeClr val="bg1"/>
              </a:buClr>
            </a:pPr>
            <a:r>
              <a:rPr lang="zh-CN" altLang="en-US" sz="2800" b="1" dirty="0">
                <a:solidFill>
                  <a:schemeClr val="tx1"/>
                </a:solidFill>
                <a:latin typeface="Tahoma" panose="020B0604030504040204" pitchFamily="34" charset="0"/>
                <a:ea typeface="黑体" panose="02010609060101010101" pitchFamily="2" charset="-122"/>
              </a:rPr>
              <a:t>       又有自然灾害的情况中，</a:t>
            </a:r>
            <a:endParaRPr lang="zh-CN" altLang="en-US" sz="2800" b="1" dirty="0">
              <a:solidFill>
                <a:schemeClr val="tx1"/>
              </a:solidFill>
              <a:latin typeface="Tahoma" panose="020B0604030504040204" pitchFamily="34" charset="0"/>
              <a:ea typeface="黑体" panose="02010609060101010101" pitchFamily="2" charset="-122"/>
            </a:endParaRPr>
          </a:p>
          <a:p>
            <a:pPr algn="l">
              <a:buClr>
                <a:schemeClr val="bg1"/>
              </a:buClr>
            </a:pPr>
            <a:endParaRPr lang="zh-CN" altLang="en-US" sz="2800" b="1" dirty="0">
              <a:solidFill>
                <a:schemeClr val="tx1"/>
              </a:solidFill>
              <a:latin typeface="Tahoma" panose="020B0604030504040204" pitchFamily="34" charset="0"/>
              <a:ea typeface="黑体" panose="02010609060101010101" pitchFamily="2" charset="-122"/>
            </a:endParaRPr>
          </a:p>
          <a:p>
            <a:pPr algn="l">
              <a:buClr>
                <a:schemeClr val="bg1"/>
              </a:buClr>
            </a:pPr>
            <a:r>
              <a:rPr lang="zh-CN" altLang="en-US" sz="2800" b="1" dirty="0">
                <a:solidFill>
                  <a:schemeClr val="tx1"/>
                </a:solidFill>
                <a:latin typeface="Tahoma" panose="020B0604030504040204" pitchFamily="34" charset="0"/>
                <a:ea typeface="黑体" panose="02010609060101010101" pitchFamily="2" charset="-122"/>
              </a:rPr>
              <a:t>           由红十字国际委员会主导协调。</a:t>
            </a:r>
            <a:endParaRPr lang="zh-CN" altLang="en-US" sz="2800" b="1" dirty="0">
              <a:solidFill>
                <a:schemeClr val="tx1"/>
              </a:solidFill>
              <a:latin typeface="Tahoma" panose="020B0604030504040204" pitchFamily="34" charset="0"/>
              <a:ea typeface="黑体" panose="02010609060101010101" pitchFamily="2" charset="-122"/>
            </a:endParaRPr>
          </a:p>
        </p:txBody>
      </p:sp>
      <p:pic>
        <p:nvPicPr>
          <p:cNvPr id="3" name="图片 2" descr="图片1"/>
          <p:cNvPicPr>
            <a:picLocks noChangeAspect="1"/>
          </p:cNvPicPr>
          <p:nvPr/>
        </p:nvPicPr>
        <p:blipFill>
          <a:blip r:embed="rId1"/>
          <a:stretch>
            <a:fillRect/>
          </a:stretch>
        </p:blipFill>
        <p:spPr>
          <a:xfrm>
            <a:off x="-6350" y="5917565"/>
            <a:ext cx="9156700" cy="922020"/>
          </a:xfrm>
          <a:prstGeom prst="rect">
            <a:avLst/>
          </a:prstGeom>
        </p:spPr>
      </p:pic>
      <p:pic>
        <p:nvPicPr>
          <p:cNvPr id="47109" name="图片 47108" descr="Img244182087"/>
          <p:cNvPicPr>
            <a:picLocks noChangeAspect="1"/>
          </p:cNvPicPr>
          <p:nvPr/>
        </p:nvPicPr>
        <p:blipFill>
          <a:blip r:embed="rId2"/>
          <a:stretch>
            <a:fillRect/>
          </a:stretch>
        </p:blipFill>
        <p:spPr>
          <a:xfrm>
            <a:off x="399415" y="356870"/>
            <a:ext cx="1329690" cy="1141095"/>
          </a:xfrm>
          <a:prstGeom prst="rect">
            <a:avLst/>
          </a:prstGeom>
          <a:noFill/>
          <a:ln w="9525">
            <a:noFill/>
          </a:ln>
        </p:spPr>
      </p:pic>
    </p:spTree>
  </p:cSld>
  <p:clrMapOvr>
    <a:masterClrMapping/>
  </p:clrMapOvr>
  <p:transition advTm="15000">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3714" name="矩形 4"/>
          <p:cNvSpPr>
            <a:spLocks noChangeArrowheads="1"/>
          </p:cNvSpPr>
          <p:nvPr/>
        </p:nvSpPr>
        <p:spPr bwMode="auto">
          <a:xfrm>
            <a:off x="755333" y="1893253"/>
            <a:ext cx="7632700" cy="3425825"/>
          </a:xfrm>
          <a:prstGeom prst="rect">
            <a:avLst/>
          </a:prstGeom>
          <a:noFill/>
          <a:ln>
            <a:noFill/>
          </a:ln>
        </p:spPr>
        <p:txBody>
          <a:bodyPr>
            <a:spAutoFit/>
          </a:bodyPr>
          <a:p>
            <a:pPr>
              <a:lnSpc>
                <a:spcPts val="3740"/>
              </a:lnSpc>
            </a:pPr>
            <a:r>
              <a:rPr kumimoji="0" lang="en-US" altLang="zh-CN" sz="2200" dirty="0">
                <a:latin typeface="微软雅黑" panose="020B0503020204020204" charset="-122"/>
                <a:ea typeface="微软雅黑" panose="020B0503020204020204" charset="-122"/>
                <a:cs typeface="微软雅黑" panose="020B0503020204020204" charset="-122"/>
              </a:rPr>
              <a:t>      </a:t>
            </a:r>
            <a:r>
              <a:rPr kumimoji="0" lang="zh-CN" altLang="en-US" sz="2200" dirty="0">
                <a:latin typeface="微软雅黑" panose="020B0503020204020204" charset="-122"/>
                <a:ea typeface="微软雅黑" panose="020B0503020204020204" charset="-122"/>
                <a:cs typeface="微软雅黑" panose="020B0503020204020204" charset="-122"/>
              </a:rPr>
              <a:t>防止并减轻无论发生在何处的人类疾苦、保护人的生命和健康</a:t>
            </a:r>
            <a:r>
              <a:rPr kumimoji="0" lang="zh-CN" altLang="en-US" sz="2200" dirty="0" smtClean="0">
                <a:latin typeface="微软雅黑" panose="020B0503020204020204" charset="-122"/>
                <a:ea typeface="微软雅黑" panose="020B0503020204020204" charset="-122"/>
                <a:cs typeface="微软雅黑" panose="020B0503020204020204" charset="-122"/>
              </a:rPr>
              <a:t>，</a:t>
            </a:r>
            <a:r>
              <a:rPr kumimoji="0" lang="en-US" altLang="en-US" sz="2200" dirty="0" smtClean="0">
                <a:latin typeface="微软雅黑" panose="020B0503020204020204" charset="-122"/>
                <a:ea typeface="微软雅黑" panose="020B0503020204020204" charset="-122"/>
                <a:cs typeface="微软雅黑" panose="020B0503020204020204" charset="-122"/>
              </a:rPr>
              <a:t>维护</a:t>
            </a:r>
            <a:r>
              <a:rPr kumimoji="0" lang="zh-CN" altLang="en-US" sz="2200" dirty="0" smtClean="0">
                <a:latin typeface="微软雅黑" panose="020B0503020204020204" charset="-122"/>
                <a:ea typeface="微软雅黑" panose="020B0503020204020204" charset="-122"/>
                <a:cs typeface="微软雅黑" panose="020B0503020204020204" charset="-122"/>
              </a:rPr>
              <a:t>人类尊严</a:t>
            </a:r>
            <a:r>
              <a:rPr kumimoji="0" lang="zh-CN" altLang="en-US" sz="2200" dirty="0">
                <a:latin typeface="微软雅黑" panose="020B0503020204020204" charset="-122"/>
                <a:ea typeface="微软雅黑" panose="020B0503020204020204" charset="-122"/>
                <a:cs typeface="微软雅黑" panose="020B0503020204020204" charset="-122"/>
              </a:rPr>
              <a:t>，尤其是在发生武装冲突和其他紧急情况的时候；为预防疾病、增进健康和社会福利工作；鼓励志愿服务、鼓励运动成员随时准备提供帮助，鼓励对需要运动保护和帮助的人持有普遍的同情感。</a:t>
            </a:r>
            <a:endParaRPr kumimoji="0" lang="en-US" altLang="zh-CN" sz="2200" dirty="0">
              <a:latin typeface="微软雅黑" panose="020B0503020204020204" charset="-122"/>
              <a:ea typeface="微软雅黑" panose="020B0503020204020204" charset="-122"/>
              <a:cs typeface="微软雅黑" panose="020B0503020204020204" charset="-122"/>
            </a:endParaRPr>
          </a:p>
          <a:p>
            <a:pPr algn="r">
              <a:lnSpc>
                <a:spcPts val="3740"/>
              </a:lnSpc>
            </a:pPr>
            <a:endParaRPr kumimoji="0" lang="en-US" altLang="zh-CN" sz="2200" dirty="0">
              <a:latin typeface="微软雅黑" panose="020B0503020204020204" charset="-122"/>
              <a:ea typeface="微软雅黑" panose="020B0503020204020204" charset="-122"/>
              <a:cs typeface="微软雅黑" panose="020B0503020204020204" charset="-122"/>
            </a:endParaRPr>
          </a:p>
          <a:p>
            <a:pPr algn="r">
              <a:lnSpc>
                <a:spcPts val="3740"/>
              </a:lnSpc>
            </a:pPr>
            <a:r>
              <a:rPr kumimoji="0" lang="en-US" altLang="zh-CN" sz="2200" dirty="0">
                <a:latin typeface="微软雅黑" panose="020B0503020204020204" charset="-122"/>
                <a:ea typeface="微软雅黑" panose="020B0503020204020204" charset="-122"/>
                <a:cs typeface="微软雅黑" panose="020B0503020204020204" charset="-122"/>
              </a:rPr>
              <a:t>——《</a:t>
            </a:r>
            <a:r>
              <a:rPr kumimoji="0" lang="zh-CN" altLang="en-US" sz="2200" dirty="0">
                <a:latin typeface="微软雅黑" panose="020B0503020204020204" charset="-122"/>
                <a:ea typeface="微软雅黑" panose="020B0503020204020204" charset="-122"/>
                <a:cs typeface="微软雅黑" panose="020B0503020204020204" charset="-122"/>
              </a:rPr>
              <a:t>国际红十字与红新月运动章程</a:t>
            </a:r>
            <a:r>
              <a:rPr kumimoji="0" lang="en-US" altLang="zh-CN" sz="2200" dirty="0">
                <a:latin typeface="微软雅黑" panose="020B0503020204020204" charset="-122"/>
                <a:ea typeface="微软雅黑" panose="020B0503020204020204" charset="-122"/>
                <a:cs typeface="微软雅黑" panose="020B0503020204020204" charset="-122"/>
              </a:rPr>
              <a:t>》</a:t>
            </a:r>
            <a:endParaRPr kumimoji="0" lang="zh-CN" altLang="en-US" sz="2200" dirty="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1354455" y="978535"/>
            <a:ext cx="4673600" cy="768350"/>
          </a:xfrm>
          <a:prstGeom prst="rect">
            <a:avLst/>
          </a:prstGeom>
          <a:noFill/>
        </p:spPr>
        <p:txBody>
          <a:bodyPr wrap="none" rtlCol="0" anchor="t">
            <a:spAutoFit/>
          </a:bodyPr>
          <a:p>
            <a:r>
              <a:rPr lang="zh-CN" altLang="en-US" b="1" dirty="0">
                <a:solidFill>
                  <a:srgbClr val="CE1400"/>
                </a:solidFill>
                <a:latin typeface="Times New Roman" panose="02020603050405020304" pitchFamily="18" charset="0"/>
                <a:ea typeface="隶书" panose="02010509060101010101" pitchFamily="49" charset="-122"/>
                <a:sym typeface="+mn-ea"/>
              </a:rPr>
              <a:t>运动的宗旨和使命</a:t>
            </a:r>
            <a:endParaRPr lang="zh-CN" altLang="en-US"/>
          </a:p>
        </p:txBody>
      </p:sp>
      <p:pic>
        <p:nvPicPr>
          <p:cNvPr id="47109" name="图片 47108" descr="Img244182087"/>
          <p:cNvPicPr>
            <a:picLocks noChangeAspect="1"/>
          </p:cNvPicPr>
          <p:nvPr/>
        </p:nvPicPr>
        <p:blipFill>
          <a:blip r:embed="rId1"/>
          <a:stretch>
            <a:fillRect/>
          </a:stretch>
        </p:blipFill>
        <p:spPr>
          <a:xfrm>
            <a:off x="455930" y="339725"/>
            <a:ext cx="984885" cy="845820"/>
          </a:xfrm>
          <a:prstGeom prst="rect">
            <a:avLst/>
          </a:prstGeom>
          <a:noFill/>
          <a:ln w="9525">
            <a:noFill/>
          </a:ln>
        </p:spPr>
      </p:pic>
      <p:pic>
        <p:nvPicPr>
          <p:cNvPr id="5" name="图片 4" descr="图片1"/>
          <p:cNvPicPr>
            <a:picLocks noChangeAspect="1"/>
          </p:cNvPicPr>
          <p:nvPr/>
        </p:nvPicPr>
        <p:blipFill>
          <a:blip r:embed="rId2"/>
          <a:stretch>
            <a:fillRect/>
          </a:stretch>
        </p:blipFill>
        <p:spPr>
          <a:xfrm>
            <a:off x="-6350" y="5917565"/>
            <a:ext cx="9156700" cy="922020"/>
          </a:xfrm>
          <a:prstGeom prst="rect">
            <a:avLst/>
          </a:prstGeom>
        </p:spPr>
      </p:pic>
    </p:spTree>
  </p:cSld>
  <p:clrMapOvr>
    <a:masterClrMapping/>
  </p:clrMapOvr>
  <p:transition advTm="15000">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p:nvPr>
        </p:nvSpPr>
        <p:spPr>
          <a:xfrm>
            <a:off x="2244725" y="432435"/>
            <a:ext cx="3913505" cy="1094105"/>
          </a:xfrm>
        </p:spPr>
        <p:txBody>
          <a:bodyPr/>
          <a:p>
            <a:pPr marL="0" indent="0">
              <a:buNone/>
            </a:pPr>
            <a:r>
              <a:rPr lang="zh-CN" altLang="en-US" sz="5400" b="1" dirty="0">
                <a:solidFill>
                  <a:srgbClr val="CE1400"/>
                </a:solidFill>
                <a:latin typeface="Times New Roman" panose="02020603050405020304" pitchFamily="18" charset="0"/>
                <a:ea typeface="隶书" panose="02010509060101010101" pitchFamily="49" charset="-122"/>
              </a:rPr>
              <a:t>具体内容：</a:t>
            </a:r>
            <a:endParaRPr lang="zh-CN" altLang="en-US" sz="5400" b="1" dirty="0">
              <a:solidFill>
                <a:srgbClr val="CE1400"/>
              </a:solidFill>
              <a:latin typeface="Times New Roman" panose="02020603050405020304" pitchFamily="18" charset="0"/>
              <a:ea typeface="隶书" panose="02010509060101010101" pitchFamily="49" charset="-122"/>
            </a:endParaRPr>
          </a:p>
        </p:txBody>
      </p:sp>
      <p:pic>
        <p:nvPicPr>
          <p:cNvPr id="47109" name="图片 47108" descr="Img244182087"/>
          <p:cNvPicPr>
            <a:picLocks noChangeAspect="1"/>
          </p:cNvPicPr>
          <p:nvPr/>
        </p:nvPicPr>
        <p:blipFill>
          <a:blip r:embed="rId1"/>
          <a:stretch>
            <a:fillRect/>
          </a:stretch>
        </p:blipFill>
        <p:spPr>
          <a:xfrm>
            <a:off x="152400" y="24765"/>
            <a:ext cx="1600200" cy="1416050"/>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79490"/>
            <a:ext cx="9156700" cy="790575"/>
          </a:xfrm>
          <a:prstGeom prst="rect">
            <a:avLst/>
          </a:prstGeom>
        </p:spPr>
      </p:pic>
      <p:sp>
        <p:nvSpPr>
          <p:cNvPr id="5" name="文本框 4"/>
          <p:cNvSpPr txBox="1"/>
          <p:nvPr/>
        </p:nvSpPr>
        <p:spPr>
          <a:xfrm>
            <a:off x="1966595" y="1794510"/>
            <a:ext cx="4855845" cy="4154170"/>
          </a:xfrm>
          <a:prstGeom prst="rect">
            <a:avLst/>
          </a:prstGeom>
          <a:noFill/>
        </p:spPr>
        <p:txBody>
          <a:bodyPr wrap="square" rtlCol="0">
            <a:spAutoFit/>
          </a:bodyPr>
          <a:p>
            <a:pPr algn="l"/>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1.红十字运动的起源</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pPr algn="l"/>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pPr algn="l"/>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2.红十字运动的组成</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pPr algn="l"/>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pPr algn="l"/>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3.红十字运动的基本原则</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pPr algn="l"/>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pPr algn="l"/>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4.红十字运动标志</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pPr algn="l"/>
            <a:endParaRPr lang="en-US" altLang="zh-CN" sz="2400">
              <a:solidFill>
                <a:schemeClr val="tx1"/>
              </a:solidFill>
              <a:latin typeface="微软雅黑" panose="020B0503020204020204" charset="-122"/>
              <a:ea typeface="微软雅黑" panose="020B0503020204020204" charset="-122"/>
            </a:endParaRPr>
          </a:p>
          <a:p>
            <a:pPr algn="l"/>
            <a:r>
              <a:rPr lang="en-US" altLang="zh-CN" sz="2400">
                <a:solidFill>
                  <a:schemeClr val="tx1"/>
                </a:solidFill>
                <a:latin typeface="微软雅黑" panose="020B0503020204020204" charset="-122"/>
                <a:ea typeface="微软雅黑" panose="020B0503020204020204" charset="-122"/>
              </a:rPr>
              <a:t>5.</a:t>
            </a:r>
            <a:r>
              <a:rPr lang="zh-CN" altLang="en-US" sz="2400">
                <a:solidFill>
                  <a:schemeClr val="tx1"/>
                </a:solidFill>
                <a:latin typeface="微软雅黑" panose="020B0503020204020204" charset="-122"/>
                <a:ea typeface="微软雅黑" panose="020B0503020204020204" charset="-122"/>
              </a:rPr>
              <a:t>红十字运动的主要纪念日</a:t>
            </a:r>
            <a:endParaRPr lang="zh-CN" altLang="en-US" sz="2400">
              <a:solidFill>
                <a:schemeClr val="tx1"/>
              </a:solidFill>
              <a:latin typeface="微软雅黑" panose="020B0503020204020204" charset="-122"/>
              <a:ea typeface="微软雅黑" panose="020B0503020204020204" charset="-122"/>
            </a:endParaRPr>
          </a:p>
          <a:p>
            <a:pPr algn="l"/>
            <a:endParaRPr lang="en-US" altLang="zh-CN" sz="2400">
              <a:solidFill>
                <a:schemeClr val="tx1"/>
              </a:solidFill>
              <a:latin typeface="微软雅黑" panose="020B0503020204020204" charset="-122"/>
              <a:ea typeface="微软雅黑" panose="020B0503020204020204" charset="-122"/>
            </a:endParaRPr>
          </a:p>
          <a:p>
            <a:pPr algn="l"/>
            <a:r>
              <a:rPr lang="en-US" altLang="zh-CN" sz="2400">
                <a:solidFill>
                  <a:schemeClr val="tx1"/>
                </a:solidFill>
                <a:latin typeface="微软雅黑" panose="020B0503020204020204" charset="-122"/>
                <a:ea typeface="微软雅黑" panose="020B0503020204020204" charset="-122"/>
              </a:rPr>
              <a:t>6.</a:t>
            </a:r>
            <a:r>
              <a:rPr lang="zh-CN" altLang="en-US" sz="2400">
                <a:solidFill>
                  <a:schemeClr val="tx1"/>
                </a:solidFill>
                <a:latin typeface="微软雅黑" panose="020B0503020204020204" charset="-122"/>
                <a:ea typeface="微软雅黑" panose="020B0503020204020204" charset="-122"/>
              </a:rPr>
              <a:t>中国红十字会的发展</a:t>
            </a:r>
            <a:endParaRPr lang="zh-CN" altLang="en-US" sz="2400">
              <a:solidFill>
                <a:schemeClr val="tx1"/>
              </a:solidFill>
              <a:latin typeface="微软雅黑" panose="020B0503020204020204" charset="-122"/>
              <a:ea typeface="微软雅黑" panose="020B0503020204020204" charset="-122"/>
            </a:endParaRPr>
          </a:p>
        </p:txBody>
      </p:sp>
    </p:spTree>
  </p:cSld>
  <p:clrMapOvr>
    <a:masterClrMapping/>
  </p:clrMapOvr>
  <p:transition advTm="15000">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4" name="矩形 87043"/>
          <p:cNvSpPr/>
          <p:nvPr/>
        </p:nvSpPr>
        <p:spPr>
          <a:xfrm>
            <a:off x="1371600" y="2514600"/>
            <a:ext cx="6629400" cy="1905000"/>
          </a:xfrm>
          <a:prstGeom prst="rect">
            <a:avLst/>
          </a:prstGeom>
        </p:spPr>
        <p:txBody>
          <a:bodyPr wrap="none" fromWordArt="1">
            <a:prstTxWarp prst="textPlain">
              <a:avLst>
                <a:gd name="adj" fmla="val 50000"/>
              </a:avLst>
            </a:prstTxWarp>
            <a:normAutofit/>
          </a:bodyPr>
          <a:p>
            <a:pPr algn="ctr"/>
            <a:endParaRPr lang="zh-CN" altLang="en-US" sz="5400" b="1" dirty="0">
              <a:solidFill>
                <a:srgbClr val="CE1400"/>
              </a:solidFill>
              <a:latin typeface="Times New Roman" panose="02020603050405020304" pitchFamily="18" charset="0"/>
              <a:ea typeface="隶书" panose="02010509060101010101" pitchFamily="49" charset="-122"/>
            </a:endParaRPr>
          </a:p>
        </p:txBody>
      </p:sp>
      <p:grpSp>
        <p:nvGrpSpPr>
          <p:cNvPr id="87045" name="组合 87044"/>
          <p:cNvGrpSpPr/>
          <p:nvPr/>
        </p:nvGrpSpPr>
        <p:grpSpPr>
          <a:xfrm>
            <a:off x="-252095" y="-242570"/>
            <a:ext cx="9318302" cy="3837305"/>
            <a:chOff x="-17" y="0"/>
            <a:chExt cx="5870" cy="4320"/>
          </a:xfrm>
        </p:grpSpPr>
        <p:sp>
          <p:nvSpPr>
            <p:cNvPr id="87046" name="矩形 87045"/>
            <p:cNvSpPr/>
            <p:nvPr/>
          </p:nvSpPr>
          <p:spPr>
            <a:xfrm>
              <a:off x="93" y="1430"/>
              <a:ext cx="5760" cy="2179"/>
            </a:xfrm>
            <a:prstGeom prst="rect">
              <a:avLst/>
            </a:prstGeom>
            <a:noFill/>
            <a:ln w="9525">
              <a:noFill/>
            </a:ln>
          </p:spPr>
          <p:txBody>
            <a:bodyPr/>
            <a:p>
              <a:r>
                <a:rPr lang="zh-CN" altLang="en-US" b="1" dirty="0">
                  <a:solidFill>
                    <a:srgbClr val="CE1400"/>
                  </a:solidFill>
                  <a:latin typeface="Times New Roman" panose="02020603050405020304" pitchFamily="18" charset="0"/>
                  <a:ea typeface="隶书" panose="02010509060101010101" pitchFamily="49" charset="-122"/>
                  <a:sym typeface="+mn-ea"/>
                </a:rPr>
                <a:t>三、红十字运动的基本原则</a:t>
              </a:r>
              <a:endParaRPr lang="zh-CN" altLang="en-US" b="1" dirty="0">
                <a:solidFill>
                  <a:srgbClr val="CE1400"/>
                </a:solidFill>
                <a:latin typeface="Times New Roman" panose="02020603050405020304" pitchFamily="18" charset="0"/>
                <a:ea typeface="隶书" panose="02010509060101010101" pitchFamily="49" charset="-122"/>
              </a:endParaRPr>
            </a:p>
            <a:p>
              <a:endParaRPr lang="zh-CN" altLang="en-US" b="1" dirty="0">
                <a:solidFill>
                  <a:srgbClr val="CE1400"/>
                </a:solidFill>
                <a:latin typeface="Times New Roman" panose="02020603050405020304" pitchFamily="18" charset="0"/>
                <a:ea typeface="隶书" panose="02010509060101010101" pitchFamily="49" charset="-122"/>
              </a:endParaRPr>
            </a:p>
          </p:txBody>
        </p:sp>
        <p:sp>
          <p:nvSpPr>
            <p:cNvPr id="87047" name="矩形 87046"/>
            <p:cNvSpPr/>
            <p:nvPr/>
          </p:nvSpPr>
          <p:spPr>
            <a:xfrm>
              <a:off x="0" y="0"/>
              <a:ext cx="1008" cy="4320"/>
            </a:xfrm>
            <a:prstGeom prst="rect">
              <a:avLst/>
            </a:prstGeom>
            <a:noFill/>
            <a:ln w="9525">
              <a:noFill/>
            </a:ln>
          </p:spPr>
          <p:txBody>
            <a:bodyPr wrap="none" anchor="ctr"/>
            <a:p>
              <a:pPr>
                <a:buClr>
                  <a:schemeClr val="bg1"/>
                </a:buClr>
              </a:pPr>
              <a:endParaRPr sz="2400" dirty="0">
                <a:solidFill>
                  <a:schemeClr val="tx1"/>
                </a:solidFill>
                <a:latin typeface="Times New Roman" panose="02020603050405020304" pitchFamily="18" charset="0"/>
                <a:ea typeface="隶书" panose="02010509060101010101" pitchFamily="49" charset="-122"/>
              </a:endParaRPr>
            </a:p>
          </p:txBody>
        </p:sp>
        <p:sp>
          <p:nvSpPr>
            <p:cNvPr id="87048" name="文本框 87047"/>
            <p:cNvSpPr txBox="1"/>
            <p:nvPr/>
          </p:nvSpPr>
          <p:spPr>
            <a:xfrm rot="10800000">
              <a:off x="-17" y="3996"/>
              <a:ext cx="423" cy="58"/>
            </a:xfrm>
            <a:prstGeom prst="rect">
              <a:avLst/>
            </a:prstGeom>
            <a:noFill/>
            <a:ln w="9525">
              <a:noFill/>
            </a:ln>
          </p:spPr>
          <p:txBody>
            <a:bodyPr rot="10800000" vert="eaVert" wrap="square" anchor="t">
              <a:spAutoFit/>
            </a:bodyPr>
            <a:p>
              <a:pPr algn="l">
                <a:buClr>
                  <a:schemeClr val="bg1"/>
                </a:buClr>
              </a:pPr>
              <a:endParaRPr sz="3200" b="1" dirty="0">
                <a:solidFill>
                  <a:srgbClr val="FFFF00"/>
                </a:solidFill>
                <a:effectLst>
                  <a:outerShdw blurRad="38100" dist="38100" dir="2700000">
                    <a:srgbClr val="C0C0C0"/>
                  </a:outerShdw>
                </a:effectLst>
                <a:latin typeface="Times New Roman" panose="02020603050405020304" pitchFamily="18" charset="0"/>
                <a:ea typeface="隶书" panose="02010509060101010101" pitchFamily="49" charset="-122"/>
              </a:endParaRPr>
            </a:p>
          </p:txBody>
        </p:sp>
        <p:sp>
          <p:nvSpPr>
            <p:cNvPr id="87049" name="文本框 87048"/>
            <p:cNvSpPr txBox="1"/>
            <p:nvPr/>
          </p:nvSpPr>
          <p:spPr>
            <a:xfrm>
              <a:off x="508" y="1056"/>
              <a:ext cx="462" cy="2928"/>
            </a:xfrm>
            <a:prstGeom prst="rect">
              <a:avLst/>
            </a:prstGeom>
            <a:noFill/>
            <a:ln w="9525">
              <a:noFill/>
            </a:ln>
          </p:spPr>
          <p:txBody>
            <a:bodyPr vert="eaVert">
              <a:spAutoFit/>
            </a:bodyPr>
            <a:p>
              <a:pPr algn="dist">
                <a:buClr>
                  <a:schemeClr val="bg1"/>
                </a:buClr>
              </a:pPr>
              <a:endParaRPr sz="3600" dirty="0">
                <a:solidFill>
                  <a:srgbClr val="FFFFFF"/>
                </a:solidFill>
                <a:effectLst>
                  <a:outerShdw blurRad="38100" dist="38100" dir="2700000">
                    <a:srgbClr val="C0C0C0"/>
                  </a:outerShdw>
                </a:effectLst>
                <a:latin typeface="Times New Roman" panose="02020603050405020304" pitchFamily="18" charset="0"/>
                <a:ea typeface="隶书" panose="02010509060101010101" pitchFamily="49" charset="-122"/>
              </a:endParaRPr>
            </a:p>
          </p:txBody>
        </p:sp>
      </p:grpSp>
      <p:pic>
        <p:nvPicPr>
          <p:cNvPr id="47109" name="图片 47108" descr="Img244182087"/>
          <p:cNvPicPr>
            <a:picLocks noChangeAspect="1"/>
          </p:cNvPicPr>
          <p:nvPr/>
        </p:nvPicPr>
        <p:blipFill>
          <a:blip r:embed="rId1"/>
          <a:stretch>
            <a:fillRect/>
          </a:stretch>
        </p:blipFill>
        <p:spPr>
          <a:xfrm>
            <a:off x="440055" y="223520"/>
            <a:ext cx="1015365" cy="871220"/>
          </a:xfrm>
          <a:prstGeom prst="rect">
            <a:avLst/>
          </a:prstGeom>
          <a:noFill/>
          <a:ln w="9525">
            <a:noFill/>
          </a:ln>
        </p:spPr>
      </p:pic>
      <p:pic>
        <p:nvPicPr>
          <p:cNvPr id="3" name="图片 2" descr="图片1"/>
          <p:cNvPicPr>
            <a:picLocks noChangeAspect="1"/>
          </p:cNvPicPr>
          <p:nvPr/>
        </p:nvPicPr>
        <p:blipFill>
          <a:blip r:embed="rId2"/>
          <a:stretch>
            <a:fillRect/>
          </a:stretch>
        </p:blipFill>
        <p:spPr>
          <a:xfrm>
            <a:off x="-6350" y="5917565"/>
            <a:ext cx="9156700" cy="922020"/>
          </a:xfrm>
          <a:prstGeom prst="rect">
            <a:avLst/>
          </a:prstGeom>
        </p:spPr>
      </p:pic>
      <p:sp>
        <p:nvSpPr>
          <p:cNvPr id="6" name="矩形 5"/>
          <p:cNvSpPr/>
          <p:nvPr/>
        </p:nvSpPr>
        <p:spPr>
          <a:xfrm>
            <a:off x="917575" y="2040255"/>
            <a:ext cx="7536815" cy="560705"/>
          </a:xfrm>
          <a:prstGeom prst="rect">
            <a:avLst/>
          </a:prstGeom>
        </p:spPr>
        <p:txBody>
          <a:bodyPr wrap="square">
            <a:spAutoFit/>
          </a:bodyPr>
          <a:p>
            <a:pPr>
              <a:lnSpc>
                <a:spcPts val="3660"/>
              </a:lnSpc>
            </a:pPr>
            <a:r>
              <a:rPr lang="zh-CN" altLang="en-US" sz="2400" dirty="0" smtClean="0">
                <a:solidFill>
                  <a:schemeClr val="accent2"/>
                </a:solidFill>
                <a:latin typeface="微软雅黑" panose="020B0503020204020204" charset="-122"/>
                <a:ea typeface="微软雅黑" panose="020B0503020204020204" charset="-122"/>
                <a:cs typeface="微软雅黑" panose="020B0503020204020204" charset="-122"/>
              </a:rPr>
              <a:t>人道、公正、中立、独立、志愿服务、统一、普遍</a:t>
            </a:r>
            <a:endParaRPr lang="zh-CN" altLang="en-US" sz="2400" dirty="0">
              <a:solidFill>
                <a:schemeClr val="accent2"/>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768350" y="2962910"/>
            <a:ext cx="7232650" cy="2437765"/>
          </a:xfrm>
          <a:prstGeom prst="rect">
            <a:avLst/>
          </a:prstGeom>
          <a:noFill/>
        </p:spPr>
        <p:txBody>
          <a:bodyPr wrap="square" rtlCol="0" anchor="t">
            <a:spAutoFit/>
          </a:bodyPr>
          <a:p>
            <a:pPr algn="l">
              <a:lnSpc>
                <a:spcPts val="3660"/>
              </a:lnSpc>
            </a:pPr>
            <a:r>
              <a:rPr lang="en-US" altLang="zh-CN" sz="2000" dirty="0" smtClean="0">
                <a:latin typeface="微软雅黑" panose="020B0503020204020204" charset="-122"/>
                <a:ea typeface="微软雅黑" panose="020B0503020204020204" charset="-122"/>
                <a:cs typeface="微软雅黑" panose="020B0503020204020204" charset="-122"/>
                <a:sym typeface="+mn-ea"/>
              </a:rPr>
              <a:t>    </a:t>
            </a:r>
            <a:r>
              <a:rPr lang="zh-CN" altLang="en-US" sz="2000" dirty="0" smtClean="0">
                <a:latin typeface="微软雅黑" panose="020B0503020204020204" charset="-122"/>
                <a:ea typeface="微软雅黑" panose="020B0503020204020204" charset="-122"/>
                <a:cs typeface="微软雅黑" panose="020B0503020204020204" charset="-122"/>
                <a:sym typeface="+mn-ea"/>
              </a:rPr>
              <a:t>七项基本原则，是红十字运动的灵魂，是红十字运动的理想和崇高信念。是红十字运动和红十字会区别于其他运动、区别于其他组织的根本标志。七项基本原则是目标、是所有红十字人为之奋斗的理想，也是我们实现理想的原则、依据、方法和工具</a:t>
            </a:r>
            <a:endParaRPr lang="zh-CN" altLang="en-US" sz="2000"/>
          </a:p>
        </p:txBody>
      </p:sp>
    </p:spTree>
  </p:cSld>
  <p:clrMapOvr>
    <a:masterClrMapping/>
  </p:clrMapOvr>
  <p:transition advTm="15000">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219" name="组合 9218"/>
          <p:cNvGrpSpPr/>
          <p:nvPr/>
        </p:nvGrpSpPr>
        <p:grpSpPr>
          <a:xfrm>
            <a:off x="785813" y="2143125"/>
            <a:ext cx="7507287" cy="1649413"/>
            <a:chOff x="0" y="0"/>
            <a:chExt cx="7507287" cy="1236914"/>
          </a:xfrm>
        </p:grpSpPr>
        <p:pic>
          <p:nvPicPr>
            <p:cNvPr id="14339" name="Picture 5"/>
            <p:cNvPicPr>
              <a:picLocks noChangeAspect="1"/>
            </p:cNvPicPr>
            <p:nvPr/>
          </p:nvPicPr>
          <p:blipFill>
            <a:blip r:embed="rId1"/>
            <a:stretch>
              <a:fillRect/>
            </a:stretch>
          </p:blipFill>
          <p:spPr>
            <a:xfrm>
              <a:off x="0" y="65835"/>
              <a:ext cx="1598612" cy="749300"/>
            </a:xfrm>
            <a:prstGeom prst="rect">
              <a:avLst/>
            </a:prstGeom>
            <a:noFill/>
            <a:ln w="9525">
              <a:noFill/>
            </a:ln>
          </p:spPr>
        </p:pic>
        <p:sp>
          <p:nvSpPr>
            <p:cNvPr id="14340" name="Text Box 4"/>
            <p:cNvSpPr/>
            <p:nvPr/>
          </p:nvSpPr>
          <p:spPr>
            <a:xfrm>
              <a:off x="214312" y="959531"/>
              <a:ext cx="928688" cy="277383"/>
            </a:xfrm>
            <a:prstGeom prst="rect">
              <a:avLst/>
            </a:prstGeom>
            <a:solidFill>
              <a:srgbClr val="EE0000"/>
            </a:solidFill>
            <a:ln w="12700">
              <a:noFill/>
            </a:ln>
          </p:spPr>
          <p:txBody>
            <a:bodyPr anchor="t">
              <a:spAutoFit/>
            </a:bodyPr>
            <a:p>
              <a:pPr algn="ctr"/>
              <a:r>
                <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rPr>
                <a:t>人道</a:t>
              </a:r>
              <a:endPar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endParaRPr>
            </a:p>
          </p:txBody>
        </p:sp>
        <p:pic>
          <p:nvPicPr>
            <p:cNvPr id="14341" name="Picture 5"/>
            <p:cNvPicPr>
              <a:picLocks noChangeAspect="1"/>
            </p:cNvPicPr>
            <p:nvPr/>
          </p:nvPicPr>
          <p:blipFill>
            <a:blip r:embed="rId2"/>
            <a:stretch>
              <a:fillRect/>
            </a:stretch>
          </p:blipFill>
          <p:spPr>
            <a:xfrm>
              <a:off x="1857375" y="0"/>
              <a:ext cx="1643062" cy="930275"/>
            </a:xfrm>
            <a:prstGeom prst="rect">
              <a:avLst/>
            </a:prstGeom>
            <a:noFill/>
            <a:ln w="9525">
              <a:noFill/>
            </a:ln>
          </p:spPr>
        </p:pic>
        <p:sp>
          <p:nvSpPr>
            <p:cNvPr id="14342" name="Rectangle 6"/>
            <p:cNvSpPr/>
            <p:nvPr/>
          </p:nvSpPr>
          <p:spPr>
            <a:xfrm>
              <a:off x="2262187" y="959531"/>
              <a:ext cx="857250" cy="277383"/>
            </a:xfrm>
            <a:prstGeom prst="rect">
              <a:avLst/>
            </a:prstGeom>
            <a:solidFill>
              <a:srgbClr val="EE0000"/>
            </a:solidFill>
            <a:ln w="12700">
              <a:noFill/>
            </a:ln>
          </p:spPr>
          <p:txBody>
            <a:bodyPr anchor="t">
              <a:spAutoFit/>
            </a:bodyPr>
            <a:p>
              <a:pPr algn="ctr"/>
              <a:r>
                <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rPr>
                <a:t>公正</a:t>
              </a:r>
              <a:endPar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endParaRPr>
            </a:p>
          </p:txBody>
        </p:sp>
        <p:pic>
          <p:nvPicPr>
            <p:cNvPr id="14343" name="Picture 2"/>
            <p:cNvPicPr>
              <a:picLocks noChangeAspect="1"/>
            </p:cNvPicPr>
            <p:nvPr/>
          </p:nvPicPr>
          <p:blipFill>
            <a:blip r:embed="rId3"/>
            <a:stretch>
              <a:fillRect/>
            </a:stretch>
          </p:blipFill>
          <p:spPr>
            <a:xfrm>
              <a:off x="3786187" y="65835"/>
              <a:ext cx="1619250" cy="785812"/>
            </a:xfrm>
            <a:prstGeom prst="rect">
              <a:avLst/>
            </a:prstGeom>
            <a:noFill/>
            <a:ln w="9525">
              <a:noFill/>
            </a:ln>
          </p:spPr>
        </p:pic>
        <p:pic>
          <p:nvPicPr>
            <p:cNvPr id="14344" name="Picture 2"/>
            <p:cNvPicPr>
              <a:picLocks noChangeAspect="1"/>
            </p:cNvPicPr>
            <p:nvPr/>
          </p:nvPicPr>
          <p:blipFill>
            <a:blip r:embed="rId4"/>
            <a:stretch>
              <a:fillRect/>
            </a:stretch>
          </p:blipFill>
          <p:spPr>
            <a:xfrm>
              <a:off x="5929312" y="65835"/>
              <a:ext cx="1577975" cy="755650"/>
            </a:xfrm>
            <a:prstGeom prst="rect">
              <a:avLst/>
            </a:prstGeom>
            <a:noFill/>
            <a:ln w="9525">
              <a:noFill/>
            </a:ln>
          </p:spPr>
        </p:pic>
        <p:sp>
          <p:nvSpPr>
            <p:cNvPr id="14345" name="Text Box 4"/>
            <p:cNvSpPr/>
            <p:nvPr/>
          </p:nvSpPr>
          <p:spPr>
            <a:xfrm>
              <a:off x="4238625" y="959531"/>
              <a:ext cx="928687" cy="277383"/>
            </a:xfrm>
            <a:prstGeom prst="rect">
              <a:avLst/>
            </a:prstGeom>
            <a:solidFill>
              <a:srgbClr val="EE0000"/>
            </a:solidFill>
            <a:ln w="12700">
              <a:noFill/>
            </a:ln>
          </p:spPr>
          <p:txBody>
            <a:bodyPr anchor="t">
              <a:spAutoFit/>
            </a:bodyPr>
            <a:p>
              <a:pPr algn="ctr"/>
              <a:r>
                <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rPr>
                <a:t>中立</a:t>
              </a:r>
              <a:endPar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endParaRPr>
            </a:p>
          </p:txBody>
        </p:sp>
        <p:sp>
          <p:nvSpPr>
            <p:cNvPr id="14346" name="Text Box 4"/>
            <p:cNvSpPr/>
            <p:nvPr/>
          </p:nvSpPr>
          <p:spPr>
            <a:xfrm>
              <a:off x="6286500" y="959531"/>
              <a:ext cx="928687" cy="277383"/>
            </a:xfrm>
            <a:prstGeom prst="rect">
              <a:avLst/>
            </a:prstGeom>
            <a:solidFill>
              <a:srgbClr val="EE0000"/>
            </a:solidFill>
            <a:ln w="12700">
              <a:noFill/>
            </a:ln>
          </p:spPr>
          <p:txBody>
            <a:bodyPr anchor="t">
              <a:spAutoFit/>
            </a:bodyPr>
            <a:p>
              <a:pPr algn="ctr"/>
              <a:r>
                <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rPr>
                <a:t>独立</a:t>
              </a:r>
              <a:endPar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endParaRPr>
            </a:p>
          </p:txBody>
        </p:sp>
      </p:grpSp>
      <p:grpSp>
        <p:nvGrpSpPr>
          <p:cNvPr id="9228" name="组合 9227"/>
          <p:cNvGrpSpPr/>
          <p:nvPr/>
        </p:nvGrpSpPr>
        <p:grpSpPr>
          <a:xfrm>
            <a:off x="1928813" y="4143375"/>
            <a:ext cx="5770562" cy="1592263"/>
            <a:chOff x="0" y="0"/>
            <a:chExt cx="5770562" cy="1193443"/>
          </a:xfrm>
        </p:grpSpPr>
        <p:pic>
          <p:nvPicPr>
            <p:cNvPr id="14348" name="Picture 2"/>
            <p:cNvPicPr>
              <a:picLocks noChangeAspect="1"/>
            </p:cNvPicPr>
            <p:nvPr/>
          </p:nvPicPr>
          <p:blipFill>
            <a:blip r:embed="rId5"/>
            <a:stretch>
              <a:fillRect/>
            </a:stretch>
          </p:blipFill>
          <p:spPr>
            <a:xfrm>
              <a:off x="0" y="0"/>
              <a:ext cx="1714500" cy="925513"/>
            </a:xfrm>
            <a:prstGeom prst="rect">
              <a:avLst/>
            </a:prstGeom>
            <a:noFill/>
            <a:ln w="9525">
              <a:noFill/>
            </a:ln>
          </p:spPr>
        </p:pic>
        <p:pic>
          <p:nvPicPr>
            <p:cNvPr id="14349" name="Picture 2"/>
            <p:cNvPicPr>
              <a:picLocks noChangeAspect="1"/>
            </p:cNvPicPr>
            <p:nvPr/>
          </p:nvPicPr>
          <p:blipFill>
            <a:blip r:embed="rId6"/>
            <a:stretch>
              <a:fillRect/>
            </a:stretch>
          </p:blipFill>
          <p:spPr>
            <a:xfrm>
              <a:off x="2143125" y="101600"/>
              <a:ext cx="1500187" cy="755650"/>
            </a:xfrm>
            <a:prstGeom prst="rect">
              <a:avLst/>
            </a:prstGeom>
            <a:noFill/>
            <a:ln w="9525">
              <a:noFill/>
            </a:ln>
          </p:spPr>
        </p:pic>
        <p:pic>
          <p:nvPicPr>
            <p:cNvPr id="14350" name="Picture 2"/>
            <p:cNvPicPr>
              <a:picLocks noChangeAspect="1"/>
            </p:cNvPicPr>
            <p:nvPr/>
          </p:nvPicPr>
          <p:blipFill>
            <a:blip r:embed="rId7"/>
            <a:stretch>
              <a:fillRect/>
            </a:stretch>
          </p:blipFill>
          <p:spPr>
            <a:xfrm>
              <a:off x="4000500" y="71438"/>
              <a:ext cx="1770062" cy="857250"/>
            </a:xfrm>
            <a:prstGeom prst="rect">
              <a:avLst/>
            </a:prstGeom>
            <a:noFill/>
            <a:ln w="9525">
              <a:noFill/>
            </a:ln>
          </p:spPr>
        </p:pic>
        <p:sp>
          <p:nvSpPr>
            <p:cNvPr id="14351" name="Text Box 4"/>
            <p:cNvSpPr/>
            <p:nvPr/>
          </p:nvSpPr>
          <p:spPr>
            <a:xfrm>
              <a:off x="71437" y="916202"/>
              <a:ext cx="1500188" cy="277241"/>
            </a:xfrm>
            <a:prstGeom prst="rect">
              <a:avLst/>
            </a:prstGeom>
            <a:solidFill>
              <a:srgbClr val="EE0000"/>
            </a:solidFill>
            <a:ln w="12700">
              <a:noFill/>
            </a:ln>
          </p:spPr>
          <p:txBody>
            <a:bodyPr anchor="t">
              <a:spAutoFit/>
            </a:bodyPr>
            <a:p>
              <a:pPr algn="ctr"/>
              <a:r>
                <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rPr>
                <a:t>志愿服务</a:t>
              </a:r>
              <a:endPar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endParaRPr>
            </a:p>
          </p:txBody>
        </p:sp>
        <p:sp>
          <p:nvSpPr>
            <p:cNvPr id="14352" name="Text Box 4"/>
            <p:cNvSpPr/>
            <p:nvPr/>
          </p:nvSpPr>
          <p:spPr>
            <a:xfrm>
              <a:off x="2428875" y="916202"/>
              <a:ext cx="928687" cy="277241"/>
            </a:xfrm>
            <a:prstGeom prst="rect">
              <a:avLst/>
            </a:prstGeom>
            <a:solidFill>
              <a:srgbClr val="EE0000"/>
            </a:solidFill>
            <a:ln w="12700">
              <a:noFill/>
            </a:ln>
          </p:spPr>
          <p:txBody>
            <a:bodyPr anchor="t">
              <a:spAutoFit/>
            </a:bodyPr>
            <a:p>
              <a:pPr algn="ctr"/>
              <a:r>
                <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rPr>
                <a:t>统一</a:t>
              </a:r>
              <a:endPar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endParaRPr>
            </a:p>
          </p:txBody>
        </p:sp>
        <p:sp>
          <p:nvSpPr>
            <p:cNvPr id="14353" name="Text Box 4"/>
            <p:cNvSpPr/>
            <p:nvPr/>
          </p:nvSpPr>
          <p:spPr>
            <a:xfrm>
              <a:off x="4214812" y="916202"/>
              <a:ext cx="928688" cy="277241"/>
            </a:xfrm>
            <a:prstGeom prst="rect">
              <a:avLst/>
            </a:prstGeom>
            <a:solidFill>
              <a:srgbClr val="EE0000"/>
            </a:solidFill>
            <a:ln w="12700">
              <a:noFill/>
            </a:ln>
          </p:spPr>
          <p:txBody>
            <a:bodyPr anchor="t">
              <a:spAutoFit/>
            </a:bodyPr>
            <a:p>
              <a:pPr algn="ctr"/>
              <a:r>
                <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rPr>
                <a:t>普遍</a:t>
              </a:r>
              <a:endParaRPr lang="zh-CN" altLang="en-US" sz="1800" dirty="0">
                <a:solidFill>
                  <a:schemeClr val="bg1"/>
                </a:solidFill>
                <a:latin typeface="华文楷体" panose="02010600040101010101" pitchFamily="2" charset="-122"/>
                <a:ea typeface="华文楷体" panose="02010600040101010101" pitchFamily="2" charset="-122"/>
                <a:sym typeface="微软雅黑" panose="020B0503020204020204" charset="-122"/>
              </a:endParaRPr>
            </a:p>
          </p:txBody>
        </p:sp>
      </p:grpSp>
      <p:sp>
        <p:nvSpPr>
          <p:cNvPr id="14355" name="灯片编号占位符 19"/>
          <p:cNvSpPr>
            <a:spLocks noGrp="1"/>
          </p:cNvSpPr>
          <p:nvPr/>
        </p:nvSpPr>
        <p:spPr>
          <a:xfrm>
            <a:off x="6553200" y="6356350"/>
            <a:ext cx="2133600" cy="365125"/>
          </a:xfrm>
          <a:prstGeom prst="rect">
            <a:avLst/>
          </a:prstGeom>
          <a:noFill/>
          <a:ln w="9525">
            <a:noFill/>
          </a:ln>
        </p:spPr>
        <p:txBody>
          <a:bodyPr anchor="ctr"/>
          <a:p>
            <a:pPr algn="r"/>
            <a:fld id="{9A0DB2DC-4C9A-4742-B13C-FB6460FD3503}" type="slidenum">
              <a:rPr lang="zh-CN" altLang="en-US" sz="1200" dirty="0">
                <a:solidFill>
                  <a:srgbClr val="898989"/>
                </a:solidFill>
                <a:latin typeface="Franklin Gothic Book" panose="020B0503020102020204" pitchFamily="34" charset="0"/>
                <a:ea typeface="黑体" panose="02010609060101010101" pitchFamily="2" charset="-122"/>
                <a:sym typeface="Franklin Gothic Book" panose="020B0503020102020204" pitchFamily="34" charset="0"/>
              </a:rPr>
            </a:fld>
            <a:endParaRPr lang="zh-CN" altLang="en-US" sz="1200" dirty="0">
              <a:solidFill>
                <a:srgbClr val="898989"/>
              </a:solidFill>
              <a:latin typeface="Franklin Gothic Book" panose="020B0503020102020204" pitchFamily="34" charset="0"/>
              <a:ea typeface="黑体" panose="02010609060101010101" pitchFamily="2" charset="-122"/>
              <a:sym typeface="Franklin Gothic Book" panose="020B0503020102020204" pitchFamily="34" charset="0"/>
            </a:endParaRPr>
          </a:p>
        </p:txBody>
      </p:sp>
      <p:pic>
        <p:nvPicPr>
          <p:cNvPr id="47109" name="图片 47108" descr="Img244182087"/>
          <p:cNvPicPr>
            <a:picLocks noChangeAspect="1"/>
          </p:cNvPicPr>
          <p:nvPr/>
        </p:nvPicPr>
        <p:blipFill>
          <a:blip r:embed="rId8"/>
          <a:stretch>
            <a:fillRect/>
          </a:stretch>
        </p:blipFill>
        <p:spPr>
          <a:xfrm>
            <a:off x="491490" y="309880"/>
            <a:ext cx="1015365" cy="871220"/>
          </a:xfrm>
          <a:prstGeom prst="rect">
            <a:avLst/>
          </a:prstGeom>
          <a:noFill/>
          <a:ln w="9525">
            <a:noFill/>
          </a:ln>
        </p:spPr>
      </p:pic>
      <p:sp>
        <p:nvSpPr>
          <p:cNvPr id="2" name="文本框 1"/>
          <p:cNvSpPr txBox="1"/>
          <p:nvPr/>
        </p:nvSpPr>
        <p:spPr>
          <a:xfrm>
            <a:off x="1903095" y="621665"/>
            <a:ext cx="5796280" cy="768350"/>
          </a:xfrm>
          <a:prstGeom prst="rect">
            <a:avLst/>
          </a:prstGeom>
          <a:noFill/>
        </p:spPr>
        <p:txBody>
          <a:bodyPr wrap="none" rtlCol="0" anchor="t">
            <a:spAutoFit/>
          </a:bodyPr>
          <a:p>
            <a:r>
              <a:rPr lang="zh-CN" altLang="en-US" b="1" dirty="0">
                <a:solidFill>
                  <a:srgbClr val="CE1400"/>
                </a:solidFill>
                <a:latin typeface="Times New Roman" panose="02020603050405020304" pitchFamily="18" charset="0"/>
                <a:ea typeface="隶书" panose="02010509060101010101" pitchFamily="49" charset="-122"/>
                <a:sym typeface="+mn-ea"/>
              </a:rPr>
              <a:t>红十字运动的基本原则</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9219"/>
                                        </p:tgtEl>
                                        <p:attrNameLst>
                                          <p:attrName>style.visibility</p:attrName>
                                        </p:attrNameLst>
                                      </p:cBhvr>
                                      <p:to>
                                        <p:strVal val="visible"/>
                                      </p:to>
                                    </p:set>
                                    <p:animEffect filter="wipe(left)">
                                      <p:cBhvr>
                                        <p:cTn id="7" dur="3000"/>
                                        <p:tgtEl>
                                          <p:spTgt spid="9219"/>
                                        </p:tgtEl>
                                      </p:cBhvr>
                                    </p:animEffect>
                                  </p:childTnLst>
                                </p:cTn>
                              </p:par>
                            </p:childTnLst>
                          </p:cTn>
                        </p:par>
                        <p:par>
                          <p:cTn id="8" fill="hold">
                            <p:stCondLst>
                              <p:cond delay="4000"/>
                            </p:stCondLst>
                            <p:childTnLst>
                              <p:par>
                                <p:cTn id="9" presetID="22" presetClass="entr" presetSubtype="8" fill="hold" nodeType="afterEffect">
                                  <p:stCondLst>
                                    <p:cond delay="1000"/>
                                  </p:stCondLst>
                                  <p:childTnLst>
                                    <p:set>
                                      <p:cBhvr>
                                        <p:cTn id="10" dur="1" fill="hold">
                                          <p:stCondLst>
                                            <p:cond delay="0"/>
                                          </p:stCondLst>
                                        </p:cTn>
                                        <p:tgtEl>
                                          <p:spTgt spid="9228"/>
                                        </p:tgtEl>
                                        <p:attrNameLst>
                                          <p:attrName>style.visibility</p:attrName>
                                        </p:attrNameLst>
                                      </p:cBhvr>
                                      <p:to>
                                        <p:strVal val="visible"/>
                                      </p:to>
                                    </p:set>
                                    <p:animEffect filter="wipe(left)">
                                      <p:cBhvr>
                                        <p:cTn id="11" dur="3000"/>
                                        <p:tgtEl>
                                          <p:spTgt spid="9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4" name="矩形 28673"/>
          <p:cNvSpPr/>
          <p:nvPr/>
        </p:nvSpPr>
        <p:spPr>
          <a:xfrm>
            <a:off x="1419225" y="946150"/>
            <a:ext cx="7010400" cy="2379980"/>
          </a:xfrm>
          <a:prstGeom prst="rect">
            <a:avLst/>
          </a:prstGeom>
          <a:noFill/>
          <a:ln w="12700">
            <a:noFill/>
          </a:ln>
          <a:effectLst>
            <a:outerShdw dist="35921" dir="2699999" sy="50000" rotWithShape="0">
              <a:srgbClr val="875B0D"/>
            </a:outerShdw>
          </a:effectLst>
        </p:spPr>
        <p:txBody>
          <a:bodyPr>
            <a:spAutoFit/>
          </a:bodyPr>
          <a:p>
            <a:pPr algn="l">
              <a:lnSpc>
                <a:spcPct val="120000"/>
              </a:lnSpc>
              <a:spcBef>
                <a:spcPct val="20000"/>
              </a:spcBef>
              <a:buClr>
                <a:schemeClr val="accent2"/>
              </a:buClr>
              <a:buSzPct val="80000"/>
              <a:buFont typeface="Wingdings" panose="05000000000000000000" pitchFamily="2" charset="2"/>
              <a:buNone/>
            </a:pPr>
            <a:r>
              <a:rPr lang="zh-CN" altLang="en-US" sz="2800" b="1" dirty="0">
                <a:latin typeface="黑体" panose="02010609060101010101" pitchFamily="2" charset="-122"/>
                <a:ea typeface="黑体" panose="02010609060101010101" pitchFamily="2" charset="-122"/>
              </a:rPr>
              <a:t>　　</a:t>
            </a:r>
            <a:r>
              <a:rPr lang="zh-CN" altLang="en-US" sz="2400" b="1" dirty="0">
                <a:solidFill>
                  <a:schemeClr val="tx1"/>
                </a:solidFill>
                <a:latin typeface="黑体" panose="02010609060101010101" pitchFamily="2" charset="-122"/>
                <a:ea typeface="黑体" panose="02010609060101010101" pitchFamily="2" charset="-122"/>
              </a:rPr>
              <a:t>国际红十字与红新月运动的本意是不加歧视地救护战地伤员，努力防止并减轻人们的疾苦，不论这种疾苦发生在什么地方。本运动的宗旨是保护人的生命与健康，保障人类的尊严，促进人与人之间的相互了解、友谊与合作，促进持久和平。</a:t>
            </a:r>
            <a:endParaRPr lang="zh-CN" altLang="en-US" sz="2400" b="1" dirty="0">
              <a:solidFill>
                <a:schemeClr val="tx1"/>
              </a:solidFill>
              <a:latin typeface="黑体" panose="02010609060101010101" pitchFamily="2" charset="-122"/>
              <a:ea typeface="黑体" panose="02010609060101010101" pitchFamily="2" charset="-122"/>
            </a:endParaRPr>
          </a:p>
        </p:txBody>
      </p:sp>
      <p:sp>
        <p:nvSpPr>
          <p:cNvPr id="28675" name="文本框 28674"/>
          <p:cNvSpPr txBox="1"/>
          <p:nvPr/>
        </p:nvSpPr>
        <p:spPr>
          <a:xfrm>
            <a:off x="299085" y="3874770"/>
            <a:ext cx="3816350" cy="109855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2800" dirty="0">
                <a:solidFill>
                  <a:schemeClr val="bg1"/>
                </a:solidFill>
                <a:latin typeface="隶书" panose="02010509060101010101" pitchFamily="49" charset="-122"/>
                <a:ea typeface="隶书" panose="02010509060101010101" pitchFamily="49" charset="-122"/>
              </a:rPr>
              <a:t> </a:t>
            </a:r>
            <a:r>
              <a:rPr lang="zh-CN" altLang="en-US" sz="6600" b="1" dirty="0">
                <a:solidFill>
                  <a:srgbClr val="FF0000"/>
                </a:solidFill>
                <a:latin typeface="隶书" panose="02010509060101010101" pitchFamily="49" charset="-122"/>
                <a:ea typeface="隶书" panose="02010509060101010101" pitchFamily="49" charset="-122"/>
              </a:rPr>
              <a:t>人道</a:t>
            </a:r>
            <a:endParaRPr lang="zh-CN" altLang="en-US" sz="6600" b="1">
              <a:solidFill>
                <a:srgbClr val="FF0000"/>
              </a:solidFill>
              <a:latin typeface="隶书" panose="02010509060101010101" pitchFamily="49" charset="-122"/>
              <a:ea typeface="隶书" panose="02010509060101010101" pitchFamily="49" charset="-122"/>
            </a:endParaRPr>
          </a:p>
        </p:txBody>
      </p:sp>
      <p:pic>
        <p:nvPicPr>
          <p:cNvPr id="28676" name="内容占位符 28675"/>
          <p:cNvPicPr>
            <a:picLocks noChangeAspect="1"/>
          </p:cNvPicPr>
          <p:nvPr>
            <p:ph/>
          </p:nvPr>
        </p:nvPicPr>
        <p:blipFill>
          <a:blip r:embed="rId1"/>
          <a:stretch>
            <a:fillRect/>
          </a:stretch>
        </p:blipFill>
        <p:spPr>
          <a:xfrm>
            <a:off x="3421380" y="3385820"/>
            <a:ext cx="4213225" cy="2221230"/>
          </a:xfrm>
          <a:ln>
            <a:solidFill>
              <a:srgbClr val="FF3300"/>
            </a:solidFill>
            <a:miter/>
          </a:ln>
        </p:spPr>
      </p:pic>
      <p:pic>
        <p:nvPicPr>
          <p:cNvPr id="47109" name="图片 47108" descr="Img244182087"/>
          <p:cNvPicPr>
            <a:picLocks noChangeAspect="1"/>
          </p:cNvPicPr>
          <p:nvPr/>
        </p:nvPicPr>
        <p:blipFill>
          <a:blip r:embed="rId2"/>
          <a:stretch>
            <a:fillRect/>
          </a:stretch>
        </p:blipFill>
        <p:spPr>
          <a:xfrm>
            <a:off x="415290" y="233045"/>
            <a:ext cx="1329690" cy="114109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1000"/>
                                  </p:stCondLst>
                                  <p:childTnLst>
                                    <p:set>
                                      <p:cBhvr>
                                        <p:cTn id="6" dur="1" fill="hold">
                                          <p:stCondLst>
                                            <p:cond delay="0"/>
                                          </p:stCondLst>
                                        </p:cTn>
                                        <p:tgtEl>
                                          <p:spTgt spid="28676"/>
                                        </p:tgtEl>
                                        <p:attrNameLst>
                                          <p:attrName>style.visibility</p:attrName>
                                        </p:attrNameLst>
                                      </p:cBhvr>
                                      <p:to>
                                        <p:strVal val="visible"/>
                                      </p:to>
                                    </p:set>
                                    <p:animEffect transition="in" filter="barn(outHorizontal)">
                                      <p:cBhvr>
                                        <p:cTn id="7" dur="5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8" name="矩形 29697"/>
          <p:cNvSpPr/>
          <p:nvPr/>
        </p:nvSpPr>
        <p:spPr>
          <a:xfrm>
            <a:off x="1619250" y="620713"/>
            <a:ext cx="1905000" cy="1006475"/>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6000" b="1" dirty="0">
                <a:solidFill>
                  <a:srgbClr val="FF0000"/>
                </a:solidFill>
                <a:latin typeface="隶书" panose="02010509060101010101" pitchFamily="49" charset="-122"/>
                <a:ea typeface="隶书" panose="02010509060101010101" pitchFamily="49" charset="-122"/>
              </a:rPr>
              <a:t>公正</a:t>
            </a:r>
            <a:endParaRPr lang="zh-CN" altLang="en-US" sz="6000" b="1" dirty="0">
              <a:solidFill>
                <a:srgbClr val="FF0000"/>
              </a:solidFill>
              <a:latin typeface="隶书" panose="02010509060101010101" pitchFamily="49" charset="-122"/>
              <a:ea typeface="隶书" panose="02010509060101010101" pitchFamily="49" charset="-122"/>
            </a:endParaRPr>
          </a:p>
        </p:txBody>
      </p:sp>
      <p:pic>
        <p:nvPicPr>
          <p:cNvPr id="29699" name="内容占位符 29698"/>
          <p:cNvPicPr>
            <a:picLocks noChangeAspect="1"/>
          </p:cNvPicPr>
          <p:nvPr>
            <p:ph/>
          </p:nvPr>
        </p:nvPicPr>
        <p:blipFill>
          <a:blip r:embed="rId1"/>
          <a:stretch>
            <a:fillRect/>
          </a:stretch>
        </p:blipFill>
        <p:spPr>
          <a:xfrm>
            <a:off x="332105" y="1994535"/>
            <a:ext cx="5153025" cy="3288665"/>
          </a:xfrm>
          <a:ln>
            <a:solidFill>
              <a:srgbClr val="FF3300"/>
            </a:solidFill>
            <a:miter/>
          </a:ln>
        </p:spPr>
      </p:pic>
      <p:sp>
        <p:nvSpPr>
          <p:cNvPr id="29700" name="矩形 29699"/>
          <p:cNvSpPr/>
          <p:nvPr/>
        </p:nvSpPr>
        <p:spPr>
          <a:xfrm>
            <a:off x="5943600" y="836930"/>
            <a:ext cx="2876550" cy="4299585"/>
          </a:xfrm>
          <a:prstGeom prst="rect">
            <a:avLst/>
          </a:prstGeom>
          <a:noFill/>
          <a:ln w="12700">
            <a:noFill/>
          </a:ln>
          <a:effectLst>
            <a:outerShdw dist="35921" dir="2699999" sy="50000" rotWithShape="0">
              <a:srgbClr val="875B0D"/>
            </a:outerShdw>
          </a:effectLst>
        </p:spPr>
        <p:txBody>
          <a:bodyPr wrap="square">
            <a:spAutoFit/>
          </a:bodyPr>
          <a:p>
            <a:pPr algn="l">
              <a:lnSpc>
                <a:spcPct val="120000"/>
              </a:lnSpc>
              <a:spcBef>
                <a:spcPct val="20000"/>
              </a:spcBef>
              <a:buClr>
                <a:schemeClr val="accent2"/>
              </a:buClr>
              <a:buSzPct val="80000"/>
              <a:buFont typeface="Wingdings" panose="05000000000000000000" pitchFamily="2" charset="2"/>
              <a:buNone/>
            </a:pPr>
            <a:r>
              <a:rPr lang="zh-CN" altLang="en-US" sz="2800" b="1" dirty="0">
                <a:solidFill>
                  <a:srgbClr val="0000CC"/>
                </a:solidFill>
                <a:effectLst>
                  <a:outerShdw blurRad="38100" dist="38100" dir="2700000">
                    <a:srgbClr val="C0C0C0"/>
                  </a:outerShdw>
                </a:effectLst>
                <a:latin typeface="黑体" panose="02010609060101010101" pitchFamily="2" charset="-122"/>
                <a:ea typeface="黑体" panose="02010609060101010101" pitchFamily="2" charset="-122"/>
              </a:rPr>
              <a:t>　</a:t>
            </a:r>
            <a:r>
              <a:rPr lang="zh-CN" altLang="en-US" sz="3200" b="1" dirty="0">
                <a:solidFill>
                  <a:srgbClr val="0000CC"/>
                </a:solidFill>
                <a:effectLst>
                  <a:outerShdw blurRad="38100" dist="38100" dir="2700000">
                    <a:srgbClr val="C0C0C0"/>
                  </a:outerShdw>
                </a:effectLst>
                <a:latin typeface="黑体" panose="02010609060101010101" pitchFamily="2" charset="-122"/>
                <a:ea typeface="黑体" panose="02010609060101010101" pitchFamily="2" charset="-122"/>
              </a:rPr>
              <a:t>　</a:t>
            </a:r>
            <a:r>
              <a:rPr lang="zh-CN" altLang="en-US" sz="2800" b="1" dirty="0">
                <a:solidFill>
                  <a:schemeClr val="tx1"/>
                </a:solidFill>
                <a:latin typeface="黑体" panose="02010609060101010101" pitchFamily="2" charset="-122"/>
                <a:ea typeface="黑体" panose="02010609060101010101" pitchFamily="2" charset="-122"/>
              </a:rPr>
              <a:t>本运动不因国籍、种族、宗教信仰、阶级和政治见解而有所需要，努力减轻人们的疾苦，优先救济困难最紧迫的人。</a:t>
            </a:r>
            <a:endParaRPr lang="zh-CN" altLang="en-US" sz="2800" b="1" dirty="0">
              <a:solidFill>
                <a:schemeClr val="tx1"/>
              </a:solidFill>
              <a:latin typeface="黑体" panose="02010609060101010101" pitchFamily="2" charset="-122"/>
              <a:ea typeface="黑体" panose="02010609060101010101" pitchFamily="2" charset="-122"/>
            </a:endParaRPr>
          </a:p>
        </p:txBody>
      </p:sp>
      <p:pic>
        <p:nvPicPr>
          <p:cNvPr id="47109" name="图片 47108" descr="Img244182087"/>
          <p:cNvPicPr>
            <a:picLocks noChangeAspect="1"/>
          </p:cNvPicPr>
          <p:nvPr/>
        </p:nvPicPr>
        <p:blipFill>
          <a:blip r:embed="rId2"/>
          <a:stretch>
            <a:fillRect/>
          </a:stretch>
        </p:blipFill>
        <p:spPr>
          <a:xfrm>
            <a:off x="448945" y="417195"/>
            <a:ext cx="1096010" cy="94043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1000"/>
                                  </p:stCondLst>
                                  <p:childTnLst>
                                    <p:set>
                                      <p:cBhvr>
                                        <p:cTn id="6" dur="1" fill="hold">
                                          <p:stCondLst>
                                            <p:cond delay="0"/>
                                          </p:stCondLst>
                                        </p:cTn>
                                        <p:tgtEl>
                                          <p:spTgt spid="29699"/>
                                        </p:tgtEl>
                                        <p:attrNameLst>
                                          <p:attrName>style.visibility</p:attrName>
                                        </p:attrNameLst>
                                      </p:cBhvr>
                                      <p:to>
                                        <p:strVal val="visible"/>
                                      </p:to>
                                    </p:set>
                                    <p:anim calcmode="lin" valueType="num">
                                      <p:cBhvr>
                                        <p:cTn id="7" dur="500" fill="hold"/>
                                        <p:tgtEl>
                                          <p:spTgt spid="29699"/>
                                        </p:tgtEl>
                                        <p:attrNameLst>
                                          <p:attrName>ppt_w</p:attrName>
                                        </p:attrNameLst>
                                      </p:cBhvr>
                                      <p:tavLst>
                                        <p:tav tm="0">
                                          <p:val>
                                            <p:fltVal val="0.000000"/>
                                          </p:val>
                                        </p:tav>
                                        <p:tav tm="100000">
                                          <p:val>
                                            <p:strVal val="#ppt_w"/>
                                          </p:val>
                                        </p:tav>
                                      </p:tavLst>
                                    </p:anim>
                                    <p:anim calcmode="lin" valueType="num">
                                      <p:cBhvr>
                                        <p:cTn id="8" dur="500" fill="hold"/>
                                        <p:tgtEl>
                                          <p:spTgt spid="29699"/>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22" name="内容占位符 30721"/>
          <p:cNvPicPr>
            <a:picLocks noChangeAspect="1"/>
          </p:cNvPicPr>
          <p:nvPr>
            <p:ph idx="1"/>
          </p:nvPr>
        </p:nvPicPr>
        <p:blipFill>
          <a:blip r:embed="rId1"/>
          <a:stretch>
            <a:fillRect/>
          </a:stretch>
        </p:blipFill>
        <p:spPr>
          <a:xfrm>
            <a:off x="1445895" y="3267710"/>
            <a:ext cx="4178300" cy="2604770"/>
          </a:xfrm>
          <a:ln>
            <a:solidFill>
              <a:srgbClr val="FF0000"/>
            </a:solidFill>
            <a:miter/>
          </a:ln>
        </p:spPr>
      </p:pic>
      <p:sp>
        <p:nvSpPr>
          <p:cNvPr id="30723" name="文本框 30722"/>
          <p:cNvSpPr txBox="1"/>
          <p:nvPr/>
        </p:nvSpPr>
        <p:spPr>
          <a:xfrm flipH="1">
            <a:off x="6868795" y="3267710"/>
            <a:ext cx="1371600" cy="2105025"/>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6600" b="1" dirty="0">
                <a:solidFill>
                  <a:srgbClr val="FF0000"/>
                </a:solidFill>
                <a:latin typeface="Times New Roman" panose="02020603050405020304" pitchFamily="18" charset="0"/>
                <a:ea typeface="隶书" panose="02010509060101010101" pitchFamily="49" charset="-122"/>
              </a:rPr>
              <a:t>中立</a:t>
            </a:r>
            <a:endParaRPr lang="zh-CN" altLang="en-US" sz="6600" dirty="0">
              <a:solidFill>
                <a:srgbClr val="FF0000"/>
              </a:solidFill>
              <a:latin typeface="Times New Roman" panose="02020603050405020304" pitchFamily="18" charset="0"/>
              <a:ea typeface="隶书" panose="02010509060101010101" pitchFamily="49" charset="-122"/>
            </a:endParaRPr>
          </a:p>
        </p:txBody>
      </p:sp>
      <p:sp>
        <p:nvSpPr>
          <p:cNvPr id="30724" name="矩形 30723"/>
          <p:cNvSpPr/>
          <p:nvPr/>
        </p:nvSpPr>
        <p:spPr>
          <a:xfrm>
            <a:off x="1258888" y="620713"/>
            <a:ext cx="7273925" cy="2428875"/>
          </a:xfrm>
          <a:prstGeom prst="rect">
            <a:avLst/>
          </a:prstGeom>
          <a:noFill/>
          <a:ln w="12700">
            <a:noFill/>
          </a:ln>
          <a:effectLst>
            <a:outerShdw dist="35921" dir="2699999" sy="50000" rotWithShape="0">
              <a:srgbClr val="875B0D"/>
            </a:outerShdw>
          </a:effectLst>
        </p:spPr>
        <p:txBody>
          <a:bodyPr>
            <a:spAutoFit/>
          </a:bodyPr>
          <a:p>
            <a:pPr algn="l">
              <a:lnSpc>
                <a:spcPct val="120000"/>
              </a:lnSpc>
              <a:spcBef>
                <a:spcPct val="20000"/>
              </a:spcBef>
              <a:buClr>
                <a:schemeClr val="accent2"/>
              </a:buClr>
              <a:buSzPct val="80000"/>
              <a:buFont typeface="Wingdings" panose="05000000000000000000" pitchFamily="2" charset="2"/>
              <a:buNone/>
            </a:pPr>
            <a:r>
              <a:rPr lang="zh-CN" altLang="en-US" sz="2800" b="1" dirty="0">
                <a:solidFill>
                  <a:schemeClr val="tx1"/>
                </a:solidFill>
                <a:latin typeface="黑体" panose="02010609060101010101" pitchFamily="2" charset="-122"/>
                <a:ea typeface="黑体" panose="02010609060101010101" pitchFamily="2" charset="-122"/>
              </a:rPr>
              <a:t>　</a:t>
            </a:r>
            <a:r>
              <a:rPr lang="zh-CN" altLang="en-US" sz="3200" b="1" dirty="0">
                <a:solidFill>
                  <a:schemeClr val="tx1"/>
                </a:solidFill>
                <a:latin typeface="黑体" panose="02010609060101010101" pitchFamily="2" charset="-122"/>
                <a:ea typeface="黑体" panose="02010609060101010101" pitchFamily="2" charset="-122"/>
              </a:rPr>
              <a:t>　为了继续得到所有人的信任，本运动在冲突双方之间不采取立场，任何时候也不参与涉及政治、种族、宗教或意识形态的争论。</a:t>
            </a:r>
            <a:endParaRPr lang="zh-CN" altLang="en-US" sz="3200" b="1" dirty="0">
              <a:solidFill>
                <a:schemeClr val="tx1"/>
              </a:solidFill>
              <a:latin typeface="黑体" panose="02010609060101010101" pitchFamily="2" charset="-122"/>
              <a:ea typeface="黑体" panose="02010609060101010101" pitchFamily="2" charset="-122"/>
            </a:endParaRPr>
          </a:p>
        </p:txBody>
      </p:sp>
      <p:pic>
        <p:nvPicPr>
          <p:cNvPr id="47109" name="图片 47108" descr="Img244182087"/>
          <p:cNvPicPr>
            <a:picLocks noChangeAspect="1"/>
          </p:cNvPicPr>
          <p:nvPr/>
        </p:nvPicPr>
        <p:blipFill>
          <a:blip r:embed="rId2"/>
          <a:stretch>
            <a:fillRect/>
          </a:stretch>
        </p:blipFill>
        <p:spPr>
          <a:xfrm>
            <a:off x="510540" y="340995"/>
            <a:ext cx="935355" cy="802640"/>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7" name="文本框 31746"/>
          <p:cNvSpPr txBox="1"/>
          <p:nvPr/>
        </p:nvSpPr>
        <p:spPr>
          <a:xfrm>
            <a:off x="827088" y="2425383"/>
            <a:ext cx="2520950" cy="457200"/>
          </a:xfrm>
          <a:prstGeom prst="rect">
            <a:avLst/>
          </a:prstGeom>
          <a:noFill/>
          <a:ln w="12700">
            <a:noFill/>
          </a:ln>
        </p:spPr>
        <p:txBody>
          <a:bodyPr>
            <a:spAutoFit/>
          </a:bodyPr>
          <a:p>
            <a:pPr algn="l">
              <a:buClr>
                <a:schemeClr val="bg1"/>
              </a:buClr>
            </a:pPr>
            <a:r>
              <a:rPr lang="zh-CN" altLang="en-US" sz="24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rPr>
              <a:t>一、军事中立</a:t>
            </a:r>
            <a:endParaRPr lang="zh-CN" altLang="en-US" sz="24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endParaRPr>
          </a:p>
        </p:txBody>
      </p:sp>
      <p:sp>
        <p:nvSpPr>
          <p:cNvPr id="31748" name="文本框 31747"/>
          <p:cNvSpPr txBox="1"/>
          <p:nvPr/>
        </p:nvSpPr>
        <p:spPr>
          <a:xfrm>
            <a:off x="684213" y="4149725"/>
            <a:ext cx="3600450" cy="457200"/>
          </a:xfrm>
          <a:prstGeom prst="rect">
            <a:avLst/>
          </a:prstGeom>
          <a:noFill/>
          <a:ln w="12700">
            <a:noFill/>
          </a:ln>
        </p:spPr>
        <p:txBody>
          <a:bodyPr>
            <a:spAutoFit/>
          </a:bodyPr>
          <a:p>
            <a:pPr algn="l">
              <a:buClr>
                <a:schemeClr val="bg1"/>
              </a:buClr>
            </a:pPr>
            <a:r>
              <a:rPr lang="zh-CN" altLang="en-US" sz="24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rPr>
              <a:t>二、意识形态中立</a:t>
            </a:r>
            <a:endParaRPr lang="zh-CN" altLang="en-US" sz="24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endParaRPr>
          </a:p>
        </p:txBody>
      </p:sp>
      <p:sp>
        <p:nvSpPr>
          <p:cNvPr id="31749" name="文本框 31748"/>
          <p:cNvSpPr txBox="1"/>
          <p:nvPr/>
        </p:nvSpPr>
        <p:spPr>
          <a:xfrm>
            <a:off x="755650" y="5222875"/>
            <a:ext cx="5329238" cy="457200"/>
          </a:xfrm>
          <a:prstGeom prst="rect">
            <a:avLst/>
          </a:prstGeom>
          <a:noFill/>
          <a:ln w="12700">
            <a:noFill/>
          </a:ln>
        </p:spPr>
        <p:txBody>
          <a:bodyPr>
            <a:spAutoFit/>
          </a:bodyPr>
          <a:p>
            <a:pPr algn="l">
              <a:buClr>
                <a:schemeClr val="bg1"/>
              </a:buClr>
            </a:pPr>
            <a:r>
              <a:rPr lang="zh-CN" altLang="en-US" sz="24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rPr>
              <a:t>三、红十字国际委员会特殊中立</a:t>
            </a:r>
            <a:endParaRPr lang="zh-CN" altLang="en-US" sz="24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endParaRPr>
          </a:p>
        </p:txBody>
      </p:sp>
      <p:sp>
        <p:nvSpPr>
          <p:cNvPr id="31750" name="左大括号 31749"/>
          <p:cNvSpPr/>
          <p:nvPr/>
        </p:nvSpPr>
        <p:spPr>
          <a:xfrm>
            <a:off x="3059113" y="2147570"/>
            <a:ext cx="288925" cy="1223963"/>
          </a:xfrm>
          <a:prstGeom prst="leftBrace">
            <a:avLst>
              <a:gd name="adj1" fmla="val 35302"/>
              <a:gd name="adj2" fmla="val 50000"/>
            </a:avLst>
          </a:prstGeom>
          <a:noFill/>
          <a:ln w="28575" cap="sq" cmpd="sng">
            <a:solidFill>
              <a:schemeClr val="tx1"/>
            </a:solidFill>
            <a:prstDash val="solid"/>
            <a:headEnd type="none" w="sm" len="sm"/>
            <a:tailEnd type="none" w="sm" len="sm"/>
          </a:ln>
        </p:spPr>
        <p:txBody>
          <a:bodyPr wrap="none" anchor="ctr"/>
          <a:p>
            <a:pPr>
              <a:buClr>
                <a:schemeClr val="bg1"/>
              </a:buClr>
            </a:pPr>
            <a:endParaRPr sz="2400" dirty="0">
              <a:solidFill>
                <a:schemeClr val="tx1"/>
              </a:solidFill>
              <a:effectLst>
                <a:outerShdw blurRad="38100" dist="38100" dir="2700000">
                  <a:srgbClr val="C0C0C0"/>
                </a:outerShdw>
              </a:effectLst>
              <a:latin typeface="Times New Roman" panose="02020603050405020304" pitchFamily="18" charset="0"/>
            </a:endParaRPr>
          </a:p>
        </p:txBody>
      </p:sp>
      <p:sp>
        <p:nvSpPr>
          <p:cNvPr id="31751" name="文本框 31750"/>
          <p:cNvSpPr txBox="1"/>
          <p:nvPr/>
        </p:nvSpPr>
        <p:spPr>
          <a:xfrm>
            <a:off x="3492500" y="2060575"/>
            <a:ext cx="5472113" cy="822325"/>
          </a:xfrm>
          <a:prstGeom prst="rect">
            <a:avLst/>
          </a:prstGeom>
          <a:noFill/>
          <a:ln w="12700">
            <a:noFill/>
          </a:ln>
        </p:spPr>
        <p:txBody>
          <a:bodyPr>
            <a:spAutoFit/>
          </a:bodyPr>
          <a:p>
            <a:pPr algn="l">
              <a:buClr>
                <a:schemeClr val="bg1"/>
              </a:buClr>
            </a:pPr>
            <a:r>
              <a:rPr lang="zh-CN" altLang="en-US" sz="24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rPr>
              <a:t>１、在武装冲突中不采取任何有可能</a:t>
            </a:r>
            <a:endParaRPr lang="zh-CN" altLang="en-US" sz="24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endParaRPr>
          </a:p>
          <a:p>
            <a:pPr algn="l">
              <a:buClr>
                <a:schemeClr val="bg1"/>
              </a:buClr>
            </a:pPr>
            <a:r>
              <a:rPr lang="zh-CN" altLang="en-US" sz="24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rPr>
              <a:t>　使用有关双方加剧敌对行为的行动；</a:t>
            </a:r>
            <a:endParaRPr lang="zh-CN" altLang="en-US" sz="24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endParaRPr>
          </a:p>
        </p:txBody>
      </p:sp>
      <p:sp>
        <p:nvSpPr>
          <p:cNvPr id="31752" name="文本框 31751"/>
          <p:cNvSpPr txBox="1"/>
          <p:nvPr/>
        </p:nvSpPr>
        <p:spPr>
          <a:xfrm>
            <a:off x="3779838" y="3225800"/>
            <a:ext cx="3554412" cy="457200"/>
          </a:xfrm>
          <a:prstGeom prst="rect">
            <a:avLst/>
          </a:prstGeom>
          <a:noFill/>
          <a:ln w="12700">
            <a:noFill/>
          </a:ln>
        </p:spPr>
        <p:txBody>
          <a:bodyPr wrap="none" anchor="t">
            <a:spAutoFit/>
          </a:bodyPr>
          <a:p>
            <a:pPr algn="l">
              <a:buClr>
                <a:schemeClr val="bg1"/>
              </a:buClr>
            </a:pPr>
            <a:r>
              <a:rPr lang="zh-CN" altLang="en-US" sz="24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rPr>
              <a:t>２、不滥用红十字标志。</a:t>
            </a:r>
            <a:endParaRPr lang="zh-CN" altLang="en-US" sz="24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endParaRPr>
          </a:p>
        </p:txBody>
      </p:sp>
      <p:graphicFrame>
        <p:nvGraphicFramePr>
          <p:cNvPr id="31753" name="对象 31752"/>
          <p:cNvGraphicFramePr/>
          <p:nvPr/>
        </p:nvGraphicFramePr>
        <p:xfrm>
          <a:off x="7451725" y="5819775"/>
          <a:ext cx="1692275" cy="1038225"/>
        </p:xfrm>
        <a:graphic>
          <a:graphicData uri="http://schemas.openxmlformats.org/presentationml/2006/ole">
            <mc:AlternateContent xmlns:mc="http://schemas.openxmlformats.org/markup-compatibility/2006">
              <mc:Choice xmlns:v="urn:schemas-microsoft-com:vml" Requires="v">
                <p:oleObj spid="_x0000_s3077" name="" r:id="rId1" imgW="27012900" imgH="16573500" progId="MSPhotoEd.3">
                  <p:embed/>
                </p:oleObj>
              </mc:Choice>
              <mc:Fallback>
                <p:oleObj name="" r:id="rId1" imgW="27012900" imgH="16573500" progId="MSPhotoEd.3">
                  <p:embed/>
                  <p:pic>
                    <p:nvPicPr>
                      <p:cNvPr id="0" name="图片 3076"/>
                      <p:cNvPicPr/>
                      <p:nvPr/>
                    </p:nvPicPr>
                    <p:blipFill>
                      <a:blip r:embed="rId2"/>
                      <a:stretch>
                        <a:fillRect/>
                      </a:stretch>
                    </p:blipFill>
                    <p:spPr>
                      <a:xfrm>
                        <a:off x="7451725" y="5819775"/>
                        <a:ext cx="1692275" cy="1038225"/>
                      </a:xfrm>
                      <a:prstGeom prst="rect">
                        <a:avLst/>
                      </a:prstGeom>
                      <a:noFill/>
                      <a:ln w="38100">
                        <a:noFill/>
                        <a:miter/>
                      </a:ln>
                    </p:spPr>
                  </p:pic>
                </p:oleObj>
              </mc:Fallback>
            </mc:AlternateContent>
          </a:graphicData>
        </a:graphic>
      </p:graphicFrame>
      <p:pic>
        <p:nvPicPr>
          <p:cNvPr id="47109" name="图片 47108" descr="Img244182087"/>
          <p:cNvPicPr>
            <a:picLocks noChangeAspect="1"/>
          </p:cNvPicPr>
          <p:nvPr/>
        </p:nvPicPr>
        <p:blipFill>
          <a:blip r:embed="rId3"/>
          <a:stretch>
            <a:fillRect/>
          </a:stretch>
        </p:blipFill>
        <p:spPr>
          <a:xfrm>
            <a:off x="380365" y="242570"/>
            <a:ext cx="1329690" cy="1141095"/>
          </a:xfrm>
          <a:prstGeom prst="rect">
            <a:avLst/>
          </a:prstGeom>
          <a:noFill/>
          <a:ln w="9525">
            <a:noFill/>
          </a:ln>
        </p:spPr>
      </p:pic>
      <p:pic>
        <p:nvPicPr>
          <p:cNvPr id="4" name="图片 3" descr="图片1"/>
          <p:cNvPicPr>
            <a:picLocks noChangeAspect="1"/>
          </p:cNvPicPr>
          <p:nvPr/>
        </p:nvPicPr>
        <p:blipFill>
          <a:blip r:embed="rId4"/>
          <a:stretch>
            <a:fillRect/>
          </a:stretch>
        </p:blipFill>
        <p:spPr>
          <a:xfrm>
            <a:off x="-6350" y="6067425"/>
            <a:ext cx="9156700" cy="790575"/>
          </a:xfrm>
          <a:prstGeom prst="rect">
            <a:avLst/>
          </a:prstGeom>
        </p:spPr>
      </p:pic>
      <p:sp>
        <p:nvSpPr>
          <p:cNvPr id="2" name="文本框 1"/>
          <p:cNvSpPr txBox="1"/>
          <p:nvPr/>
        </p:nvSpPr>
        <p:spPr>
          <a:xfrm>
            <a:off x="1954530" y="534035"/>
            <a:ext cx="5234940" cy="768350"/>
          </a:xfrm>
          <a:prstGeom prst="rect">
            <a:avLst/>
          </a:prstGeom>
          <a:noFill/>
        </p:spPr>
        <p:txBody>
          <a:bodyPr wrap="none" rtlCol="0" anchor="t">
            <a:spAutoFit/>
          </a:bodyPr>
          <a:p>
            <a:r>
              <a:rPr lang="zh-CN" altLang="en-US" b="1" dirty="0">
                <a:solidFill>
                  <a:srgbClr val="CE1400"/>
                </a:solidFill>
                <a:latin typeface="Times New Roman" panose="02020603050405020304" pitchFamily="18" charset="0"/>
                <a:ea typeface="隶书" panose="02010509060101010101" pitchFamily="49" charset="-122"/>
              </a:rPr>
              <a:t>包括三个方面的中立</a:t>
            </a:r>
            <a:endParaRPr lang="zh-CN" altLang="en-US"/>
          </a:p>
        </p:txBody>
      </p:sp>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1747"/>
                                        </p:tgtEl>
                                        <p:attrNameLst>
                                          <p:attrName>style.visibility</p:attrName>
                                        </p:attrNameLst>
                                      </p:cBhvr>
                                      <p:to>
                                        <p:strVal val="visible"/>
                                      </p:to>
                                    </p:set>
                                    <p:anim calcmode="lin" valueType="num">
                                      <p:cBhvr>
                                        <p:cTn id="7" dur="500" decel="50000" fill="hold">
                                          <p:stCondLst>
                                            <p:cond delay="0"/>
                                          </p:stCondLst>
                                        </p:cTn>
                                        <p:tgtEl>
                                          <p:spTgt spid="31747"/>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3174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1747"/>
                                        </p:tgtEl>
                                        <p:attrNameLst>
                                          <p:attrName>ppt_w</p:attrName>
                                        </p:attrNameLst>
                                      </p:cBhvr>
                                      <p:tavLst>
                                        <p:tav tm="0">
                                          <p:val>
                                            <p:strVal val="#ppt_w*.05"/>
                                          </p:val>
                                        </p:tav>
                                        <p:tav tm="100000">
                                          <p:val>
                                            <p:strVal val="#ppt_w"/>
                                          </p:val>
                                        </p:tav>
                                      </p:tavLst>
                                    </p:anim>
                                    <p:anim calcmode="lin" valueType="num">
                                      <p:cBhvr>
                                        <p:cTn id="10" dur="1000" fill="hold"/>
                                        <p:tgtEl>
                                          <p:spTgt spid="3174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174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174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174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1747"/>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iterate type="lt">
                                    <p:tmPct val="5000"/>
                                  </p:iterate>
                                  <p:childTnLst>
                                    <p:set>
                                      <p:cBhvr>
                                        <p:cTn id="18" dur="1" fill="hold">
                                          <p:stCondLst>
                                            <p:cond delay="0"/>
                                          </p:stCondLst>
                                        </p:cTn>
                                        <p:tgtEl>
                                          <p:spTgt spid="31751"/>
                                        </p:tgtEl>
                                        <p:attrNameLst>
                                          <p:attrName>style.visibility</p:attrName>
                                        </p:attrNameLst>
                                      </p:cBhvr>
                                      <p:to>
                                        <p:strVal val="visible"/>
                                      </p:to>
                                    </p:set>
                                    <p:anim calcmode="lin" valueType="num">
                                      <p:cBhvr>
                                        <p:cTn id="19" dur="1000" fill="hold"/>
                                        <p:tgtEl>
                                          <p:spTgt spid="31751"/>
                                        </p:tgtEl>
                                        <p:attrNameLst>
                                          <p:attrName>ppt_w</p:attrName>
                                        </p:attrNameLst>
                                      </p:cBhvr>
                                      <p:tavLst>
                                        <p:tav tm="0">
                                          <p:val>
                                            <p:fltVal val="0.000000"/>
                                          </p:val>
                                        </p:tav>
                                        <p:tav tm="100000">
                                          <p:val>
                                            <p:strVal val="#ppt_w"/>
                                          </p:val>
                                        </p:tav>
                                      </p:tavLst>
                                    </p:anim>
                                    <p:anim calcmode="lin" valueType="num">
                                      <p:cBhvr>
                                        <p:cTn id="20" dur="1000" fill="hold"/>
                                        <p:tgtEl>
                                          <p:spTgt spid="31751"/>
                                        </p:tgtEl>
                                        <p:attrNameLst>
                                          <p:attrName>ppt_h</p:attrName>
                                        </p:attrNameLst>
                                      </p:cBhvr>
                                      <p:tavLst>
                                        <p:tav tm="0">
                                          <p:val>
                                            <p:fltVal val="0.000000"/>
                                          </p:val>
                                        </p:tav>
                                        <p:tav tm="100000">
                                          <p:val>
                                            <p:strVal val="#ppt_h"/>
                                          </p:val>
                                        </p:tav>
                                      </p:tavLst>
                                    </p:anim>
                                    <p:anim calcmode="lin" valueType="num">
                                      <p:cBhvr>
                                        <p:cTn id="21" dur="1000" fill="hold"/>
                                        <p:tgtEl>
                                          <p:spTgt spid="31751"/>
                                        </p:tgtEl>
                                        <p:attrNameLst>
                                          <p:attrName>style.rotation</p:attrName>
                                        </p:attrNameLst>
                                      </p:cBhvr>
                                      <p:tavLst>
                                        <p:tav tm="0">
                                          <p:val>
                                            <p:fltVal val="90.000000"/>
                                          </p:val>
                                        </p:tav>
                                        <p:tav tm="100000">
                                          <p:val>
                                            <p:fltVal val="0.000000"/>
                                          </p:val>
                                        </p:tav>
                                      </p:tavLst>
                                    </p:anim>
                                    <p:animEffect transition="in" filter="fade">
                                      <p:cBhvr>
                                        <p:cTn id="22" dur="1000"/>
                                        <p:tgtEl>
                                          <p:spTgt spid="31751"/>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iterate type="lt">
                                    <p:tmPct val="5000"/>
                                  </p:iterate>
                                  <p:childTnLst>
                                    <p:set>
                                      <p:cBhvr>
                                        <p:cTn id="26" dur="1" fill="hold">
                                          <p:stCondLst>
                                            <p:cond delay="0"/>
                                          </p:stCondLst>
                                        </p:cTn>
                                        <p:tgtEl>
                                          <p:spTgt spid="31752"/>
                                        </p:tgtEl>
                                        <p:attrNameLst>
                                          <p:attrName>style.visibility</p:attrName>
                                        </p:attrNameLst>
                                      </p:cBhvr>
                                      <p:to>
                                        <p:strVal val="visible"/>
                                      </p:to>
                                    </p:set>
                                    <p:anim calcmode="lin" valueType="num">
                                      <p:cBhvr>
                                        <p:cTn id="27" dur="1000" fill="hold"/>
                                        <p:tgtEl>
                                          <p:spTgt spid="31752"/>
                                        </p:tgtEl>
                                        <p:attrNameLst>
                                          <p:attrName>ppt_w</p:attrName>
                                        </p:attrNameLst>
                                      </p:cBhvr>
                                      <p:tavLst>
                                        <p:tav tm="0">
                                          <p:val>
                                            <p:fltVal val="0.000000"/>
                                          </p:val>
                                        </p:tav>
                                        <p:tav tm="100000">
                                          <p:val>
                                            <p:strVal val="#ppt_w"/>
                                          </p:val>
                                        </p:tav>
                                      </p:tavLst>
                                    </p:anim>
                                    <p:anim calcmode="lin" valueType="num">
                                      <p:cBhvr>
                                        <p:cTn id="28" dur="1000" fill="hold"/>
                                        <p:tgtEl>
                                          <p:spTgt spid="31752"/>
                                        </p:tgtEl>
                                        <p:attrNameLst>
                                          <p:attrName>ppt_h</p:attrName>
                                        </p:attrNameLst>
                                      </p:cBhvr>
                                      <p:tavLst>
                                        <p:tav tm="0">
                                          <p:val>
                                            <p:fltVal val="0.000000"/>
                                          </p:val>
                                        </p:tav>
                                        <p:tav tm="100000">
                                          <p:val>
                                            <p:strVal val="#ppt_h"/>
                                          </p:val>
                                        </p:tav>
                                      </p:tavLst>
                                    </p:anim>
                                    <p:anim calcmode="lin" valueType="num">
                                      <p:cBhvr>
                                        <p:cTn id="29" dur="1000" fill="hold"/>
                                        <p:tgtEl>
                                          <p:spTgt spid="31752"/>
                                        </p:tgtEl>
                                        <p:attrNameLst>
                                          <p:attrName>style.rotation</p:attrName>
                                        </p:attrNameLst>
                                      </p:cBhvr>
                                      <p:tavLst>
                                        <p:tav tm="0">
                                          <p:val>
                                            <p:fltVal val="90.000000"/>
                                          </p:val>
                                        </p:tav>
                                        <p:tav tm="100000">
                                          <p:val>
                                            <p:fltVal val="0.000000"/>
                                          </p:val>
                                        </p:tav>
                                      </p:tavLst>
                                    </p:anim>
                                    <p:animEffect transition="in" filter="fade">
                                      <p:cBhvr>
                                        <p:cTn id="30" dur="1000"/>
                                        <p:tgtEl>
                                          <p:spTgt spid="31752"/>
                                        </p:tgtEl>
                                      </p:cBhvr>
                                    </p:animEffect>
                                  </p:childTnLst>
                                </p:cTn>
                              </p:par>
                            </p:childTnLst>
                          </p:cTn>
                        </p:par>
                      </p:childTnLst>
                    </p:cTn>
                  </p:par>
                  <p:par>
                    <p:cTn id="31" fill="hold">
                      <p:stCondLst>
                        <p:cond delay="indefinite"/>
                      </p:stCondLst>
                      <p:childTnLst>
                        <p:par>
                          <p:cTn id="32" fill="hold">
                            <p:stCondLst>
                              <p:cond delay="0"/>
                            </p:stCondLst>
                            <p:childTnLst>
                              <p:par>
                                <p:cTn id="33" presetID="25" presetClass="entr" presetSubtype="0" fill="hold" grpId="0" nodeType="clickEffect">
                                  <p:stCondLst>
                                    <p:cond delay="0"/>
                                  </p:stCondLst>
                                  <p:childTnLst>
                                    <p:set>
                                      <p:cBhvr>
                                        <p:cTn id="34" dur="1" fill="hold">
                                          <p:stCondLst>
                                            <p:cond delay="0"/>
                                          </p:stCondLst>
                                        </p:cTn>
                                        <p:tgtEl>
                                          <p:spTgt spid="31748"/>
                                        </p:tgtEl>
                                        <p:attrNameLst>
                                          <p:attrName>style.visibility</p:attrName>
                                        </p:attrNameLst>
                                      </p:cBhvr>
                                      <p:to>
                                        <p:strVal val="visible"/>
                                      </p:to>
                                    </p:set>
                                    <p:anim calcmode="lin" valueType="num">
                                      <p:cBhvr>
                                        <p:cTn id="35" dur="500" decel="50000" fill="hold">
                                          <p:stCondLst>
                                            <p:cond delay="0"/>
                                          </p:stCondLst>
                                        </p:cTn>
                                        <p:tgtEl>
                                          <p:spTgt spid="31748"/>
                                        </p:tgtEl>
                                        <p:attrNameLst>
                                          <p:attrName>style.rotation</p:attrName>
                                        </p:attrNameLst>
                                      </p:cBhvr>
                                      <p:tavLst>
                                        <p:tav tm="0">
                                          <p:val>
                                            <p:fltVal val="-90.000000"/>
                                          </p:val>
                                        </p:tav>
                                        <p:tav tm="100000">
                                          <p:val>
                                            <p:fltVal val="0.000000"/>
                                          </p:val>
                                        </p:tav>
                                      </p:tavLst>
                                    </p:anim>
                                    <p:anim calcmode="lin" valueType="num">
                                      <p:cBhvr>
                                        <p:cTn id="36" dur="500" decel="50000" fill="hold">
                                          <p:stCondLst>
                                            <p:cond delay="0"/>
                                          </p:stCondLst>
                                        </p:cTn>
                                        <p:tgtEl>
                                          <p:spTgt spid="31748"/>
                                        </p:tgtEl>
                                        <p:attrNameLst>
                                          <p:attrName>ppt_w</p:attrName>
                                        </p:attrNameLst>
                                      </p:cBhvr>
                                      <p:tavLst>
                                        <p:tav tm="0">
                                          <p:val>
                                            <p:strVal val="#ppt_w"/>
                                          </p:val>
                                        </p:tav>
                                        <p:tav tm="100000">
                                          <p:val>
                                            <p:strVal val="#ppt_w*.05"/>
                                          </p:val>
                                        </p:tav>
                                      </p:tavLst>
                                    </p:anim>
                                    <p:anim calcmode="lin" valueType="num">
                                      <p:cBhvr>
                                        <p:cTn id="37" dur="500" accel="50000" fill="hold">
                                          <p:stCondLst>
                                            <p:cond delay="500"/>
                                          </p:stCondLst>
                                        </p:cTn>
                                        <p:tgtEl>
                                          <p:spTgt spid="31748"/>
                                        </p:tgtEl>
                                        <p:attrNameLst>
                                          <p:attrName>ppt_w</p:attrName>
                                        </p:attrNameLst>
                                      </p:cBhvr>
                                      <p:tavLst>
                                        <p:tav tm="0">
                                          <p:val>
                                            <p:strVal val="#ppt_w*.05"/>
                                          </p:val>
                                        </p:tav>
                                        <p:tav tm="100000">
                                          <p:val>
                                            <p:strVal val="#ppt_w"/>
                                          </p:val>
                                        </p:tav>
                                      </p:tavLst>
                                    </p:anim>
                                    <p:anim calcmode="lin" valueType="num">
                                      <p:cBhvr>
                                        <p:cTn id="38" dur="1000" fill="hold"/>
                                        <p:tgtEl>
                                          <p:spTgt spid="31748"/>
                                        </p:tgtEl>
                                        <p:attrNameLst>
                                          <p:attrName>ppt_h</p:attrName>
                                        </p:attrNameLst>
                                      </p:cBhvr>
                                      <p:tavLst>
                                        <p:tav tm="0">
                                          <p:val>
                                            <p:strVal val="#ppt_h"/>
                                          </p:val>
                                        </p:tav>
                                        <p:tav tm="100000">
                                          <p:val>
                                            <p:strVal val="#ppt_h"/>
                                          </p:val>
                                        </p:tav>
                                      </p:tavLst>
                                    </p:anim>
                                    <p:anim calcmode="lin" valueType="num">
                                      <p:cBhvr>
                                        <p:cTn id="39" dur="500" decel="50000" fill="hold">
                                          <p:stCondLst>
                                            <p:cond delay="0"/>
                                          </p:stCondLst>
                                        </p:cTn>
                                        <p:tgtEl>
                                          <p:spTgt spid="31748"/>
                                        </p:tgtEl>
                                        <p:attrNameLst>
                                          <p:attrName>ppt_x</p:attrName>
                                        </p:attrNameLst>
                                      </p:cBhvr>
                                      <p:tavLst>
                                        <p:tav tm="0">
                                          <p:val>
                                            <p:strVal val="#ppt_x+.4"/>
                                          </p:val>
                                        </p:tav>
                                        <p:tav tm="100000">
                                          <p:val>
                                            <p:strVal val="#ppt_x"/>
                                          </p:val>
                                        </p:tav>
                                      </p:tavLst>
                                    </p:anim>
                                    <p:anim calcmode="lin" valueType="num">
                                      <p:cBhvr>
                                        <p:cTn id="40" dur="500" decel="50000" fill="hold">
                                          <p:stCondLst>
                                            <p:cond delay="0"/>
                                          </p:stCondLst>
                                        </p:cTn>
                                        <p:tgtEl>
                                          <p:spTgt spid="31748"/>
                                        </p:tgtEl>
                                        <p:attrNameLst>
                                          <p:attrName>ppt_y</p:attrName>
                                        </p:attrNameLst>
                                      </p:cBhvr>
                                      <p:tavLst>
                                        <p:tav tm="0">
                                          <p:val>
                                            <p:strVal val="#ppt_y-.2"/>
                                          </p:val>
                                        </p:tav>
                                        <p:tav tm="100000">
                                          <p:val>
                                            <p:strVal val="#ppt_y+.1"/>
                                          </p:val>
                                        </p:tav>
                                      </p:tavLst>
                                    </p:anim>
                                    <p:anim calcmode="lin" valueType="num">
                                      <p:cBhvr>
                                        <p:cTn id="41" dur="500" accel="50000" fill="hold">
                                          <p:stCondLst>
                                            <p:cond delay="500"/>
                                          </p:stCondLst>
                                        </p:cTn>
                                        <p:tgtEl>
                                          <p:spTgt spid="31748"/>
                                        </p:tgtEl>
                                        <p:attrNameLst>
                                          <p:attrName>ppt_y</p:attrName>
                                        </p:attrNameLst>
                                      </p:cBhvr>
                                      <p:tavLst>
                                        <p:tav tm="0">
                                          <p:val>
                                            <p:strVal val="#ppt_y+.1"/>
                                          </p:val>
                                        </p:tav>
                                        <p:tav tm="100000">
                                          <p:val>
                                            <p:strVal val="#ppt_y"/>
                                          </p:val>
                                        </p:tav>
                                      </p:tavLst>
                                    </p:anim>
                                    <p:animEffect transition="in" filter="fade">
                                      <p:cBhvr>
                                        <p:cTn id="42" dur="1000" decel="50000">
                                          <p:stCondLst>
                                            <p:cond delay="0"/>
                                          </p:stCondLst>
                                        </p:cTn>
                                        <p:tgtEl>
                                          <p:spTgt spid="31748"/>
                                        </p:tgtEl>
                                      </p:cBhvr>
                                    </p:animEffect>
                                  </p:childTnLst>
                                </p:cTn>
                              </p:par>
                            </p:childTnLst>
                          </p:cTn>
                        </p:par>
                      </p:childTnLst>
                    </p:cTn>
                  </p:par>
                  <p:par>
                    <p:cTn id="43" fill="hold">
                      <p:stCondLst>
                        <p:cond delay="indefinite"/>
                      </p:stCondLst>
                      <p:childTnLst>
                        <p:par>
                          <p:cTn id="44" fill="hold">
                            <p:stCondLst>
                              <p:cond delay="0"/>
                            </p:stCondLst>
                            <p:childTnLst>
                              <p:par>
                                <p:cTn id="45" presetID="25" presetClass="entr" presetSubtype="0" fill="hold" grpId="0" nodeType="clickEffect">
                                  <p:stCondLst>
                                    <p:cond delay="0"/>
                                  </p:stCondLst>
                                  <p:childTnLst>
                                    <p:set>
                                      <p:cBhvr>
                                        <p:cTn id="46" dur="1" fill="hold">
                                          <p:stCondLst>
                                            <p:cond delay="0"/>
                                          </p:stCondLst>
                                        </p:cTn>
                                        <p:tgtEl>
                                          <p:spTgt spid="31749"/>
                                        </p:tgtEl>
                                        <p:attrNameLst>
                                          <p:attrName>style.visibility</p:attrName>
                                        </p:attrNameLst>
                                      </p:cBhvr>
                                      <p:to>
                                        <p:strVal val="visible"/>
                                      </p:to>
                                    </p:set>
                                    <p:anim calcmode="lin" valueType="num">
                                      <p:cBhvr>
                                        <p:cTn id="47" dur="500" decel="50000" fill="hold">
                                          <p:stCondLst>
                                            <p:cond delay="0"/>
                                          </p:stCondLst>
                                        </p:cTn>
                                        <p:tgtEl>
                                          <p:spTgt spid="31749"/>
                                        </p:tgtEl>
                                        <p:attrNameLst>
                                          <p:attrName>style.rotation</p:attrName>
                                        </p:attrNameLst>
                                      </p:cBhvr>
                                      <p:tavLst>
                                        <p:tav tm="0">
                                          <p:val>
                                            <p:fltVal val="-90.000000"/>
                                          </p:val>
                                        </p:tav>
                                        <p:tav tm="100000">
                                          <p:val>
                                            <p:fltVal val="0.000000"/>
                                          </p:val>
                                        </p:tav>
                                      </p:tavLst>
                                    </p:anim>
                                    <p:anim calcmode="lin" valueType="num">
                                      <p:cBhvr>
                                        <p:cTn id="48" dur="500" decel="50000" fill="hold">
                                          <p:stCondLst>
                                            <p:cond delay="0"/>
                                          </p:stCondLst>
                                        </p:cTn>
                                        <p:tgtEl>
                                          <p:spTgt spid="31749"/>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31749"/>
                                        </p:tgtEl>
                                        <p:attrNameLst>
                                          <p:attrName>ppt_w</p:attrName>
                                        </p:attrNameLst>
                                      </p:cBhvr>
                                      <p:tavLst>
                                        <p:tav tm="0">
                                          <p:val>
                                            <p:strVal val="#ppt_w*.05"/>
                                          </p:val>
                                        </p:tav>
                                        <p:tav tm="100000">
                                          <p:val>
                                            <p:strVal val="#ppt_w"/>
                                          </p:val>
                                        </p:tav>
                                      </p:tavLst>
                                    </p:anim>
                                    <p:anim calcmode="lin" valueType="num">
                                      <p:cBhvr>
                                        <p:cTn id="50" dur="1000" fill="hold"/>
                                        <p:tgtEl>
                                          <p:spTgt spid="31749"/>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31749"/>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31749"/>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31749"/>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317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P spid="31748" grpId="0"/>
      <p:bldP spid="31749" grpId="0"/>
      <p:bldP spid="31751" grpId="0"/>
      <p:bldP spid="3175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2770" name="内容占位符 32769"/>
          <p:cNvPicPr>
            <a:picLocks noChangeAspect="1"/>
          </p:cNvPicPr>
          <p:nvPr>
            <p:ph idx="1"/>
          </p:nvPr>
        </p:nvPicPr>
        <p:blipFill>
          <a:blip r:embed="rId1"/>
          <a:stretch>
            <a:fillRect/>
          </a:stretch>
        </p:blipFill>
        <p:spPr>
          <a:xfrm>
            <a:off x="2033270" y="845185"/>
            <a:ext cx="4627245" cy="2825115"/>
          </a:xfrm>
          <a:ln>
            <a:solidFill>
              <a:srgbClr val="FF0000"/>
            </a:solidFill>
            <a:miter/>
          </a:ln>
        </p:spPr>
      </p:pic>
      <p:sp>
        <p:nvSpPr>
          <p:cNvPr id="32771" name="文本框 32770"/>
          <p:cNvSpPr txBox="1"/>
          <p:nvPr/>
        </p:nvSpPr>
        <p:spPr>
          <a:xfrm flipH="1">
            <a:off x="6948488" y="692150"/>
            <a:ext cx="1066800" cy="247015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6600" b="1" dirty="0">
                <a:solidFill>
                  <a:srgbClr val="FF0000"/>
                </a:solidFill>
                <a:latin typeface="Times New Roman" panose="02020603050405020304" pitchFamily="18" charset="0"/>
                <a:ea typeface="隶书" panose="02010509060101010101" pitchFamily="49" charset="-122"/>
              </a:rPr>
              <a:t>独立</a:t>
            </a:r>
            <a:endParaRPr lang="zh-CN" altLang="en-US" sz="6600" b="1" dirty="0">
              <a:solidFill>
                <a:srgbClr val="FF0000"/>
              </a:solidFill>
              <a:latin typeface="Times New Roman" panose="02020603050405020304" pitchFamily="18" charset="0"/>
              <a:ea typeface="隶书" panose="02010509060101010101" pitchFamily="49" charset="-122"/>
            </a:endParaRPr>
          </a:p>
          <a:p>
            <a:pPr algn="l">
              <a:buClr>
                <a:schemeClr val="bg1"/>
              </a:buClr>
            </a:pPr>
            <a:r>
              <a:rPr lang="zh-CN" altLang="en-US" sz="2400" dirty="0">
                <a:solidFill>
                  <a:srgbClr val="FF0000"/>
                </a:solidFill>
                <a:latin typeface="Times New Roman" panose="02020603050405020304" pitchFamily="18" charset="0"/>
                <a:ea typeface="隶书" panose="02010509060101010101" pitchFamily="49" charset="-122"/>
              </a:rPr>
              <a:t>     　</a:t>
            </a:r>
            <a:endParaRPr lang="zh-CN" altLang="en-US" sz="2400" u="sng" dirty="0">
              <a:solidFill>
                <a:srgbClr val="FF0000"/>
              </a:solidFill>
              <a:latin typeface="Times New Roman" panose="02020603050405020304" pitchFamily="18" charset="0"/>
              <a:ea typeface="隶书" panose="02010509060101010101" pitchFamily="49" charset="-122"/>
            </a:endParaRPr>
          </a:p>
        </p:txBody>
      </p:sp>
      <p:sp>
        <p:nvSpPr>
          <p:cNvPr id="32772" name="矩形 32771"/>
          <p:cNvSpPr/>
          <p:nvPr/>
        </p:nvSpPr>
        <p:spPr>
          <a:xfrm>
            <a:off x="1116013" y="3500438"/>
            <a:ext cx="7239000" cy="2318385"/>
          </a:xfrm>
          <a:prstGeom prst="rect">
            <a:avLst/>
          </a:prstGeom>
          <a:noFill/>
          <a:ln w="12700">
            <a:noFill/>
          </a:ln>
          <a:effectLst>
            <a:outerShdw dist="35921" dir="2699999" sy="50000" rotWithShape="0">
              <a:srgbClr val="875B0D"/>
            </a:outerShdw>
          </a:effectLst>
        </p:spPr>
        <p:txBody>
          <a:bodyPr>
            <a:spAutoFit/>
          </a:bodyPr>
          <a:p>
            <a:pPr algn="l">
              <a:lnSpc>
                <a:spcPct val="120000"/>
              </a:lnSpc>
              <a:spcBef>
                <a:spcPct val="20000"/>
              </a:spcBef>
              <a:buClr>
                <a:schemeClr val="accent2"/>
              </a:buClr>
              <a:buSzPct val="80000"/>
              <a:buFont typeface="Wingdings" panose="05000000000000000000" pitchFamily="2" charset="2"/>
              <a:buNone/>
            </a:pPr>
            <a:r>
              <a:rPr lang="zh-CN" altLang="en-US" sz="3200" b="1" dirty="0">
                <a:solidFill>
                  <a:srgbClr val="0000CC"/>
                </a:solidFill>
                <a:latin typeface="黑体" panose="02010609060101010101" pitchFamily="2" charset="-122"/>
                <a:ea typeface="黑体" panose="02010609060101010101" pitchFamily="2" charset="-122"/>
              </a:rPr>
              <a:t>　　</a:t>
            </a:r>
            <a:r>
              <a:rPr lang="zh-CN" altLang="en-US" sz="2800" b="1" dirty="0">
                <a:solidFill>
                  <a:schemeClr val="tx1"/>
                </a:solidFill>
                <a:latin typeface="黑体" panose="02010609060101010101" pitchFamily="2" charset="-122"/>
                <a:ea typeface="黑体" panose="02010609060101010101" pitchFamily="2" charset="-122"/>
              </a:rPr>
              <a:t>本运动是独立的。虽然各国红十字会是本国政府人道工作的助手并受本国法律的制约，但必须始终保持独立，</a:t>
            </a:r>
            <a:endParaRPr lang="zh-CN" altLang="en-US" sz="2800" b="1" dirty="0">
              <a:solidFill>
                <a:schemeClr val="tx1"/>
              </a:solidFill>
              <a:latin typeface="黑体" panose="02010609060101010101" pitchFamily="2" charset="-122"/>
              <a:ea typeface="黑体" panose="02010609060101010101" pitchFamily="2" charset="-122"/>
            </a:endParaRPr>
          </a:p>
          <a:p>
            <a:pPr algn="l">
              <a:lnSpc>
                <a:spcPct val="120000"/>
              </a:lnSpc>
              <a:spcBef>
                <a:spcPct val="20000"/>
              </a:spcBef>
              <a:buClr>
                <a:schemeClr val="accent2"/>
              </a:buClr>
              <a:buSzPct val="80000"/>
              <a:buFont typeface="Wingdings" panose="05000000000000000000" pitchFamily="2" charset="2"/>
              <a:buNone/>
            </a:pPr>
            <a:r>
              <a:rPr lang="zh-CN" altLang="en-US" sz="2800" b="1" dirty="0">
                <a:solidFill>
                  <a:schemeClr val="tx1"/>
                </a:solidFill>
                <a:latin typeface="黑体" panose="02010609060101010101" pitchFamily="2" charset="-122"/>
                <a:ea typeface="黑体" panose="02010609060101010101" pitchFamily="2" charset="-122"/>
              </a:rPr>
              <a:t>以便在任何时候都能够按本运动的原则行事。</a:t>
            </a:r>
            <a:endParaRPr lang="zh-CN" altLang="en-US" sz="2800" b="1" dirty="0">
              <a:solidFill>
                <a:schemeClr val="tx1"/>
              </a:solidFill>
              <a:latin typeface="黑体" panose="02010609060101010101" pitchFamily="2" charset="-122"/>
              <a:ea typeface="黑体" panose="02010609060101010101" pitchFamily="2" charset="-122"/>
            </a:endParaRPr>
          </a:p>
        </p:txBody>
      </p:sp>
      <p:pic>
        <p:nvPicPr>
          <p:cNvPr id="47109" name="图片 47108" descr="Img244182087"/>
          <p:cNvPicPr>
            <a:picLocks noChangeAspect="1"/>
          </p:cNvPicPr>
          <p:nvPr/>
        </p:nvPicPr>
        <p:blipFill>
          <a:blip r:embed="rId2"/>
          <a:stretch>
            <a:fillRect/>
          </a:stretch>
        </p:blipFill>
        <p:spPr>
          <a:xfrm>
            <a:off x="377825" y="311150"/>
            <a:ext cx="1107440" cy="95059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文本框 33793"/>
          <p:cNvSpPr txBox="1"/>
          <p:nvPr/>
        </p:nvSpPr>
        <p:spPr>
          <a:xfrm>
            <a:off x="1981200" y="609600"/>
            <a:ext cx="6858000" cy="109855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6600" b="1" dirty="0">
                <a:solidFill>
                  <a:srgbClr val="FF0000"/>
                </a:solidFill>
                <a:latin typeface="Times New Roman" panose="02020603050405020304" pitchFamily="18" charset="0"/>
                <a:ea typeface="隶书" panose="02010509060101010101" pitchFamily="49" charset="-122"/>
              </a:rPr>
              <a:t>志愿服务</a:t>
            </a:r>
            <a:endParaRPr lang="zh-CN" altLang="en-US" sz="6600" b="1" dirty="0">
              <a:solidFill>
                <a:srgbClr val="FF0000"/>
              </a:solidFill>
              <a:latin typeface="Times New Roman" panose="02020603050405020304" pitchFamily="18" charset="0"/>
              <a:ea typeface="隶书" panose="02010509060101010101" pitchFamily="49" charset="-122"/>
            </a:endParaRPr>
          </a:p>
        </p:txBody>
      </p:sp>
      <p:sp>
        <p:nvSpPr>
          <p:cNvPr id="33795" name="矩形 33794"/>
          <p:cNvSpPr/>
          <p:nvPr/>
        </p:nvSpPr>
        <p:spPr>
          <a:xfrm>
            <a:off x="1331913" y="1989138"/>
            <a:ext cx="7416800" cy="3055937"/>
          </a:xfrm>
          <a:prstGeom prst="rect">
            <a:avLst/>
          </a:prstGeom>
          <a:noFill/>
          <a:ln w="12700">
            <a:noFill/>
          </a:ln>
          <a:effectLst>
            <a:outerShdw dist="35921" dir="2699999" sy="50000" rotWithShape="0">
              <a:srgbClr val="875B0D"/>
            </a:outerShdw>
          </a:effectLst>
        </p:spPr>
        <p:txBody>
          <a:bodyPr>
            <a:spAutoFit/>
          </a:bodyPr>
          <a:p>
            <a:pPr algn="l">
              <a:lnSpc>
                <a:spcPct val="120000"/>
              </a:lnSpc>
              <a:spcBef>
                <a:spcPct val="20000"/>
              </a:spcBef>
              <a:buClr>
                <a:schemeClr val="accent2"/>
              </a:buClr>
              <a:buSzPct val="80000"/>
              <a:buFont typeface="Wingdings" panose="05000000000000000000" pitchFamily="2" charset="2"/>
              <a:buNone/>
            </a:pPr>
            <a:r>
              <a:rPr lang="zh-CN" altLang="en-US" sz="3200" b="1" dirty="0">
                <a:solidFill>
                  <a:srgbClr val="0000CC"/>
                </a:solidFill>
                <a:latin typeface="黑体" panose="02010609060101010101" pitchFamily="2" charset="-122"/>
                <a:ea typeface="黑体" panose="02010609060101010101" pitchFamily="2" charset="-122"/>
              </a:rPr>
              <a:t>　　</a:t>
            </a:r>
            <a:r>
              <a:rPr lang="zh-CN" altLang="en-US" sz="3600" b="1" dirty="0">
                <a:solidFill>
                  <a:schemeClr val="tx1"/>
                </a:solidFill>
                <a:latin typeface="黑体" panose="02010609060101010101" pitchFamily="2" charset="-122"/>
                <a:ea typeface="黑体" panose="02010609060101010101" pitchFamily="2" charset="-122"/>
              </a:rPr>
              <a:t>本运动是志愿救济运动，绝    </a:t>
            </a:r>
            <a:endParaRPr lang="zh-CN" altLang="en-US" sz="3600" b="1" dirty="0">
              <a:solidFill>
                <a:schemeClr val="tx1"/>
              </a:solidFill>
              <a:latin typeface="黑体" panose="02010609060101010101" pitchFamily="2" charset="-122"/>
              <a:ea typeface="黑体" panose="02010609060101010101" pitchFamily="2" charset="-122"/>
            </a:endParaRPr>
          </a:p>
          <a:p>
            <a:pPr algn="l">
              <a:lnSpc>
                <a:spcPct val="120000"/>
              </a:lnSpc>
              <a:spcBef>
                <a:spcPct val="20000"/>
              </a:spcBef>
              <a:buClr>
                <a:schemeClr val="accent2"/>
              </a:buClr>
              <a:buSzPct val="80000"/>
              <a:buFont typeface="Wingdings" panose="05000000000000000000" pitchFamily="2" charset="2"/>
              <a:buNone/>
            </a:pPr>
            <a:r>
              <a:rPr lang="zh-CN" altLang="en-US" sz="3600" b="1" dirty="0">
                <a:solidFill>
                  <a:schemeClr val="tx1"/>
                </a:solidFill>
                <a:latin typeface="黑体" panose="02010609060101010101" pitchFamily="2" charset="-122"/>
                <a:ea typeface="黑体" panose="02010609060101010101" pitchFamily="2" charset="-122"/>
              </a:rPr>
              <a:t>                    不期望以                 </a:t>
            </a:r>
            <a:endParaRPr lang="zh-CN" altLang="en-US" sz="3600" b="1" dirty="0">
              <a:solidFill>
                <a:schemeClr val="tx1"/>
              </a:solidFill>
              <a:latin typeface="黑体" panose="02010609060101010101" pitchFamily="2" charset="-122"/>
              <a:ea typeface="黑体" panose="02010609060101010101" pitchFamily="2" charset="-122"/>
            </a:endParaRPr>
          </a:p>
          <a:p>
            <a:pPr algn="l">
              <a:lnSpc>
                <a:spcPct val="120000"/>
              </a:lnSpc>
              <a:spcBef>
                <a:spcPct val="20000"/>
              </a:spcBef>
              <a:buClr>
                <a:schemeClr val="accent2"/>
              </a:buClr>
              <a:buSzPct val="80000"/>
              <a:buFont typeface="Wingdings" panose="05000000000000000000" pitchFamily="2" charset="2"/>
              <a:buNone/>
            </a:pPr>
            <a:r>
              <a:rPr lang="zh-CN" altLang="en-US" sz="3600" b="1" dirty="0">
                <a:solidFill>
                  <a:schemeClr val="tx1"/>
                </a:solidFill>
                <a:latin typeface="黑体" panose="02010609060101010101" pitchFamily="2" charset="-122"/>
                <a:ea typeface="黑体" panose="02010609060101010101" pitchFamily="2" charset="-122"/>
              </a:rPr>
              <a:t>                   任何形式   </a:t>
            </a:r>
            <a:endParaRPr lang="zh-CN" altLang="en-US" sz="3600" b="1" dirty="0">
              <a:solidFill>
                <a:schemeClr val="tx1"/>
              </a:solidFill>
              <a:latin typeface="黑体" panose="02010609060101010101" pitchFamily="2" charset="-122"/>
              <a:ea typeface="黑体" panose="02010609060101010101" pitchFamily="2" charset="-122"/>
            </a:endParaRPr>
          </a:p>
          <a:p>
            <a:pPr algn="l">
              <a:lnSpc>
                <a:spcPct val="120000"/>
              </a:lnSpc>
              <a:spcBef>
                <a:spcPct val="20000"/>
              </a:spcBef>
              <a:buClr>
                <a:schemeClr val="accent2"/>
              </a:buClr>
              <a:buSzPct val="80000"/>
              <a:buFont typeface="Wingdings" panose="05000000000000000000" pitchFamily="2" charset="2"/>
              <a:buNone/>
            </a:pPr>
            <a:r>
              <a:rPr lang="zh-CN" altLang="en-US" sz="3600" b="1" dirty="0">
                <a:solidFill>
                  <a:schemeClr val="tx1"/>
                </a:solidFill>
                <a:latin typeface="黑体" panose="02010609060101010101" pitchFamily="2" charset="-122"/>
                <a:ea typeface="黑体" panose="02010609060101010101" pitchFamily="2" charset="-122"/>
              </a:rPr>
              <a:t>                   得到好处。</a:t>
            </a:r>
            <a:endParaRPr lang="zh-CN" altLang="en-US" sz="3600" b="1" dirty="0">
              <a:solidFill>
                <a:schemeClr val="tx1"/>
              </a:solidFill>
              <a:latin typeface="黑体" panose="02010609060101010101" pitchFamily="2" charset="-122"/>
              <a:ea typeface="黑体" panose="02010609060101010101" pitchFamily="2" charset="-122"/>
            </a:endParaRPr>
          </a:p>
        </p:txBody>
      </p:sp>
      <p:pic>
        <p:nvPicPr>
          <p:cNvPr id="33796" name="内容占位符 33795"/>
          <p:cNvPicPr>
            <a:picLocks noChangeAspect="1"/>
          </p:cNvPicPr>
          <p:nvPr>
            <p:ph/>
          </p:nvPr>
        </p:nvPicPr>
        <p:blipFill>
          <a:blip r:embed="rId1"/>
          <a:stretch>
            <a:fillRect/>
          </a:stretch>
        </p:blipFill>
        <p:spPr>
          <a:xfrm>
            <a:off x="1314450" y="2776220"/>
            <a:ext cx="3860165" cy="3037205"/>
          </a:xfrm>
          <a:ln>
            <a:solidFill>
              <a:srgbClr val="FF0000"/>
            </a:solidFill>
            <a:miter/>
          </a:ln>
        </p:spPr>
      </p:pic>
      <p:pic>
        <p:nvPicPr>
          <p:cNvPr id="47109" name="图片 47108" descr="Img244182087"/>
          <p:cNvPicPr>
            <a:picLocks noChangeAspect="1"/>
          </p:cNvPicPr>
          <p:nvPr/>
        </p:nvPicPr>
        <p:blipFill>
          <a:blip r:embed="rId2"/>
          <a:stretch>
            <a:fillRect/>
          </a:stretch>
        </p:blipFill>
        <p:spPr>
          <a:xfrm>
            <a:off x="532130" y="346710"/>
            <a:ext cx="1173480" cy="1007110"/>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8" name="文本框 34817"/>
          <p:cNvSpPr txBox="1"/>
          <p:nvPr/>
        </p:nvSpPr>
        <p:spPr>
          <a:xfrm>
            <a:off x="1979613" y="381000"/>
            <a:ext cx="2305050" cy="1189038"/>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7200" b="1" dirty="0">
                <a:solidFill>
                  <a:srgbClr val="FF0000"/>
                </a:solidFill>
                <a:latin typeface="Times New Roman" panose="02020603050405020304" pitchFamily="18" charset="0"/>
                <a:ea typeface="隶书" panose="02010509060101010101" pitchFamily="49" charset="-122"/>
              </a:rPr>
              <a:t>统一</a:t>
            </a:r>
            <a:endParaRPr lang="zh-CN" altLang="en-US" sz="7200" b="1" dirty="0">
              <a:solidFill>
                <a:srgbClr val="FF0000"/>
              </a:solidFill>
              <a:latin typeface="Times New Roman" panose="02020603050405020304" pitchFamily="18" charset="0"/>
              <a:ea typeface="隶书" panose="02010509060101010101" pitchFamily="49" charset="-122"/>
            </a:endParaRPr>
          </a:p>
        </p:txBody>
      </p:sp>
      <p:pic>
        <p:nvPicPr>
          <p:cNvPr id="34819" name="内容占位符 34818"/>
          <p:cNvPicPr>
            <a:picLocks noChangeAspect="1"/>
          </p:cNvPicPr>
          <p:nvPr>
            <p:ph/>
          </p:nvPr>
        </p:nvPicPr>
        <p:blipFill>
          <a:blip r:embed="rId1"/>
          <a:stretch>
            <a:fillRect/>
          </a:stretch>
        </p:blipFill>
        <p:spPr>
          <a:xfrm>
            <a:off x="786130" y="2799715"/>
            <a:ext cx="4192270" cy="2729865"/>
          </a:xfrm>
          <a:ln>
            <a:solidFill>
              <a:srgbClr val="FF0000"/>
            </a:solidFill>
            <a:miter/>
          </a:ln>
        </p:spPr>
      </p:pic>
      <p:sp>
        <p:nvSpPr>
          <p:cNvPr id="34820" name="矩形 34819"/>
          <p:cNvSpPr/>
          <p:nvPr/>
        </p:nvSpPr>
        <p:spPr>
          <a:xfrm>
            <a:off x="1476375" y="1700213"/>
            <a:ext cx="7667625" cy="4081462"/>
          </a:xfrm>
          <a:prstGeom prst="rect">
            <a:avLst/>
          </a:prstGeom>
          <a:noFill/>
          <a:ln w="12700">
            <a:noFill/>
          </a:ln>
          <a:effectLst>
            <a:outerShdw dist="35921" dir="2699999" sy="50000" rotWithShape="0">
              <a:srgbClr val="875B0D"/>
            </a:outerShdw>
          </a:effectLst>
        </p:spPr>
        <p:txBody>
          <a:bodyPr>
            <a:spAutoFit/>
          </a:bodyPr>
          <a:p>
            <a:pPr algn="l">
              <a:lnSpc>
                <a:spcPct val="120000"/>
              </a:lnSpc>
              <a:spcBef>
                <a:spcPct val="20000"/>
              </a:spcBef>
              <a:buClr>
                <a:schemeClr val="accent2"/>
              </a:buClr>
              <a:buSzPct val="80000"/>
              <a:buFont typeface="Wingdings" panose="05000000000000000000" pitchFamily="2" charset="2"/>
              <a:buNone/>
            </a:pPr>
            <a:r>
              <a:rPr lang="zh-CN" altLang="en-US" sz="2800" b="1" dirty="0">
                <a:solidFill>
                  <a:srgbClr val="0000CC"/>
                </a:solidFill>
                <a:latin typeface="黑体" panose="02010609060101010101" pitchFamily="2" charset="-122"/>
                <a:ea typeface="黑体" panose="02010609060101010101" pitchFamily="2" charset="-122"/>
              </a:rPr>
              <a:t>　　</a:t>
            </a:r>
            <a:r>
              <a:rPr lang="zh-CN" altLang="en-US" sz="3200" b="1" dirty="0">
                <a:solidFill>
                  <a:schemeClr val="tx1"/>
                </a:solidFill>
                <a:latin typeface="黑体" panose="02010609060101010101" pitchFamily="2" charset="-122"/>
                <a:ea typeface="黑体" panose="02010609060101010101" pitchFamily="2" charset="-122"/>
              </a:rPr>
              <a:t>任何国家只能有一个红十字会或</a:t>
            </a:r>
            <a:endParaRPr lang="zh-CN" altLang="en-US" sz="3200" b="1" dirty="0">
              <a:solidFill>
                <a:schemeClr val="tx1"/>
              </a:solidFill>
              <a:latin typeface="黑体" panose="02010609060101010101" pitchFamily="2" charset="-122"/>
              <a:ea typeface="黑体" panose="02010609060101010101" pitchFamily="2" charset="-122"/>
            </a:endParaRPr>
          </a:p>
          <a:p>
            <a:pPr algn="l">
              <a:lnSpc>
                <a:spcPct val="120000"/>
              </a:lnSpc>
              <a:spcBef>
                <a:spcPct val="20000"/>
              </a:spcBef>
              <a:buClr>
                <a:schemeClr val="accent2"/>
              </a:buClr>
              <a:buSzPct val="80000"/>
              <a:buFont typeface="Wingdings" panose="05000000000000000000" pitchFamily="2" charset="2"/>
              <a:buNone/>
            </a:pPr>
            <a:r>
              <a:rPr lang="zh-CN" altLang="en-US" sz="3200" b="1" dirty="0">
                <a:solidFill>
                  <a:schemeClr val="tx1"/>
                </a:solidFill>
                <a:latin typeface="黑体" panose="02010609060101010101" pitchFamily="2" charset="-122"/>
                <a:ea typeface="黑体" panose="02010609060101010101" pitchFamily="2" charset="-122"/>
              </a:rPr>
              <a:t>                    红新月会。它</a:t>
            </a:r>
            <a:endParaRPr lang="zh-CN" altLang="en-US" sz="3200" b="1" dirty="0">
              <a:solidFill>
                <a:schemeClr val="tx1"/>
              </a:solidFill>
              <a:latin typeface="黑体" panose="02010609060101010101" pitchFamily="2" charset="-122"/>
              <a:ea typeface="黑体" panose="02010609060101010101" pitchFamily="2" charset="-122"/>
            </a:endParaRPr>
          </a:p>
          <a:p>
            <a:pPr algn="l">
              <a:lnSpc>
                <a:spcPct val="120000"/>
              </a:lnSpc>
              <a:spcBef>
                <a:spcPct val="20000"/>
              </a:spcBef>
              <a:buClr>
                <a:schemeClr val="accent2"/>
              </a:buClr>
              <a:buSzPct val="80000"/>
              <a:buFont typeface="Wingdings" panose="05000000000000000000" pitchFamily="2" charset="2"/>
              <a:buNone/>
            </a:pPr>
            <a:r>
              <a:rPr lang="zh-CN" altLang="en-US" sz="3200" b="1" dirty="0">
                <a:solidFill>
                  <a:schemeClr val="tx1"/>
                </a:solidFill>
                <a:latin typeface="黑体" panose="02010609060101010101" pitchFamily="2" charset="-122"/>
                <a:ea typeface="黑体" panose="02010609060101010101" pitchFamily="2" charset="-122"/>
              </a:rPr>
              <a:t>                    必须向所有人               </a:t>
            </a:r>
            <a:endParaRPr lang="zh-CN" altLang="en-US" sz="3200" b="1" dirty="0">
              <a:solidFill>
                <a:schemeClr val="tx1"/>
              </a:solidFill>
              <a:latin typeface="黑体" panose="02010609060101010101" pitchFamily="2" charset="-122"/>
              <a:ea typeface="黑体" panose="02010609060101010101" pitchFamily="2" charset="-122"/>
            </a:endParaRPr>
          </a:p>
          <a:p>
            <a:pPr algn="l">
              <a:lnSpc>
                <a:spcPct val="120000"/>
              </a:lnSpc>
              <a:spcBef>
                <a:spcPct val="20000"/>
              </a:spcBef>
              <a:buClr>
                <a:schemeClr val="accent2"/>
              </a:buClr>
              <a:buSzPct val="80000"/>
              <a:buFont typeface="Wingdings" panose="05000000000000000000" pitchFamily="2" charset="2"/>
              <a:buNone/>
            </a:pPr>
            <a:r>
              <a:rPr lang="zh-CN" altLang="en-US" sz="3200" b="1" dirty="0">
                <a:solidFill>
                  <a:schemeClr val="tx1"/>
                </a:solidFill>
                <a:latin typeface="黑体" panose="02010609060101010101" pitchFamily="2" charset="-122"/>
                <a:ea typeface="黑体" panose="02010609060101010101" pitchFamily="2" charset="-122"/>
              </a:rPr>
              <a:t>                    开放，必须在</a:t>
            </a:r>
            <a:endParaRPr lang="zh-CN" altLang="en-US" sz="3200" b="1" dirty="0">
              <a:solidFill>
                <a:schemeClr val="tx1"/>
              </a:solidFill>
              <a:latin typeface="黑体" panose="02010609060101010101" pitchFamily="2" charset="-122"/>
              <a:ea typeface="黑体" panose="02010609060101010101" pitchFamily="2" charset="-122"/>
            </a:endParaRPr>
          </a:p>
          <a:p>
            <a:pPr algn="l">
              <a:lnSpc>
                <a:spcPct val="120000"/>
              </a:lnSpc>
              <a:spcBef>
                <a:spcPct val="20000"/>
              </a:spcBef>
              <a:buClr>
                <a:schemeClr val="accent2"/>
              </a:buClr>
              <a:buSzPct val="80000"/>
              <a:buFont typeface="Wingdings" panose="05000000000000000000" pitchFamily="2" charset="2"/>
              <a:buNone/>
            </a:pPr>
            <a:r>
              <a:rPr lang="zh-CN" altLang="en-US" sz="3200" b="1" dirty="0">
                <a:solidFill>
                  <a:schemeClr val="tx1"/>
                </a:solidFill>
                <a:latin typeface="黑体" panose="02010609060101010101" pitchFamily="2" charset="-122"/>
                <a:ea typeface="黑体" panose="02010609060101010101" pitchFamily="2" charset="-122"/>
              </a:rPr>
              <a:t>                    全国范围内开</a:t>
            </a:r>
            <a:endParaRPr lang="zh-CN" altLang="en-US" sz="3200" b="1" dirty="0">
              <a:solidFill>
                <a:schemeClr val="tx1"/>
              </a:solidFill>
              <a:latin typeface="黑体" panose="02010609060101010101" pitchFamily="2" charset="-122"/>
              <a:ea typeface="黑体" panose="02010609060101010101" pitchFamily="2" charset="-122"/>
            </a:endParaRPr>
          </a:p>
          <a:p>
            <a:pPr algn="l">
              <a:lnSpc>
                <a:spcPct val="120000"/>
              </a:lnSpc>
              <a:spcBef>
                <a:spcPct val="20000"/>
              </a:spcBef>
              <a:buClr>
                <a:schemeClr val="accent2"/>
              </a:buClr>
              <a:buSzPct val="80000"/>
              <a:buFont typeface="Wingdings" panose="05000000000000000000" pitchFamily="2" charset="2"/>
              <a:buNone/>
            </a:pPr>
            <a:r>
              <a:rPr lang="zh-CN" altLang="en-US" sz="3200" b="1" dirty="0">
                <a:solidFill>
                  <a:schemeClr val="tx1"/>
                </a:solidFill>
                <a:latin typeface="黑体" panose="02010609060101010101" pitchFamily="2" charset="-122"/>
                <a:ea typeface="黑体" panose="02010609060101010101" pitchFamily="2" charset="-122"/>
              </a:rPr>
              <a:t>                    展人道主义工作。</a:t>
            </a:r>
            <a:endParaRPr lang="zh-CN" altLang="en-US" sz="3200" b="1" dirty="0">
              <a:solidFill>
                <a:schemeClr val="tx1"/>
              </a:solidFill>
              <a:latin typeface="黑体" panose="02010609060101010101" pitchFamily="2" charset="-122"/>
              <a:ea typeface="黑体" panose="02010609060101010101" pitchFamily="2" charset="-122"/>
            </a:endParaRPr>
          </a:p>
        </p:txBody>
      </p:sp>
      <p:pic>
        <p:nvPicPr>
          <p:cNvPr id="47109" name="图片 47108" descr="Img244182087"/>
          <p:cNvPicPr>
            <a:picLocks noChangeAspect="1"/>
          </p:cNvPicPr>
          <p:nvPr/>
        </p:nvPicPr>
        <p:blipFill>
          <a:blip r:embed="rId2"/>
          <a:stretch>
            <a:fillRect/>
          </a:stretch>
        </p:blipFill>
        <p:spPr>
          <a:xfrm>
            <a:off x="267970" y="393700"/>
            <a:ext cx="1066165" cy="91503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3" name="文本框 35842"/>
          <p:cNvSpPr txBox="1"/>
          <p:nvPr/>
        </p:nvSpPr>
        <p:spPr>
          <a:xfrm>
            <a:off x="1331913" y="2408238"/>
            <a:ext cx="6780212" cy="946150"/>
          </a:xfrm>
          <a:prstGeom prst="rect">
            <a:avLst/>
          </a:prstGeom>
          <a:noFill/>
          <a:ln w="12700">
            <a:noFill/>
          </a:ln>
        </p:spPr>
        <p:txBody>
          <a:bodyPr wrap="none" anchor="t">
            <a:spAutoFit/>
          </a:bodyPr>
          <a:p>
            <a:pPr algn="l">
              <a:buClr>
                <a:schemeClr val="bg1"/>
              </a:buClr>
            </a:pPr>
            <a:r>
              <a:rPr lang="zh-CN" altLang="en-US" sz="28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rPr>
              <a:t>１、国家红十字会必须是这个国家</a:t>
            </a:r>
            <a:endParaRPr lang="zh-CN" altLang="en-US" sz="28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endParaRPr>
          </a:p>
          <a:p>
            <a:pPr algn="l">
              <a:buClr>
                <a:schemeClr val="bg1"/>
              </a:buClr>
            </a:pPr>
            <a:r>
              <a:rPr lang="zh-CN" altLang="en-US" sz="28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rPr>
              <a:t>                              独一无二的红十字组织；</a:t>
            </a:r>
            <a:endParaRPr lang="zh-CN" altLang="en-US" sz="28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endParaRPr>
          </a:p>
        </p:txBody>
      </p:sp>
      <p:sp>
        <p:nvSpPr>
          <p:cNvPr id="35844" name="文本框 35843"/>
          <p:cNvSpPr txBox="1"/>
          <p:nvPr/>
        </p:nvSpPr>
        <p:spPr>
          <a:xfrm>
            <a:off x="1476375" y="3848100"/>
            <a:ext cx="4751388" cy="519113"/>
          </a:xfrm>
          <a:prstGeom prst="rect">
            <a:avLst/>
          </a:prstGeom>
          <a:noFill/>
          <a:ln w="12700">
            <a:noFill/>
          </a:ln>
        </p:spPr>
        <p:txBody>
          <a:bodyPr>
            <a:spAutoFit/>
          </a:bodyPr>
          <a:p>
            <a:pPr algn="l">
              <a:buClr>
                <a:schemeClr val="bg1"/>
              </a:buClr>
            </a:pPr>
            <a:r>
              <a:rPr lang="zh-CN" altLang="en-US" sz="28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rPr>
              <a:t>２、一视同仁地吸收会员；</a:t>
            </a:r>
            <a:endParaRPr lang="zh-CN" altLang="en-US" sz="28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endParaRPr>
          </a:p>
        </p:txBody>
      </p:sp>
      <p:sp>
        <p:nvSpPr>
          <p:cNvPr id="35845" name="文本框 35844"/>
          <p:cNvSpPr txBox="1"/>
          <p:nvPr/>
        </p:nvSpPr>
        <p:spPr>
          <a:xfrm>
            <a:off x="1547813" y="4927600"/>
            <a:ext cx="4827587" cy="519113"/>
          </a:xfrm>
          <a:prstGeom prst="rect">
            <a:avLst/>
          </a:prstGeom>
          <a:noFill/>
          <a:ln w="12700">
            <a:noFill/>
          </a:ln>
        </p:spPr>
        <p:txBody>
          <a:bodyPr wrap="none" anchor="t">
            <a:spAutoFit/>
          </a:bodyPr>
          <a:p>
            <a:pPr algn="l">
              <a:buClr>
                <a:schemeClr val="bg1"/>
              </a:buClr>
            </a:pPr>
            <a:r>
              <a:rPr lang="zh-CN" altLang="en-US" sz="28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rPr>
              <a:t>３、工作活动遍及整个国家。</a:t>
            </a:r>
            <a:endParaRPr lang="zh-CN" altLang="en-US" sz="2800" b="1" dirty="0">
              <a:solidFill>
                <a:schemeClr val="tx1"/>
              </a:solidFill>
              <a:effectLst>
                <a:outerShdw blurRad="38100" dist="38100" dir="2700000">
                  <a:srgbClr val="C0C0C0"/>
                </a:outerShdw>
              </a:effectLst>
              <a:latin typeface="Times New Roman" panose="02020603050405020304" pitchFamily="18" charset="0"/>
              <a:ea typeface="黑体" panose="02010609060101010101" pitchFamily="2" charset="-122"/>
            </a:endParaRPr>
          </a:p>
        </p:txBody>
      </p:sp>
      <p:pic>
        <p:nvPicPr>
          <p:cNvPr id="47109" name="图片 47108" descr="Img244182087"/>
          <p:cNvPicPr>
            <a:picLocks noChangeAspect="1"/>
          </p:cNvPicPr>
          <p:nvPr/>
        </p:nvPicPr>
        <p:blipFill>
          <a:blip r:embed="rId1"/>
          <a:stretch>
            <a:fillRect/>
          </a:stretch>
        </p:blipFill>
        <p:spPr>
          <a:xfrm>
            <a:off x="423545" y="490220"/>
            <a:ext cx="1124585" cy="965200"/>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79490"/>
            <a:ext cx="9156700" cy="790575"/>
          </a:xfrm>
          <a:prstGeom prst="rect">
            <a:avLst/>
          </a:prstGeom>
        </p:spPr>
      </p:pic>
      <p:sp>
        <p:nvSpPr>
          <p:cNvPr id="2" name="文本框 1"/>
          <p:cNvSpPr txBox="1"/>
          <p:nvPr/>
        </p:nvSpPr>
        <p:spPr>
          <a:xfrm>
            <a:off x="1887220" y="937260"/>
            <a:ext cx="4112260" cy="768350"/>
          </a:xfrm>
          <a:prstGeom prst="rect">
            <a:avLst/>
          </a:prstGeom>
          <a:noFill/>
        </p:spPr>
        <p:txBody>
          <a:bodyPr wrap="none" rtlCol="0" anchor="t">
            <a:spAutoFit/>
          </a:bodyPr>
          <a:p>
            <a:r>
              <a:rPr lang="zh-CN" altLang="en-US" b="1" dirty="0">
                <a:solidFill>
                  <a:srgbClr val="C00000"/>
                </a:solidFill>
                <a:latin typeface="隶书" panose="02010509060101010101" pitchFamily="49" charset="-122"/>
                <a:ea typeface="隶书" panose="02010509060101010101" pitchFamily="49" charset="-122"/>
                <a:sym typeface="+mn-ea"/>
              </a:rPr>
              <a:t>统一的三个要素</a:t>
            </a:r>
            <a:endParaRPr lang="zh-CN" altLang="en-US" b="1" dirty="0">
              <a:solidFill>
                <a:srgbClr val="C00000"/>
              </a:solidFill>
              <a:latin typeface="隶书" panose="02010509060101010101" pitchFamily="49" charset="-122"/>
              <a:ea typeface="隶书" panose="02010509060101010101" pitchFamily="49" charset="-122"/>
              <a:sym typeface="+mn-ea"/>
            </a:endParaRPr>
          </a:p>
        </p:txBody>
      </p:sp>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5843"/>
                                        </p:tgtEl>
                                        <p:attrNameLst>
                                          <p:attrName>style.visibility</p:attrName>
                                        </p:attrNameLst>
                                      </p:cBhvr>
                                      <p:to>
                                        <p:strVal val="visible"/>
                                      </p:to>
                                    </p:set>
                                    <p:anim from="(-#ppt_w/2)" to="(#ppt_x)" calcmode="lin" valueType="num">
                                      <p:cBhvr>
                                        <p:cTn id="7" dur="600" fill="hold">
                                          <p:stCondLst>
                                            <p:cond delay="0"/>
                                          </p:stCondLst>
                                        </p:cTn>
                                        <p:tgtEl>
                                          <p:spTgt spid="35843"/>
                                        </p:tgtEl>
                                        <p:attrNameLst>
                                          <p:attrName>ppt_x</p:attrName>
                                        </p:attrNameLst>
                                      </p:cBhvr>
                                    </p:anim>
                                    <p:anim from="0" to="-1.0" calcmode="lin" valueType="num">
                                      <p:cBhvr>
                                        <p:cTn id="8" dur="200" decel="50000" autoRev="1" fill="hold">
                                          <p:stCondLst>
                                            <p:cond delay="600"/>
                                          </p:stCondLst>
                                        </p:cTn>
                                        <p:tgtEl>
                                          <p:spTgt spid="35843"/>
                                        </p:tgtEl>
                                        <p:attrNameLst>
                                          <p:attrName>xshear</p:attrName>
                                        </p:attrNameLst>
                                      </p:cBhvr>
                                    </p:anim>
                                    <p:animScale>
                                      <p:cBhvr>
                                        <p:cTn id="9" dur="200" decel="100000" autoRev="1" fill="hold">
                                          <p:stCondLst>
                                            <p:cond delay="600"/>
                                          </p:stCondLst>
                                        </p:cTn>
                                        <p:tgtEl>
                                          <p:spTgt spid="35843"/>
                                        </p:tgtEl>
                                      </p:cBhvr>
                                      <p:from x="100000" y="100000"/>
                                      <p:to x="80000" y="100000"/>
                                    </p:animScale>
                                    <p:anim by="(#ppt_h/3+#ppt_w*0.1)" calcmode="lin" valueType="num">
                                      <p:cBhvr additive="sum">
                                        <p:cTn id="10" dur="200" decel="100000" autoRev="1" fill="hold">
                                          <p:stCondLst>
                                            <p:cond delay="600"/>
                                          </p:stCondLst>
                                        </p:cTn>
                                        <p:tgtEl>
                                          <p:spTgt spid="35843"/>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35844"/>
                                        </p:tgtEl>
                                        <p:attrNameLst>
                                          <p:attrName>style.visibility</p:attrName>
                                        </p:attrNameLst>
                                      </p:cBhvr>
                                      <p:to>
                                        <p:strVal val="visible"/>
                                      </p:to>
                                    </p:set>
                                    <p:anim from="(-#ppt_w/2)" to="(#ppt_x)" calcmode="lin" valueType="num">
                                      <p:cBhvr>
                                        <p:cTn id="15" dur="600" fill="hold">
                                          <p:stCondLst>
                                            <p:cond delay="0"/>
                                          </p:stCondLst>
                                        </p:cTn>
                                        <p:tgtEl>
                                          <p:spTgt spid="35844"/>
                                        </p:tgtEl>
                                        <p:attrNameLst>
                                          <p:attrName>ppt_x</p:attrName>
                                        </p:attrNameLst>
                                      </p:cBhvr>
                                    </p:anim>
                                    <p:anim from="0" to="-1.0" calcmode="lin" valueType="num">
                                      <p:cBhvr>
                                        <p:cTn id="16" dur="200" decel="50000" autoRev="1" fill="hold">
                                          <p:stCondLst>
                                            <p:cond delay="600"/>
                                          </p:stCondLst>
                                        </p:cTn>
                                        <p:tgtEl>
                                          <p:spTgt spid="35844"/>
                                        </p:tgtEl>
                                        <p:attrNameLst>
                                          <p:attrName>xshear</p:attrName>
                                        </p:attrNameLst>
                                      </p:cBhvr>
                                    </p:anim>
                                    <p:animScale>
                                      <p:cBhvr>
                                        <p:cTn id="17" dur="200" decel="100000" autoRev="1" fill="hold">
                                          <p:stCondLst>
                                            <p:cond delay="600"/>
                                          </p:stCondLst>
                                        </p:cTn>
                                        <p:tgtEl>
                                          <p:spTgt spid="35844"/>
                                        </p:tgtEl>
                                      </p:cBhvr>
                                      <p:from x="100000" y="100000"/>
                                      <p:to x="80000" y="100000"/>
                                    </p:animScale>
                                    <p:anim by="(#ppt_h/3+#ppt_w*0.1)" calcmode="lin" valueType="num">
                                      <p:cBhvr additive="sum">
                                        <p:cTn id="18" dur="200" decel="100000" autoRev="1" fill="hold">
                                          <p:stCondLst>
                                            <p:cond delay="600"/>
                                          </p:stCondLst>
                                        </p:cTn>
                                        <p:tgtEl>
                                          <p:spTgt spid="35844"/>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35845"/>
                                        </p:tgtEl>
                                        <p:attrNameLst>
                                          <p:attrName>style.visibility</p:attrName>
                                        </p:attrNameLst>
                                      </p:cBhvr>
                                      <p:to>
                                        <p:strVal val="visible"/>
                                      </p:to>
                                    </p:set>
                                    <p:anim from="(-#ppt_w/2)" to="(#ppt_x)" calcmode="lin" valueType="num">
                                      <p:cBhvr>
                                        <p:cTn id="23" dur="600" fill="hold">
                                          <p:stCondLst>
                                            <p:cond delay="0"/>
                                          </p:stCondLst>
                                        </p:cTn>
                                        <p:tgtEl>
                                          <p:spTgt spid="35845"/>
                                        </p:tgtEl>
                                        <p:attrNameLst>
                                          <p:attrName>ppt_x</p:attrName>
                                        </p:attrNameLst>
                                      </p:cBhvr>
                                    </p:anim>
                                    <p:anim from="0" to="-1.0" calcmode="lin" valueType="num">
                                      <p:cBhvr>
                                        <p:cTn id="24" dur="200" decel="50000" autoRev="1" fill="hold">
                                          <p:stCondLst>
                                            <p:cond delay="600"/>
                                          </p:stCondLst>
                                        </p:cTn>
                                        <p:tgtEl>
                                          <p:spTgt spid="35845"/>
                                        </p:tgtEl>
                                        <p:attrNameLst>
                                          <p:attrName>xshear</p:attrName>
                                        </p:attrNameLst>
                                      </p:cBhvr>
                                    </p:anim>
                                    <p:animScale>
                                      <p:cBhvr>
                                        <p:cTn id="25" dur="200" decel="100000" autoRev="1" fill="hold">
                                          <p:stCondLst>
                                            <p:cond delay="600"/>
                                          </p:stCondLst>
                                        </p:cTn>
                                        <p:tgtEl>
                                          <p:spTgt spid="35845"/>
                                        </p:tgtEl>
                                      </p:cBhvr>
                                      <p:from x="100000" y="100000"/>
                                      <p:to x="80000" y="100000"/>
                                    </p:animScale>
                                    <p:anim by="(#ppt_h/3+#ppt_w*0.1)" calcmode="lin" valueType="num">
                                      <p:cBhvr additive="sum">
                                        <p:cTn id="26" dur="200" decel="100000" autoRev="1" fill="hold">
                                          <p:stCondLst>
                                            <p:cond delay="600"/>
                                          </p:stCondLst>
                                        </p:cTn>
                                        <p:tgtEl>
                                          <p:spTgt spid="35845"/>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p:bldP spid="35844" grpId="0"/>
      <p:bldP spid="3584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03170" name="AutoShape 2"/>
          <p:cNvSpPr>
            <a:spLocks noChangeArrowheads="1"/>
          </p:cNvSpPr>
          <p:nvPr/>
        </p:nvSpPr>
        <p:spPr bwMode="auto">
          <a:xfrm>
            <a:off x="2176780" y="1976755"/>
            <a:ext cx="4976495" cy="701675"/>
          </a:xfrm>
          <a:prstGeom prst="downArrowCallout">
            <a:avLst>
              <a:gd name="adj1" fmla="val 66433"/>
              <a:gd name="adj2" fmla="val 66433"/>
              <a:gd name="adj3" fmla="val 14108"/>
              <a:gd name="adj4" fmla="val 66667"/>
            </a:avLst>
          </a:prstGeom>
          <a:solidFill>
            <a:srgbClr val="FFCC00"/>
          </a:solidFill>
          <a:ln w="12700">
            <a:solidFill>
              <a:srgbClr val="B2B2B2"/>
            </a:solidFill>
            <a:miter lim="800000"/>
          </a:ln>
          <a:effectLst>
            <a:outerShdw dist="35921" dir="2700000" sy="50000" rotWithShape="0">
              <a:srgbClr val="875B0D"/>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0000CC"/>
                </a:solidFill>
                <a:effectLst/>
                <a:uLnTx/>
                <a:uFillTx/>
                <a:latin typeface="Times New Roman" panose="02020603050405020304" pitchFamily="18" charset="0"/>
                <a:ea typeface="楷体_GB2312" pitchFamily="49" charset="-122"/>
                <a:cs typeface="+mn-cs"/>
              </a:rPr>
              <a:t>  </a:t>
            </a:r>
            <a:r>
              <a:rPr kumimoji="0" lang="zh-CN" altLang="en-US" sz="2400" b="1" i="0" u="none" strike="noStrike" kern="1200" cap="none" spc="0" normalizeH="0" baseline="0" noProof="0" dirty="0">
                <a:ln>
                  <a:noFill/>
                </a:ln>
                <a:solidFill>
                  <a:srgbClr val="0000CC"/>
                </a:solidFill>
                <a:effectLst/>
                <a:uLnTx/>
                <a:uFillTx/>
                <a:latin typeface="宋体" panose="02010600030101010101" pitchFamily="2" charset="-122"/>
                <a:ea typeface="宋体" panose="02010600030101010101" pitchFamily="2" charset="-122"/>
                <a:cs typeface="+mn-cs"/>
              </a:rPr>
              <a:t>一个人（亨利</a:t>
            </a:r>
            <a:r>
              <a:rPr kumimoji="0" lang="en-US" altLang="zh-CN" sz="2400" b="1" i="0" u="none" strike="noStrike" kern="1200" cap="none" spc="0" normalizeH="0" baseline="0" noProof="0" dirty="0">
                <a:ln>
                  <a:noFill/>
                </a:ln>
                <a:solidFill>
                  <a:srgbClr val="0000CC"/>
                </a:solidFill>
                <a:effectLst/>
                <a:uLnTx/>
                <a:uFillTx/>
                <a:latin typeface="宋体" panose="02010600030101010101" pitchFamily="2" charset="-122"/>
                <a:ea typeface="宋体" panose="02010600030101010101" pitchFamily="2" charset="-122"/>
                <a:cs typeface="+mn-cs"/>
              </a:rPr>
              <a:t>.</a:t>
            </a:r>
            <a:r>
              <a:rPr kumimoji="0" lang="zh-CN" altLang="en-US" sz="2400" b="1" i="0" u="none" strike="noStrike" kern="1200" cap="none" spc="0" normalizeH="0" baseline="0" noProof="0" dirty="0">
                <a:ln>
                  <a:noFill/>
                </a:ln>
                <a:solidFill>
                  <a:srgbClr val="0000CC"/>
                </a:solidFill>
                <a:effectLst/>
                <a:uLnTx/>
                <a:uFillTx/>
                <a:latin typeface="宋体" panose="02010600030101010101" pitchFamily="2" charset="-122"/>
                <a:ea typeface="宋体" panose="02010600030101010101" pitchFamily="2" charset="-122"/>
                <a:cs typeface="+mn-cs"/>
              </a:rPr>
              <a:t>杜南</a:t>
            </a:r>
            <a:r>
              <a:rPr lang="en-US" altLang="zh-CN" sz="2400" b="1" dirty="0">
                <a:solidFill>
                  <a:schemeClr val="tx1"/>
                </a:solidFill>
                <a:latin typeface="华文楷体" panose="02010600040101010101" pitchFamily="2" charset="-122"/>
                <a:ea typeface="华文楷体" panose="02010600040101010101" pitchFamily="2" charset="-122"/>
                <a:sym typeface="华文楷体" panose="02010600040101010101" pitchFamily="2" charset="-122"/>
              </a:rPr>
              <a:t>1828</a:t>
            </a:r>
            <a:r>
              <a:rPr lang="zh-CN" altLang="en-US" sz="2400" b="1" dirty="0">
                <a:solidFill>
                  <a:schemeClr val="tx1"/>
                </a:solidFill>
                <a:latin typeface="华文楷体" panose="02010600040101010101" pitchFamily="2" charset="-122"/>
                <a:ea typeface="华文楷体" panose="02010600040101010101" pitchFamily="2" charset="-122"/>
                <a:sym typeface="华文楷体" panose="02010600040101010101" pitchFamily="2" charset="-122"/>
              </a:rPr>
              <a:t>－</a:t>
            </a:r>
            <a:r>
              <a:rPr lang="en-US" altLang="zh-CN" sz="2400" b="1" dirty="0">
                <a:solidFill>
                  <a:schemeClr val="tx1"/>
                </a:solidFill>
                <a:latin typeface="华文楷体" panose="02010600040101010101" pitchFamily="2" charset="-122"/>
                <a:ea typeface="华文楷体" panose="02010600040101010101" pitchFamily="2" charset="-122"/>
                <a:sym typeface="华文楷体" panose="02010600040101010101" pitchFamily="2" charset="-122"/>
              </a:rPr>
              <a:t>1910</a:t>
            </a:r>
            <a:r>
              <a:rPr kumimoji="0" lang="zh-CN" altLang="en-US" sz="2400" b="1" i="0" u="none" strike="noStrike" kern="1200" cap="none" spc="0" normalizeH="0" baseline="0" noProof="0" dirty="0">
                <a:ln>
                  <a:noFill/>
                </a:ln>
                <a:solidFill>
                  <a:srgbClr val="0000CC"/>
                </a:solidFill>
                <a:effectLst/>
                <a:uLnTx/>
                <a:uFillTx/>
                <a:latin typeface="宋体" panose="02010600030101010101" pitchFamily="2" charset="-122"/>
                <a:ea typeface="宋体" panose="02010600030101010101" pitchFamily="2" charset="-122"/>
                <a:cs typeface="+mn-cs"/>
              </a:rPr>
              <a:t>）</a:t>
            </a:r>
            <a:endParaRPr kumimoji="0" lang="zh-CN" altLang="en-US" sz="2400" b="1" i="0" u="none" strike="noStrike" kern="1200" cap="none" spc="0" normalizeH="0" baseline="0" noProof="0" dirty="0">
              <a:ln>
                <a:noFill/>
              </a:ln>
              <a:solidFill>
                <a:srgbClr val="0000CC"/>
              </a:solidFill>
              <a:effectLst/>
              <a:uLnTx/>
              <a:uFillTx/>
              <a:latin typeface="宋体" panose="02010600030101010101" pitchFamily="2" charset="-122"/>
              <a:ea typeface="宋体" panose="02010600030101010101" pitchFamily="2" charset="-122"/>
              <a:cs typeface="+mn-cs"/>
            </a:endParaRPr>
          </a:p>
        </p:txBody>
      </p:sp>
      <p:sp>
        <p:nvSpPr>
          <p:cNvPr id="903171" name="AutoShape 3"/>
          <p:cNvSpPr>
            <a:spLocks noChangeArrowheads="1"/>
          </p:cNvSpPr>
          <p:nvPr/>
        </p:nvSpPr>
        <p:spPr bwMode="auto">
          <a:xfrm rot="10820026" flipV="1">
            <a:off x="2039620" y="2940050"/>
            <a:ext cx="5269230" cy="725805"/>
          </a:xfrm>
          <a:prstGeom prst="downArrowCallout">
            <a:avLst>
              <a:gd name="adj1" fmla="val 75275"/>
              <a:gd name="adj2" fmla="val 75275"/>
              <a:gd name="adj3" fmla="val 16667"/>
              <a:gd name="adj4" fmla="val 83333"/>
            </a:avLst>
          </a:prstGeom>
          <a:solidFill>
            <a:srgbClr val="FFCC00"/>
          </a:solidFill>
          <a:ln w="12700">
            <a:solidFill>
              <a:srgbClr val="B2B2B2"/>
            </a:solidFill>
            <a:miter lim="800000"/>
          </a:ln>
          <a:effectLst>
            <a:outerShdw dist="35921" dir="2700000" sy="50000" rotWithShape="0">
              <a:srgbClr val="875B0D"/>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0033CC"/>
                </a:solidFill>
                <a:effectLst/>
                <a:uLnTx/>
                <a:uFillTx/>
                <a:latin typeface="Times New Roman" panose="02020603050405020304" pitchFamily="18" charset="0"/>
                <a:ea typeface="楷体_GB2312" pitchFamily="49" charset="-122"/>
                <a:cs typeface="+mn-cs"/>
              </a:rPr>
              <a:t>  </a:t>
            </a:r>
            <a:r>
              <a:rPr kumimoji="0" lang="zh-CN" altLang="en-US" sz="2400" b="1" i="0" u="none" strike="noStrike" kern="1200" cap="none" spc="0" normalizeH="0" baseline="0" noProof="0" dirty="0">
                <a:ln>
                  <a:noFill/>
                </a:ln>
                <a:solidFill>
                  <a:srgbClr val="0033CC"/>
                </a:solidFill>
                <a:effectLst/>
                <a:uLnTx/>
                <a:uFillTx/>
                <a:latin typeface="宋体" panose="02010600030101010101" pitchFamily="2" charset="-122"/>
                <a:ea typeface="宋体" panose="02010600030101010101" pitchFamily="2" charset="-122"/>
                <a:cs typeface="+mn-cs"/>
              </a:rPr>
              <a:t>一场战争（索尔费利诺战役</a:t>
            </a:r>
            <a:r>
              <a:rPr lang="en-US" altLang="zh-CN" sz="2400" b="1" dirty="0">
                <a:solidFill>
                  <a:schemeClr val="tx1"/>
                </a:solidFill>
                <a:latin typeface="华文楷体" panose="02010600040101010101" pitchFamily="2" charset="-122"/>
                <a:ea typeface="华文楷体" panose="02010600040101010101" pitchFamily="2" charset="-122"/>
                <a:sym typeface="华文楷体" panose="02010600040101010101" pitchFamily="2" charset="-122"/>
              </a:rPr>
              <a:t>1859</a:t>
            </a:r>
            <a:r>
              <a:rPr kumimoji="0" lang="zh-CN" altLang="en-US" sz="2400" b="1" i="0" u="none" strike="noStrike" kern="1200" cap="none" spc="0" normalizeH="0" baseline="0" noProof="0" dirty="0">
                <a:ln>
                  <a:noFill/>
                </a:ln>
                <a:solidFill>
                  <a:srgbClr val="0033CC"/>
                </a:solidFill>
                <a:effectLst/>
                <a:uLnTx/>
                <a:uFillTx/>
                <a:latin typeface="宋体" panose="02010600030101010101" pitchFamily="2" charset="-122"/>
                <a:ea typeface="宋体" panose="02010600030101010101" pitchFamily="2" charset="-122"/>
                <a:cs typeface="+mn-cs"/>
              </a:rPr>
              <a:t>）</a:t>
            </a:r>
            <a:endParaRPr kumimoji="0" lang="zh-CN" altLang="en-US" sz="2400" b="1" i="0" u="none" strike="noStrike" kern="1200" cap="none" spc="0" normalizeH="0" baseline="0" noProof="0" dirty="0">
              <a:ln>
                <a:noFill/>
              </a:ln>
              <a:solidFill>
                <a:srgbClr val="0033CC"/>
              </a:solidFill>
              <a:effectLst/>
              <a:uLnTx/>
              <a:uFillTx/>
              <a:latin typeface="宋体" panose="02010600030101010101" pitchFamily="2" charset="-122"/>
              <a:ea typeface="宋体" panose="02010600030101010101" pitchFamily="2" charset="-122"/>
              <a:cs typeface="+mn-cs"/>
            </a:endParaRPr>
          </a:p>
        </p:txBody>
      </p:sp>
      <p:sp>
        <p:nvSpPr>
          <p:cNvPr id="903174" name="Rectangle 6"/>
          <p:cNvSpPr>
            <a:spLocks noChangeArrowheads="1"/>
          </p:cNvSpPr>
          <p:nvPr/>
        </p:nvSpPr>
        <p:spPr bwMode="auto">
          <a:xfrm>
            <a:off x="500063" y="5208588"/>
            <a:ext cx="4000500" cy="665163"/>
          </a:xfrm>
          <a:prstGeom prst="rect">
            <a:avLst/>
          </a:prstGeom>
          <a:solidFill>
            <a:srgbClr val="FFCC00"/>
          </a:solidFill>
          <a:ln w="12700">
            <a:solidFill>
              <a:srgbClr val="B2B2B2"/>
            </a:solidFill>
            <a:miter lim="800000"/>
          </a:ln>
          <a:effectLst>
            <a:outerShdw dist="35921" dir="2700000" sy="50000" rotWithShape="0">
              <a:srgbClr val="875B0D"/>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0033CC"/>
                </a:solidFill>
                <a:effectLst/>
                <a:uLnTx/>
                <a:uFillTx/>
                <a:latin typeface="Times New Roman" panose="02020603050405020304" pitchFamily="18" charset="0"/>
                <a:ea typeface="楷体_GB2312" pitchFamily="49" charset="-122"/>
                <a:cs typeface="+mn-cs"/>
              </a:rPr>
              <a:t>  </a:t>
            </a:r>
            <a:r>
              <a:rPr kumimoji="0" lang="zh-CN" altLang="en-US" sz="2000" b="1" i="0" u="none" strike="noStrike" kern="1200" cap="none" spc="0" normalizeH="0" baseline="0" noProof="0" dirty="0">
                <a:ln>
                  <a:noFill/>
                </a:ln>
                <a:solidFill>
                  <a:srgbClr val="0033CC"/>
                </a:solidFill>
                <a:effectLst/>
                <a:uLnTx/>
                <a:uFillTx/>
                <a:latin typeface="宋体" panose="02010600030101010101" pitchFamily="2" charset="-122"/>
                <a:ea typeface="宋体" panose="02010600030101010101" pitchFamily="2" charset="-122"/>
                <a:cs typeface="+mn-cs"/>
              </a:rPr>
              <a:t>一个组织（伤兵救护委员会</a:t>
            </a:r>
            <a:r>
              <a:rPr lang="en-US" altLang="zh-CN" sz="2000" b="1" dirty="0">
                <a:solidFill>
                  <a:schemeClr val="tx1"/>
                </a:solidFill>
                <a:latin typeface="华文楷体" panose="02010600040101010101" pitchFamily="2" charset="-122"/>
                <a:ea typeface="华文楷体" panose="02010600040101010101" pitchFamily="2" charset="-122"/>
                <a:sym typeface="华文楷体" panose="02010600040101010101" pitchFamily="2" charset="-122"/>
              </a:rPr>
              <a:t>1863</a:t>
            </a:r>
            <a:r>
              <a:rPr kumimoji="0" lang="zh-CN" altLang="en-US" sz="2000" b="1" i="0" u="none" strike="noStrike" kern="1200" cap="none" spc="0" normalizeH="0" baseline="0" noProof="0" dirty="0">
                <a:ln>
                  <a:noFill/>
                </a:ln>
                <a:solidFill>
                  <a:srgbClr val="0033CC"/>
                </a:solidFill>
                <a:effectLst/>
                <a:uLnTx/>
                <a:uFillTx/>
                <a:latin typeface="宋体" panose="02010600030101010101" pitchFamily="2" charset="-122"/>
                <a:ea typeface="宋体" panose="02010600030101010101" pitchFamily="2" charset="-122"/>
                <a:cs typeface="+mn-cs"/>
              </a:rPr>
              <a:t>）</a:t>
            </a:r>
            <a:endParaRPr kumimoji="0" lang="zh-CN" altLang="en-US" sz="2000" b="1" i="0" u="none" strike="noStrike" kern="1200" cap="none" spc="0" normalizeH="0" baseline="0" noProof="0" dirty="0">
              <a:ln>
                <a:noFill/>
              </a:ln>
              <a:solidFill>
                <a:srgbClr val="0033CC"/>
              </a:solidFill>
              <a:effectLst/>
              <a:uLnTx/>
              <a:uFillTx/>
              <a:latin typeface="宋体" panose="02010600030101010101" pitchFamily="2" charset="-122"/>
              <a:ea typeface="宋体" panose="02010600030101010101" pitchFamily="2" charset="-122"/>
              <a:cs typeface="+mn-cs"/>
            </a:endParaRPr>
          </a:p>
        </p:txBody>
      </p:sp>
      <p:sp>
        <p:nvSpPr>
          <p:cNvPr id="903177" name="Rectangle 9"/>
          <p:cNvSpPr>
            <a:spLocks noChangeArrowheads="1"/>
          </p:cNvSpPr>
          <p:nvPr/>
        </p:nvSpPr>
        <p:spPr bwMode="auto">
          <a:xfrm>
            <a:off x="4886325" y="5208905"/>
            <a:ext cx="3758565" cy="714375"/>
          </a:xfrm>
          <a:prstGeom prst="rect">
            <a:avLst/>
          </a:prstGeom>
          <a:solidFill>
            <a:srgbClr val="FFCC00"/>
          </a:solidFill>
          <a:ln w="12700">
            <a:solidFill>
              <a:srgbClr val="B2B2B2"/>
            </a:solidFill>
            <a:miter lim="800000"/>
          </a:ln>
          <a:effectLst>
            <a:outerShdw dist="35921" dir="2700000" sy="50000" rotWithShape="0">
              <a:srgbClr val="875B0D"/>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rgbClr val="0033CC"/>
                </a:solidFill>
                <a:effectLst/>
                <a:uLnTx/>
                <a:uFillTx/>
                <a:latin typeface="宋体" panose="02010600030101010101" pitchFamily="2" charset="-122"/>
                <a:ea typeface="宋体" panose="02010600030101010101" pitchFamily="2" charset="-122"/>
                <a:cs typeface="+mn-cs"/>
              </a:rPr>
              <a:t>一部公约（日内瓦公约</a:t>
            </a:r>
            <a:r>
              <a:rPr lang="en-US" altLang="zh-CN" sz="2000" b="1" dirty="0">
                <a:solidFill>
                  <a:schemeClr val="tx1"/>
                </a:solidFill>
                <a:latin typeface="华文楷体" panose="02010600040101010101" pitchFamily="2" charset="-122"/>
                <a:ea typeface="华文楷体" panose="02010600040101010101" pitchFamily="2" charset="-122"/>
                <a:sym typeface="华文楷体" panose="02010600040101010101" pitchFamily="2" charset="-122"/>
              </a:rPr>
              <a:t>186</a:t>
            </a:r>
            <a:r>
              <a:rPr lang="en-US" sz="2000" b="1" dirty="0">
                <a:solidFill>
                  <a:schemeClr val="tx1"/>
                </a:solidFill>
                <a:latin typeface="华文楷体" panose="02010600040101010101" pitchFamily="2" charset="-122"/>
                <a:ea typeface="华文楷体" panose="02010600040101010101" pitchFamily="2" charset="-122"/>
                <a:sym typeface="华文楷体" panose="02010600040101010101" pitchFamily="2" charset="-122"/>
              </a:rPr>
              <a:t>4</a:t>
            </a:r>
            <a:r>
              <a:rPr kumimoji="0" lang="zh-CN" altLang="en-US" sz="2400" b="1" i="0" u="none" strike="noStrike" kern="1200" cap="none" spc="0" normalizeH="0" baseline="0" noProof="0" dirty="0">
                <a:ln>
                  <a:noFill/>
                </a:ln>
                <a:solidFill>
                  <a:srgbClr val="0033CC"/>
                </a:solidFill>
                <a:effectLst/>
                <a:uLnTx/>
                <a:uFillTx/>
                <a:latin typeface="宋体" panose="02010600030101010101" pitchFamily="2" charset="-122"/>
                <a:ea typeface="宋体" panose="02010600030101010101" pitchFamily="2" charset="-122"/>
                <a:cs typeface="+mn-cs"/>
              </a:rPr>
              <a:t>）</a:t>
            </a:r>
            <a:endParaRPr kumimoji="0" lang="zh-CN" altLang="en-US" sz="2400" b="1" i="0" u="none" strike="noStrike" kern="1200" cap="none" spc="0" normalizeH="0" baseline="0" noProof="0" dirty="0">
              <a:ln>
                <a:noFill/>
              </a:ln>
              <a:solidFill>
                <a:srgbClr val="0033CC"/>
              </a:solidFill>
              <a:effectLst/>
              <a:uLnTx/>
              <a:uFillTx/>
              <a:latin typeface="宋体" panose="02010600030101010101" pitchFamily="2" charset="-122"/>
              <a:ea typeface="宋体" panose="02010600030101010101" pitchFamily="2" charset="-122"/>
              <a:cs typeface="+mn-cs"/>
            </a:endParaRPr>
          </a:p>
        </p:txBody>
      </p:sp>
      <p:sp>
        <p:nvSpPr>
          <p:cNvPr id="903178" name="Rectangle 10"/>
          <p:cNvSpPr>
            <a:spLocks noChangeArrowheads="1"/>
          </p:cNvSpPr>
          <p:nvPr/>
        </p:nvSpPr>
        <p:spPr bwMode="auto">
          <a:xfrm>
            <a:off x="2072005" y="3927475"/>
            <a:ext cx="5690235" cy="835025"/>
          </a:xfrm>
          <a:prstGeom prst="rect">
            <a:avLst/>
          </a:prstGeom>
          <a:solidFill>
            <a:srgbClr val="FFCC00"/>
          </a:solidFill>
          <a:ln w="12700">
            <a:solidFill>
              <a:srgbClr val="B2B2B2"/>
            </a:solidFill>
            <a:miter lim="800000"/>
          </a:ln>
          <a:effectLst>
            <a:outerShdw dist="35921" dir="2700000" sy="50000" rotWithShape="0">
              <a:srgbClr val="875B0D"/>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0033CC"/>
                </a:solidFill>
                <a:effectLst/>
                <a:uLnTx/>
                <a:uFillTx/>
                <a:latin typeface="宋体" panose="02010600030101010101" pitchFamily="2" charset="-122"/>
                <a:ea typeface="宋体" panose="02010600030101010101" pitchFamily="2" charset="-122"/>
                <a:cs typeface="+mn-cs"/>
              </a:rPr>
              <a:t>一本书（索尔费利诺回忆录</a:t>
            </a:r>
            <a:r>
              <a:rPr lang="en-US" altLang="zh-CN" sz="2400" b="1" dirty="0">
                <a:solidFill>
                  <a:schemeClr val="tx1"/>
                </a:solidFill>
                <a:latin typeface="华文楷体" panose="02010600040101010101" pitchFamily="2" charset="-122"/>
                <a:ea typeface="华文楷体" panose="02010600040101010101" pitchFamily="2" charset="-122"/>
                <a:sym typeface="华文楷体" panose="02010600040101010101" pitchFamily="2" charset="-122"/>
              </a:rPr>
              <a:t>1862</a:t>
            </a:r>
            <a:r>
              <a:rPr kumimoji="0" lang="zh-CN" altLang="en-US" sz="2400" b="1" i="0" u="none" strike="noStrike" kern="1200" cap="none" spc="0" normalizeH="0" baseline="0" noProof="0" dirty="0">
                <a:ln>
                  <a:noFill/>
                </a:ln>
                <a:solidFill>
                  <a:srgbClr val="0033CC"/>
                </a:solidFill>
                <a:effectLst/>
                <a:uLnTx/>
                <a:uFillTx/>
                <a:latin typeface="宋体" panose="02010600030101010101" pitchFamily="2" charset="-122"/>
                <a:ea typeface="宋体" panose="02010600030101010101" pitchFamily="2" charset="-122"/>
                <a:cs typeface="+mn-cs"/>
              </a:rPr>
              <a:t>）</a:t>
            </a:r>
            <a:endParaRPr kumimoji="0" lang="zh-CN" altLang="en-US" sz="2400" b="1" i="0" u="none" strike="noStrike" kern="1200" cap="none" spc="0" normalizeH="0" baseline="0" noProof="0" dirty="0">
              <a:ln>
                <a:noFill/>
              </a:ln>
              <a:solidFill>
                <a:srgbClr val="0033CC"/>
              </a:solidFill>
              <a:effectLst/>
              <a:uLnTx/>
              <a:uFillTx/>
              <a:latin typeface="宋体" panose="02010600030101010101" pitchFamily="2" charset="-122"/>
              <a:ea typeface="宋体" panose="02010600030101010101" pitchFamily="2" charset="-122"/>
              <a:cs typeface="+mn-cs"/>
            </a:endParaRPr>
          </a:p>
        </p:txBody>
      </p:sp>
      <p:sp>
        <p:nvSpPr>
          <p:cNvPr id="903179" name="Line 11"/>
          <p:cNvSpPr>
            <a:spLocks noChangeShapeType="1"/>
          </p:cNvSpPr>
          <p:nvPr/>
        </p:nvSpPr>
        <p:spPr bwMode="auto">
          <a:xfrm flipH="1">
            <a:off x="3643313" y="4762500"/>
            <a:ext cx="576263" cy="385763"/>
          </a:xfrm>
          <a:prstGeom prst="line">
            <a:avLst/>
          </a:prstGeom>
          <a:noFill/>
          <a:ln w="76200">
            <a:solidFill>
              <a:srgbClr val="FF0000"/>
            </a:solidFill>
            <a:round/>
            <a:tailEnd type="triangle" w="med" len="med"/>
          </a:ln>
          <a:effectLst>
            <a:outerShdw dist="35921" dir="2700000" sy="50000" rotWithShape="0">
              <a:srgbClr val="875B0D"/>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03180" name="Line 12"/>
          <p:cNvSpPr>
            <a:spLocks noChangeShapeType="1"/>
          </p:cNvSpPr>
          <p:nvPr/>
        </p:nvSpPr>
        <p:spPr bwMode="auto">
          <a:xfrm>
            <a:off x="4364038" y="4762500"/>
            <a:ext cx="647700" cy="312738"/>
          </a:xfrm>
          <a:prstGeom prst="line">
            <a:avLst/>
          </a:prstGeom>
          <a:noFill/>
          <a:ln w="63500">
            <a:solidFill>
              <a:srgbClr val="FF0000"/>
            </a:solidFill>
            <a:round/>
            <a:tailEnd type="triangle" w="lg" len="med"/>
          </a:ln>
          <a:effectLst>
            <a:outerShdw dist="35921" dir="2700000" sy="50000" rotWithShape="0">
              <a:srgbClr val="875B0D"/>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47109" name="图片 47108" descr="Img244182087"/>
          <p:cNvPicPr>
            <a:picLocks noChangeAspect="1"/>
          </p:cNvPicPr>
          <p:nvPr/>
        </p:nvPicPr>
        <p:blipFill>
          <a:blip r:embed="rId1"/>
          <a:stretch>
            <a:fillRect/>
          </a:stretch>
        </p:blipFill>
        <p:spPr>
          <a:xfrm>
            <a:off x="152400" y="24765"/>
            <a:ext cx="1600200" cy="1416050"/>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67425"/>
            <a:ext cx="9156700" cy="790575"/>
          </a:xfrm>
          <a:prstGeom prst="rect">
            <a:avLst/>
          </a:prstGeom>
        </p:spPr>
      </p:pic>
      <p:sp>
        <p:nvSpPr>
          <p:cNvPr id="2" name="内容占位符 1"/>
          <p:cNvSpPr>
            <a:spLocks noGrp="1"/>
          </p:cNvSpPr>
          <p:nvPr/>
        </p:nvSpPr>
        <p:spPr>
          <a:xfrm>
            <a:off x="2001520" y="978535"/>
            <a:ext cx="5452745" cy="92138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algn="l">
              <a:lnSpc>
                <a:spcPct val="75000"/>
              </a:lnSpc>
              <a:spcBef>
                <a:spcPct val="50000"/>
              </a:spcBef>
              <a:buClr>
                <a:schemeClr val="bg1"/>
              </a:buClr>
              <a:buNone/>
            </a:pPr>
            <a:r>
              <a:rPr lang="zh-CN" altLang="en-US" sz="4000" b="1" dirty="0">
                <a:solidFill>
                  <a:srgbClr val="CE1400"/>
                </a:solidFill>
                <a:latin typeface="Times New Roman" panose="02020603050405020304" pitchFamily="18" charset="0"/>
                <a:ea typeface="隶书" panose="02010509060101010101" pitchFamily="49" charset="-122"/>
              </a:rPr>
              <a:t>一、红十字运动的起源</a:t>
            </a:r>
            <a:endParaRPr lang="zh-CN" altLang="en-US" sz="4000" b="1" dirty="0">
              <a:solidFill>
                <a:srgbClr val="CE1400"/>
              </a:solidFill>
              <a:latin typeface="Times New Roman" panose="02020603050405020304" pitchFamily="18" charset="0"/>
              <a:ea typeface="隶书" panose="02010509060101010101" pitchFamily="49" charset="-122"/>
            </a:endParaRPr>
          </a:p>
          <a:p>
            <a:pPr marL="0" indent="0">
              <a:buNone/>
            </a:pPr>
            <a:endParaRPr lang="zh-CN" altLang="en-US" sz="4000" b="1" dirty="0">
              <a:solidFill>
                <a:srgbClr val="CE1400"/>
              </a:solidFill>
              <a:latin typeface="Times New Roman" panose="02020603050405020304" pitchFamily="18" charset="0"/>
              <a:ea typeface="隶书" panose="020105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03170"/>
                                        </p:tgtEl>
                                        <p:attrNameLst>
                                          <p:attrName>style.visibility</p:attrName>
                                        </p:attrNameLst>
                                      </p:cBhvr>
                                      <p:to>
                                        <p:strVal val="visible"/>
                                      </p:to>
                                    </p:set>
                                    <p:anim calcmode="lin" valueType="num">
                                      <p:cBhvr additive="base">
                                        <p:cTn id="7" dur="500" fill="hold"/>
                                        <p:tgtEl>
                                          <p:spTgt spid="903170"/>
                                        </p:tgtEl>
                                        <p:attrNameLst>
                                          <p:attrName>ppt_x</p:attrName>
                                        </p:attrNameLst>
                                      </p:cBhvr>
                                      <p:tavLst>
                                        <p:tav tm="0">
                                          <p:val>
                                            <p:strVal val="0-#ppt_w/2"/>
                                          </p:val>
                                        </p:tav>
                                        <p:tav tm="100000">
                                          <p:val>
                                            <p:strVal val="#ppt_x"/>
                                          </p:val>
                                        </p:tav>
                                      </p:tavLst>
                                    </p:anim>
                                    <p:anim calcmode="lin" valueType="num">
                                      <p:cBhvr additive="base">
                                        <p:cTn id="8" dur="500" fill="hold"/>
                                        <p:tgtEl>
                                          <p:spTgt spid="90317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903171"/>
                                        </p:tgtEl>
                                        <p:attrNameLst>
                                          <p:attrName>style.visibility</p:attrName>
                                        </p:attrNameLst>
                                      </p:cBhvr>
                                      <p:to>
                                        <p:strVal val="visible"/>
                                      </p:to>
                                    </p:set>
                                    <p:anim calcmode="lin" valueType="num">
                                      <p:cBhvr additive="base">
                                        <p:cTn id="12" dur="500" fill="hold"/>
                                        <p:tgtEl>
                                          <p:spTgt spid="903171"/>
                                        </p:tgtEl>
                                        <p:attrNameLst>
                                          <p:attrName>ppt_x</p:attrName>
                                        </p:attrNameLst>
                                      </p:cBhvr>
                                      <p:tavLst>
                                        <p:tav tm="0">
                                          <p:val>
                                            <p:strVal val="0-#ppt_w/2"/>
                                          </p:val>
                                        </p:tav>
                                        <p:tav tm="100000">
                                          <p:val>
                                            <p:strVal val="#ppt_x"/>
                                          </p:val>
                                        </p:tav>
                                      </p:tavLst>
                                    </p:anim>
                                    <p:anim calcmode="lin" valueType="num">
                                      <p:cBhvr additive="base">
                                        <p:cTn id="13" dur="500" fill="hold"/>
                                        <p:tgtEl>
                                          <p:spTgt spid="90317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903178"/>
                                        </p:tgtEl>
                                        <p:attrNameLst>
                                          <p:attrName>style.visibility</p:attrName>
                                        </p:attrNameLst>
                                      </p:cBhvr>
                                      <p:to>
                                        <p:strVal val="visible"/>
                                      </p:to>
                                    </p:set>
                                    <p:anim calcmode="lin" valueType="num">
                                      <p:cBhvr additive="base">
                                        <p:cTn id="17" dur="500" fill="hold"/>
                                        <p:tgtEl>
                                          <p:spTgt spid="903178"/>
                                        </p:tgtEl>
                                        <p:attrNameLst>
                                          <p:attrName>ppt_x</p:attrName>
                                        </p:attrNameLst>
                                      </p:cBhvr>
                                      <p:tavLst>
                                        <p:tav tm="0">
                                          <p:val>
                                            <p:strVal val="0-#ppt_w/2"/>
                                          </p:val>
                                        </p:tav>
                                        <p:tav tm="100000">
                                          <p:val>
                                            <p:strVal val="#ppt_x"/>
                                          </p:val>
                                        </p:tav>
                                      </p:tavLst>
                                    </p:anim>
                                    <p:anim calcmode="lin" valueType="num">
                                      <p:cBhvr additive="base">
                                        <p:cTn id="18" dur="500" fill="hold"/>
                                        <p:tgtEl>
                                          <p:spTgt spid="903178"/>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903179"/>
                                        </p:tgtEl>
                                        <p:attrNameLst>
                                          <p:attrName>style.visibility</p:attrName>
                                        </p:attrNameLst>
                                      </p:cBhvr>
                                      <p:to>
                                        <p:strVal val="visible"/>
                                      </p:to>
                                    </p:set>
                                    <p:animEffect transition="in" filter="box(in)">
                                      <p:cBhvr>
                                        <p:cTn id="22" dur="500"/>
                                        <p:tgtEl>
                                          <p:spTgt spid="903179"/>
                                        </p:tgtEl>
                                      </p:cBhvr>
                                    </p:animEffect>
                                  </p:childTnLst>
                                </p:cTn>
                              </p:par>
                            </p:childTnLst>
                          </p:cTn>
                        </p:par>
                        <p:par>
                          <p:cTn id="23" fill="hold">
                            <p:stCondLst>
                              <p:cond delay="2000"/>
                            </p:stCondLst>
                            <p:childTnLst>
                              <p:par>
                                <p:cTn id="24" presetID="4" presetClass="entr" presetSubtype="16" fill="hold" nodeType="afterEffect">
                                  <p:stCondLst>
                                    <p:cond delay="0"/>
                                  </p:stCondLst>
                                  <p:childTnLst>
                                    <p:set>
                                      <p:cBhvr>
                                        <p:cTn id="25" dur="1" fill="hold">
                                          <p:stCondLst>
                                            <p:cond delay="0"/>
                                          </p:stCondLst>
                                        </p:cTn>
                                        <p:tgtEl>
                                          <p:spTgt spid="903180"/>
                                        </p:tgtEl>
                                        <p:attrNameLst>
                                          <p:attrName>style.visibility</p:attrName>
                                        </p:attrNameLst>
                                      </p:cBhvr>
                                      <p:to>
                                        <p:strVal val="visible"/>
                                      </p:to>
                                    </p:set>
                                    <p:animEffect transition="in" filter="box(in)">
                                      <p:cBhvr>
                                        <p:cTn id="26" dur="500"/>
                                        <p:tgtEl>
                                          <p:spTgt spid="903180"/>
                                        </p:tgtEl>
                                      </p:cBhvr>
                                    </p:animEffect>
                                  </p:childTnLst>
                                </p:cTn>
                              </p:par>
                            </p:childTnLst>
                          </p:cTn>
                        </p:par>
                        <p:par>
                          <p:cTn id="27" fill="hold">
                            <p:stCondLst>
                              <p:cond delay="2500"/>
                            </p:stCondLst>
                            <p:childTnLst>
                              <p:par>
                                <p:cTn id="28" presetID="4" presetClass="entr" presetSubtype="16" fill="hold" grpId="0" nodeType="afterEffect">
                                  <p:stCondLst>
                                    <p:cond delay="0"/>
                                  </p:stCondLst>
                                  <p:childTnLst>
                                    <p:set>
                                      <p:cBhvr>
                                        <p:cTn id="29" dur="1" fill="hold">
                                          <p:stCondLst>
                                            <p:cond delay="0"/>
                                          </p:stCondLst>
                                        </p:cTn>
                                        <p:tgtEl>
                                          <p:spTgt spid="903174"/>
                                        </p:tgtEl>
                                        <p:attrNameLst>
                                          <p:attrName>style.visibility</p:attrName>
                                        </p:attrNameLst>
                                      </p:cBhvr>
                                      <p:to>
                                        <p:strVal val="visible"/>
                                      </p:to>
                                    </p:set>
                                    <p:animEffect transition="in" filter="box(in)">
                                      <p:cBhvr>
                                        <p:cTn id="30" dur="500"/>
                                        <p:tgtEl>
                                          <p:spTgt spid="903174"/>
                                        </p:tgtEl>
                                      </p:cBhvr>
                                    </p:animEffect>
                                  </p:childTnLst>
                                </p:cTn>
                              </p:par>
                            </p:childTnLst>
                          </p:cTn>
                        </p:par>
                        <p:par>
                          <p:cTn id="31" fill="hold">
                            <p:stCondLst>
                              <p:cond delay="3000"/>
                            </p:stCondLst>
                            <p:childTnLst>
                              <p:par>
                                <p:cTn id="32" presetID="4" presetClass="entr" presetSubtype="16" fill="hold" grpId="0" nodeType="afterEffect">
                                  <p:stCondLst>
                                    <p:cond delay="0"/>
                                  </p:stCondLst>
                                  <p:childTnLst>
                                    <p:set>
                                      <p:cBhvr>
                                        <p:cTn id="33" dur="1" fill="hold">
                                          <p:stCondLst>
                                            <p:cond delay="0"/>
                                          </p:stCondLst>
                                        </p:cTn>
                                        <p:tgtEl>
                                          <p:spTgt spid="903177"/>
                                        </p:tgtEl>
                                        <p:attrNameLst>
                                          <p:attrName>style.visibility</p:attrName>
                                        </p:attrNameLst>
                                      </p:cBhvr>
                                      <p:to>
                                        <p:strVal val="visible"/>
                                      </p:to>
                                    </p:set>
                                    <p:animEffect transition="in" filter="box(in)">
                                      <p:cBhvr>
                                        <p:cTn id="34" dur="500"/>
                                        <p:tgtEl>
                                          <p:spTgt spid="903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3170" grpId="0" bldLvl="0" animBg="1"/>
      <p:bldP spid="903171" grpId="0" bldLvl="0" animBg="1"/>
      <p:bldP spid="903174" grpId="0" bldLvl="0" animBg="1"/>
      <p:bldP spid="903177" grpId="0" bldLvl="0" animBg="1"/>
      <p:bldP spid="903178"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文本框 36865"/>
          <p:cNvSpPr txBox="1"/>
          <p:nvPr/>
        </p:nvSpPr>
        <p:spPr>
          <a:xfrm>
            <a:off x="539750" y="1773238"/>
            <a:ext cx="7451725" cy="3192145"/>
          </a:xfrm>
          <a:prstGeom prst="rect">
            <a:avLst/>
          </a:prstGeom>
          <a:noFill/>
          <a:ln w="12700">
            <a:noFill/>
          </a:ln>
          <a:effectLst>
            <a:outerShdw dist="35921" dir="2699999" sy="50000" rotWithShape="0">
              <a:srgbClr val="875B0D"/>
            </a:outerShdw>
          </a:effectLst>
        </p:spPr>
        <p:txBody>
          <a:bodyPr>
            <a:spAutoFit/>
          </a:bodyPr>
          <a:p>
            <a:pPr algn="l">
              <a:lnSpc>
                <a:spcPct val="120000"/>
              </a:lnSpc>
              <a:buClr>
                <a:schemeClr val="bg1"/>
              </a:buClr>
            </a:pPr>
            <a:r>
              <a:rPr lang="zh-CN" altLang="en-US" sz="2800" b="1" dirty="0">
                <a:latin typeface="黑体" panose="02010609060101010101" pitchFamily="2" charset="-122"/>
                <a:ea typeface="黑体" panose="02010609060101010101" pitchFamily="2" charset="-122"/>
              </a:rPr>
              <a:t>　</a:t>
            </a:r>
            <a:r>
              <a:rPr lang="zh-CN" altLang="en-US" sz="2800" b="1" dirty="0">
                <a:solidFill>
                  <a:schemeClr val="folHlink"/>
                </a:solidFill>
                <a:latin typeface="黑体" panose="02010609060101010101" pitchFamily="2" charset="-122"/>
                <a:ea typeface="黑体" panose="02010609060101010101" pitchFamily="2" charset="-122"/>
              </a:rPr>
              <a:t>　</a:t>
            </a:r>
            <a:r>
              <a:rPr lang="zh-CN" altLang="en-US" sz="2800" b="1" dirty="0">
                <a:solidFill>
                  <a:schemeClr val="tx1"/>
                </a:solidFill>
                <a:latin typeface="黑体" panose="02010609060101010101" pitchFamily="2" charset="-122"/>
                <a:ea typeface="黑体" panose="02010609060101010101" pitchFamily="2" charset="-122"/>
              </a:rPr>
              <a:t>国际红十字与红新月运动是世界性的。在这个运动中，所有的红十字会或红新月会都享有同等地位，</a:t>
            </a:r>
            <a:endParaRPr lang="zh-CN" altLang="en-US" sz="2800" b="1" dirty="0">
              <a:solidFill>
                <a:schemeClr val="tx1"/>
              </a:solidFill>
              <a:latin typeface="黑体" panose="02010609060101010101" pitchFamily="2" charset="-122"/>
              <a:ea typeface="黑体" panose="02010609060101010101" pitchFamily="2" charset="-122"/>
            </a:endParaRPr>
          </a:p>
          <a:p>
            <a:pPr algn="l">
              <a:lnSpc>
                <a:spcPct val="120000"/>
              </a:lnSpc>
              <a:buClr>
                <a:schemeClr val="bg1"/>
              </a:buClr>
            </a:pPr>
            <a:r>
              <a:rPr lang="zh-CN" altLang="en-US" sz="2800" b="1" dirty="0">
                <a:solidFill>
                  <a:schemeClr val="tx1"/>
                </a:solidFill>
                <a:latin typeface="黑体" panose="02010609060101010101" pitchFamily="2" charset="-122"/>
                <a:ea typeface="黑体" panose="02010609060101010101" pitchFamily="2" charset="-122"/>
              </a:rPr>
              <a:t>负有同样责任和</a:t>
            </a:r>
            <a:endParaRPr lang="zh-CN" altLang="en-US" sz="2800" b="1" dirty="0">
              <a:solidFill>
                <a:schemeClr val="tx1"/>
              </a:solidFill>
              <a:latin typeface="黑体" panose="02010609060101010101" pitchFamily="2" charset="-122"/>
              <a:ea typeface="黑体" panose="02010609060101010101" pitchFamily="2" charset="-122"/>
            </a:endParaRPr>
          </a:p>
          <a:p>
            <a:pPr algn="l">
              <a:lnSpc>
                <a:spcPct val="120000"/>
              </a:lnSpc>
              <a:buClr>
                <a:schemeClr val="bg1"/>
              </a:buClr>
            </a:pPr>
            <a:r>
              <a:rPr lang="zh-CN" altLang="en-US" sz="2800" b="1" dirty="0">
                <a:solidFill>
                  <a:schemeClr val="tx1"/>
                </a:solidFill>
                <a:latin typeface="黑体" panose="02010609060101010101" pitchFamily="2" charset="-122"/>
                <a:ea typeface="黑体" panose="02010609060101010101" pitchFamily="2" charset="-122"/>
              </a:rPr>
              <a:t>义务，并相互</a:t>
            </a:r>
            <a:endParaRPr lang="zh-CN" altLang="en-US" sz="2800" b="1" dirty="0">
              <a:solidFill>
                <a:schemeClr val="tx1"/>
              </a:solidFill>
              <a:latin typeface="黑体" panose="02010609060101010101" pitchFamily="2" charset="-122"/>
              <a:ea typeface="黑体" panose="02010609060101010101" pitchFamily="2" charset="-122"/>
            </a:endParaRPr>
          </a:p>
          <a:p>
            <a:pPr algn="l">
              <a:lnSpc>
                <a:spcPct val="120000"/>
              </a:lnSpc>
              <a:buClr>
                <a:schemeClr val="bg1"/>
              </a:buClr>
            </a:pPr>
            <a:r>
              <a:rPr lang="zh-CN" altLang="en-US" sz="2800" b="1" dirty="0">
                <a:solidFill>
                  <a:schemeClr val="tx1"/>
                </a:solidFill>
                <a:latin typeface="黑体" panose="02010609060101010101" pitchFamily="2" charset="-122"/>
                <a:ea typeface="黑体" panose="02010609060101010101" pitchFamily="2" charset="-122"/>
              </a:rPr>
              <a:t>支援。</a:t>
            </a:r>
            <a:endParaRPr lang="zh-CN" altLang="en-US" sz="2800" b="1" dirty="0">
              <a:solidFill>
                <a:schemeClr val="tx1"/>
              </a:solidFill>
              <a:latin typeface="黑体" panose="02010609060101010101" pitchFamily="2" charset="-122"/>
              <a:ea typeface="黑体" panose="02010609060101010101" pitchFamily="2" charset="-122"/>
            </a:endParaRPr>
          </a:p>
        </p:txBody>
      </p:sp>
      <p:pic>
        <p:nvPicPr>
          <p:cNvPr id="36867" name="内容占位符 36866"/>
          <p:cNvPicPr>
            <a:picLocks noChangeAspect="1"/>
          </p:cNvPicPr>
          <p:nvPr>
            <p:ph/>
          </p:nvPr>
        </p:nvPicPr>
        <p:blipFill>
          <a:blip r:embed="rId1"/>
          <a:stretch>
            <a:fillRect/>
          </a:stretch>
        </p:blipFill>
        <p:spPr>
          <a:xfrm>
            <a:off x="3292475" y="2956560"/>
            <a:ext cx="4699000" cy="2835910"/>
          </a:xfrm>
          <a:ln>
            <a:solidFill>
              <a:srgbClr val="FF0000"/>
            </a:solidFill>
            <a:miter/>
          </a:ln>
        </p:spPr>
      </p:pic>
      <p:sp>
        <p:nvSpPr>
          <p:cNvPr id="36868" name="文本框 36867"/>
          <p:cNvSpPr txBox="1"/>
          <p:nvPr/>
        </p:nvSpPr>
        <p:spPr>
          <a:xfrm>
            <a:off x="1539558" y="356870"/>
            <a:ext cx="3311525" cy="167640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7200" b="1" dirty="0">
                <a:solidFill>
                  <a:srgbClr val="CE1400"/>
                </a:solidFill>
                <a:latin typeface="Times New Roman" panose="02020603050405020304" pitchFamily="18" charset="0"/>
                <a:ea typeface="隶书" panose="02010509060101010101" pitchFamily="49" charset="-122"/>
              </a:rPr>
              <a:t> </a:t>
            </a:r>
            <a:r>
              <a:rPr lang="zh-CN" altLang="en-US" sz="7200" b="1" dirty="0">
                <a:solidFill>
                  <a:srgbClr val="FF0000"/>
                </a:solidFill>
                <a:latin typeface="Times New Roman" panose="02020603050405020304" pitchFamily="18" charset="0"/>
                <a:ea typeface="隶书" panose="02010509060101010101" pitchFamily="49" charset="-122"/>
              </a:rPr>
              <a:t>普遍</a:t>
            </a:r>
            <a:endParaRPr lang="zh-CN" altLang="en-US" sz="7200" b="1" dirty="0">
              <a:solidFill>
                <a:srgbClr val="FF0000"/>
              </a:solidFill>
              <a:latin typeface="Times New Roman" panose="02020603050405020304" pitchFamily="18" charset="0"/>
              <a:ea typeface="隶书" panose="02010509060101010101" pitchFamily="49" charset="-122"/>
            </a:endParaRPr>
          </a:p>
          <a:p>
            <a:pPr algn="l">
              <a:buClr>
                <a:schemeClr val="bg1"/>
              </a:buClr>
            </a:pPr>
            <a:r>
              <a:rPr lang="zh-CN" altLang="en-US" sz="3200" dirty="0">
                <a:solidFill>
                  <a:schemeClr val="bg1"/>
                </a:solidFill>
                <a:latin typeface="Times New Roman" panose="02020603050405020304" pitchFamily="18" charset="0"/>
                <a:ea typeface="隶书" panose="02010509060101010101" pitchFamily="49" charset="-122"/>
              </a:rPr>
              <a:t>　</a:t>
            </a:r>
            <a:endParaRPr lang="zh-CN" altLang="en-US" sz="3200">
              <a:solidFill>
                <a:schemeClr val="tx1"/>
              </a:solidFill>
              <a:latin typeface="Times New Roman" panose="02020603050405020304" pitchFamily="18" charset="0"/>
            </a:endParaRPr>
          </a:p>
        </p:txBody>
      </p:sp>
      <p:grpSp>
        <p:nvGrpSpPr>
          <p:cNvPr id="36869" name="组合 36868"/>
          <p:cNvGrpSpPr/>
          <p:nvPr/>
        </p:nvGrpSpPr>
        <p:grpSpPr>
          <a:xfrm>
            <a:off x="-136207" y="-110807"/>
            <a:ext cx="9170987" cy="6858000"/>
            <a:chOff x="-17" y="0"/>
            <a:chExt cx="5777" cy="4320"/>
          </a:xfrm>
        </p:grpSpPr>
        <p:sp>
          <p:nvSpPr>
            <p:cNvPr id="36870" name="矩形 36869"/>
            <p:cNvSpPr/>
            <p:nvPr/>
          </p:nvSpPr>
          <p:spPr>
            <a:xfrm>
              <a:off x="0" y="0"/>
              <a:ext cx="5760" cy="4320"/>
            </a:xfrm>
            <a:prstGeom prst="rect">
              <a:avLst/>
            </a:prstGeom>
            <a:noFill/>
            <a:ln w="9525">
              <a:noFill/>
            </a:ln>
          </p:spPr>
          <p:txBody>
            <a:bodyPr/>
            <a:p>
              <a:endParaRPr lang="zh-CN" altLang="en-US"/>
            </a:p>
          </p:txBody>
        </p:sp>
        <p:sp>
          <p:nvSpPr>
            <p:cNvPr id="36871" name="矩形 36870"/>
            <p:cNvSpPr/>
            <p:nvPr/>
          </p:nvSpPr>
          <p:spPr>
            <a:xfrm>
              <a:off x="0" y="0"/>
              <a:ext cx="1008" cy="4320"/>
            </a:xfrm>
            <a:prstGeom prst="rect">
              <a:avLst/>
            </a:prstGeom>
            <a:noFill/>
            <a:ln w="9525">
              <a:noFill/>
            </a:ln>
          </p:spPr>
          <p:txBody>
            <a:bodyPr wrap="none" anchor="ctr"/>
            <a:p>
              <a:pPr>
                <a:buClr>
                  <a:schemeClr val="bg1"/>
                </a:buClr>
              </a:pPr>
              <a:endParaRPr sz="2400" dirty="0">
                <a:solidFill>
                  <a:schemeClr val="tx1"/>
                </a:solidFill>
                <a:latin typeface="Times New Roman" panose="02020603050405020304" pitchFamily="18" charset="0"/>
                <a:ea typeface="隶书" panose="02010509060101010101" pitchFamily="49" charset="-122"/>
              </a:endParaRPr>
            </a:p>
          </p:txBody>
        </p:sp>
        <p:sp>
          <p:nvSpPr>
            <p:cNvPr id="36872" name="文本框 36871"/>
            <p:cNvSpPr txBox="1"/>
            <p:nvPr/>
          </p:nvSpPr>
          <p:spPr>
            <a:xfrm rot="10800000">
              <a:off x="-17" y="3996"/>
              <a:ext cx="423" cy="58"/>
            </a:xfrm>
            <a:prstGeom prst="rect">
              <a:avLst/>
            </a:prstGeom>
            <a:noFill/>
            <a:ln w="9525">
              <a:noFill/>
            </a:ln>
          </p:spPr>
          <p:txBody>
            <a:bodyPr rot="10800000" vert="eaVert" wrap="none" anchor="t">
              <a:spAutoFit/>
            </a:bodyPr>
            <a:p>
              <a:pPr algn="l">
                <a:buClr>
                  <a:schemeClr val="bg1"/>
                </a:buClr>
              </a:pPr>
              <a:endParaRPr sz="3200" b="1" dirty="0">
                <a:solidFill>
                  <a:srgbClr val="FFFF00"/>
                </a:solidFill>
                <a:effectLst>
                  <a:outerShdw blurRad="38100" dist="38100" dir="2700000">
                    <a:srgbClr val="C0C0C0"/>
                  </a:outerShdw>
                </a:effectLst>
                <a:latin typeface="Times New Roman" panose="02020603050405020304" pitchFamily="18" charset="0"/>
                <a:ea typeface="隶书" panose="02010509060101010101" pitchFamily="49" charset="-122"/>
              </a:endParaRPr>
            </a:p>
          </p:txBody>
        </p:sp>
        <p:pic>
          <p:nvPicPr>
            <p:cNvPr id="36874" name="图片 36873" descr="Red"/>
            <p:cNvPicPr>
              <a:picLocks noChangeAspect="1"/>
            </p:cNvPicPr>
            <p:nvPr/>
          </p:nvPicPr>
          <p:blipFill>
            <a:blip r:embed="rId2"/>
            <a:stretch>
              <a:fillRect/>
            </a:stretch>
          </p:blipFill>
          <p:spPr>
            <a:xfrm>
              <a:off x="144" y="144"/>
              <a:ext cx="672" cy="672"/>
            </a:xfrm>
            <a:prstGeom prst="rect">
              <a:avLst/>
            </a:prstGeom>
            <a:noFill/>
            <a:ln w="9525">
              <a:noFill/>
            </a:ln>
          </p:spPr>
        </p:pic>
      </p:grpSp>
      <p:pic>
        <p:nvPicPr>
          <p:cNvPr id="47109" name="图片 47108" descr="Img244182087"/>
          <p:cNvPicPr>
            <a:picLocks noChangeAspect="1"/>
          </p:cNvPicPr>
          <p:nvPr/>
        </p:nvPicPr>
        <p:blipFill>
          <a:blip r:embed="rId3"/>
          <a:stretch>
            <a:fillRect/>
          </a:stretch>
        </p:blipFill>
        <p:spPr>
          <a:xfrm>
            <a:off x="399415" y="356870"/>
            <a:ext cx="1329690" cy="1141095"/>
          </a:xfrm>
          <a:prstGeom prst="rect">
            <a:avLst/>
          </a:prstGeom>
          <a:noFill/>
          <a:ln w="9525">
            <a:noFill/>
          </a:ln>
        </p:spPr>
      </p:pic>
      <p:pic>
        <p:nvPicPr>
          <p:cNvPr id="4" name="图片 3" descr="图片1"/>
          <p:cNvPicPr>
            <a:picLocks noChangeAspect="1"/>
          </p:cNvPicPr>
          <p:nvPr/>
        </p:nvPicPr>
        <p:blipFill>
          <a:blip r:embed="rId4"/>
          <a:stretch>
            <a:fillRect/>
          </a:stretch>
        </p:blipFill>
        <p:spPr>
          <a:xfrm>
            <a:off x="-6350" y="6079490"/>
            <a:ext cx="9156700" cy="790575"/>
          </a:xfrm>
          <a:prstGeom prst="rect">
            <a:avLst/>
          </a:prstGeom>
        </p:spPr>
      </p:pic>
    </p:spTree>
  </p:cSld>
  <p:clrMapOvr>
    <a:masterClrMapping/>
  </p:clrMapOvr>
  <p:transition advTm="15000">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标题 37889"/>
          <p:cNvSpPr>
            <a:spLocks noGrp="1"/>
          </p:cNvSpPr>
          <p:nvPr>
            <p:ph type="title"/>
          </p:nvPr>
        </p:nvSpPr>
        <p:spPr>
          <a:xfrm>
            <a:off x="1122045" y="659130"/>
            <a:ext cx="7772400" cy="946150"/>
          </a:xfrm>
        </p:spPr>
        <p:txBody>
          <a:bodyPr lIns="92075" tIns="46038" rIns="92075" bIns="46038" anchor="ctr"/>
          <a:p>
            <a:r>
              <a:rPr lang="zh-CN" altLang="en-US" dirty="0">
                <a:solidFill>
                  <a:srgbClr val="FF0000"/>
                </a:solidFill>
                <a:latin typeface="隶书" panose="02010509060101010101" pitchFamily="49" charset="-122"/>
                <a:ea typeface="隶书" panose="02010509060101010101" pitchFamily="49" charset="-122"/>
              </a:rPr>
              <a:t>七项基本原则的内在关系</a:t>
            </a:r>
            <a:endParaRPr lang="zh-CN" altLang="en-US" dirty="0">
              <a:solidFill>
                <a:srgbClr val="FF0000"/>
              </a:solidFill>
              <a:latin typeface="隶书" panose="02010509060101010101" pitchFamily="49" charset="-122"/>
              <a:ea typeface="隶书" panose="02010509060101010101" pitchFamily="49" charset="-122"/>
            </a:endParaRPr>
          </a:p>
        </p:txBody>
      </p:sp>
      <p:sp>
        <p:nvSpPr>
          <p:cNvPr id="37891" name="文本占位符 37890"/>
          <p:cNvSpPr>
            <a:spLocks noGrp="1"/>
          </p:cNvSpPr>
          <p:nvPr>
            <p:ph type="body" sz="half" idx="1"/>
          </p:nvPr>
        </p:nvSpPr>
        <p:spPr>
          <a:xfrm>
            <a:off x="1139825" y="2225675"/>
            <a:ext cx="7815580" cy="2277110"/>
          </a:xfrm>
        </p:spPr>
        <p:txBody>
          <a:bodyPr lIns="92075" tIns="46038" rIns="92075" bIns="46038"/>
          <a:p>
            <a:pPr algn="l"/>
            <a:r>
              <a:rPr lang="zh-CN" altLang="en-US" sz="2800" dirty="0">
                <a:solidFill>
                  <a:srgbClr val="FF0000"/>
                </a:solidFill>
                <a:effectLst>
                  <a:outerShdw blurRad="38100" dist="38100" dir="2700000">
                    <a:srgbClr val="C0C0C0"/>
                  </a:outerShdw>
                </a:effectLst>
              </a:rPr>
              <a:t>人道</a:t>
            </a:r>
            <a:r>
              <a:rPr lang="zh-CN" altLang="en-US" sz="2800" dirty="0">
                <a:effectLst>
                  <a:outerShdw blurRad="38100" dist="38100" dir="2700000">
                    <a:srgbClr val="C0C0C0"/>
                  </a:outerShdw>
                </a:effectLst>
              </a:rPr>
              <a:t>和</a:t>
            </a:r>
            <a:r>
              <a:rPr lang="zh-CN" altLang="en-US" sz="2800" dirty="0">
                <a:solidFill>
                  <a:srgbClr val="FF0000"/>
                </a:solidFill>
                <a:effectLst>
                  <a:outerShdw blurRad="38100" dist="38100" dir="2700000">
                    <a:srgbClr val="C0C0C0"/>
                  </a:outerShdw>
                </a:effectLst>
              </a:rPr>
              <a:t>公正</a:t>
            </a:r>
            <a:r>
              <a:rPr lang="zh-CN" altLang="en-US" sz="2800" dirty="0">
                <a:effectLst>
                  <a:outerShdw blurRad="38100" dist="38100" dir="2700000">
                    <a:srgbClr val="C0C0C0"/>
                  </a:outerShdw>
                </a:effectLst>
              </a:rPr>
              <a:t>表达了本运动的精神和使命；</a:t>
            </a:r>
            <a:endParaRPr lang="zh-CN" altLang="en-US" sz="2800" dirty="0">
              <a:effectLst>
                <a:outerShdw blurRad="38100" dist="38100" dir="2700000">
                  <a:srgbClr val="C0C0C0"/>
                </a:outerShdw>
              </a:effectLst>
            </a:endParaRPr>
          </a:p>
          <a:p>
            <a:pPr algn="l"/>
            <a:r>
              <a:rPr lang="zh-CN" altLang="en-US" sz="2800" dirty="0">
                <a:solidFill>
                  <a:srgbClr val="FF0000"/>
                </a:solidFill>
                <a:effectLst>
                  <a:outerShdw blurRad="38100" dist="38100" dir="2700000">
                    <a:srgbClr val="C0C0C0"/>
                  </a:outerShdw>
                </a:effectLst>
              </a:rPr>
              <a:t>中立</a:t>
            </a:r>
            <a:r>
              <a:rPr lang="zh-CN" altLang="en-US" sz="2800" dirty="0">
                <a:effectLst>
                  <a:outerShdw blurRad="38100" dist="38100" dir="2700000">
                    <a:srgbClr val="C0C0C0"/>
                  </a:outerShdw>
                </a:effectLst>
              </a:rPr>
              <a:t>和</a:t>
            </a:r>
            <a:r>
              <a:rPr lang="zh-CN" altLang="en-US" sz="2800" dirty="0">
                <a:solidFill>
                  <a:srgbClr val="FF0000"/>
                </a:solidFill>
                <a:effectLst>
                  <a:outerShdw blurRad="38100" dist="38100" dir="2700000">
                    <a:srgbClr val="C0C0C0"/>
                  </a:outerShdw>
                </a:effectLst>
              </a:rPr>
              <a:t>独立</a:t>
            </a:r>
            <a:r>
              <a:rPr lang="zh-CN" altLang="en-US" sz="2800" dirty="0">
                <a:effectLst>
                  <a:outerShdw blurRad="38100" dist="38100" dir="2700000">
                    <a:srgbClr val="C0C0C0"/>
                  </a:outerShdw>
                </a:effectLst>
              </a:rPr>
              <a:t>保证本运动获得所有人的信任；</a:t>
            </a:r>
            <a:endParaRPr lang="zh-CN" altLang="en-US" sz="2800" dirty="0">
              <a:effectLst>
                <a:outerShdw blurRad="38100" dist="38100" dir="2700000">
                  <a:srgbClr val="C0C0C0"/>
                </a:outerShdw>
              </a:effectLst>
            </a:endParaRPr>
          </a:p>
          <a:p>
            <a:pPr algn="l"/>
            <a:r>
              <a:rPr lang="zh-CN" altLang="en-US" sz="2800" dirty="0">
                <a:solidFill>
                  <a:srgbClr val="FF0000"/>
                </a:solidFill>
                <a:effectLst>
                  <a:outerShdw blurRad="38100" dist="38100" dir="2700000">
                    <a:srgbClr val="C0C0C0"/>
                  </a:outerShdw>
                </a:effectLst>
              </a:rPr>
              <a:t>志愿服务</a:t>
            </a:r>
            <a:r>
              <a:rPr lang="zh-CN" altLang="en-US" sz="2800" dirty="0">
                <a:effectLst>
                  <a:outerShdw blurRad="38100" dist="38100" dir="2700000">
                    <a:srgbClr val="C0C0C0"/>
                  </a:outerShdw>
                </a:effectLst>
              </a:rPr>
              <a:t>、</a:t>
            </a:r>
            <a:r>
              <a:rPr lang="zh-CN" altLang="en-US" sz="2800" dirty="0">
                <a:solidFill>
                  <a:srgbClr val="FF0000"/>
                </a:solidFill>
                <a:effectLst>
                  <a:outerShdw blurRad="38100" dist="38100" dir="2700000">
                    <a:srgbClr val="C0C0C0"/>
                  </a:outerShdw>
                </a:effectLst>
              </a:rPr>
              <a:t>统一</a:t>
            </a:r>
            <a:r>
              <a:rPr lang="zh-CN" altLang="en-US" sz="2800" dirty="0">
                <a:effectLst>
                  <a:outerShdw blurRad="38100" dist="38100" dir="2700000">
                    <a:srgbClr val="C0C0C0"/>
                  </a:outerShdw>
                </a:effectLst>
              </a:rPr>
              <a:t>和</a:t>
            </a:r>
            <a:r>
              <a:rPr lang="zh-CN" altLang="en-US" sz="2800" dirty="0">
                <a:solidFill>
                  <a:srgbClr val="FF0000"/>
                </a:solidFill>
                <a:effectLst>
                  <a:outerShdw blurRad="38100" dist="38100" dir="2700000">
                    <a:srgbClr val="C0C0C0"/>
                  </a:outerShdw>
                </a:effectLst>
              </a:rPr>
              <a:t>普遍</a:t>
            </a:r>
            <a:r>
              <a:rPr lang="zh-CN" altLang="en-US" sz="2800" dirty="0">
                <a:effectLst>
                  <a:outerShdw blurRad="38100" dist="38100" dir="2700000">
                    <a:srgbClr val="C0C0C0"/>
                  </a:outerShdw>
                </a:effectLst>
              </a:rPr>
              <a:t>是组织上的取向</a:t>
            </a:r>
            <a:endParaRPr lang="zh-CN" altLang="en-US" sz="2800" dirty="0">
              <a:effectLst>
                <a:outerShdw blurRad="38100" dist="38100" dir="2700000">
                  <a:srgbClr val="C0C0C0"/>
                </a:outerShdw>
              </a:effectLst>
            </a:endParaRPr>
          </a:p>
          <a:p>
            <a:pPr algn="l">
              <a:buNone/>
            </a:pPr>
            <a:r>
              <a:rPr lang="zh-CN" altLang="en-US" sz="2800" dirty="0">
                <a:effectLst>
                  <a:outerShdw blurRad="38100" dist="38100" dir="2700000">
                    <a:srgbClr val="C0C0C0"/>
                  </a:outerShdw>
                </a:effectLst>
              </a:rPr>
              <a:t>    强化其它原则的作用。</a:t>
            </a:r>
            <a:r>
              <a:rPr lang="zh-CN" altLang="en-US" sz="2800" dirty="0"/>
              <a:t> </a:t>
            </a:r>
            <a:endParaRPr lang="zh-CN" altLang="en-US" sz="2800" dirty="0"/>
          </a:p>
        </p:txBody>
      </p:sp>
      <p:sp>
        <p:nvSpPr>
          <p:cNvPr id="37892" name="矩形 37891"/>
          <p:cNvSpPr/>
          <p:nvPr/>
        </p:nvSpPr>
        <p:spPr>
          <a:xfrm>
            <a:off x="784225" y="4838065"/>
            <a:ext cx="8041005" cy="1108710"/>
          </a:xfrm>
          <a:prstGeom prst="rect">
            <a:avLst/>
          </a:prstGeom>
          <a:noFill/>
          <a:ln w="9525">
            <a:noFill/>
          </a:ln>
        </p:spPr>
        <p:txBody>
          <a:bodyPr lIns="92075" tIns="46038" rIns="92075" bIns="46038"/>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en-US" altLang="zh-CN" sz="1800" dirty="0">
                <a:effectLst>
                  <a:outerShdw blurRad="38100" dist="38100" dir="2700000">
                    <a:srgbClr val="C0C0C0"/>
                  </a:outerShdw>
                </a:effectLst>
                <a:latin typeface="宋体" panose="02010600030101010101" pitchFamily="2" charset="-122"/>
              </a:rPr>
              <a:t>    </a:t>
            </a:r>
            <a:r>
              <a:rPr lang="zh-CN" altLang="en-US" sz="2400" b="1" dirty="0">
                <a:solidFill>
                  <a:srgbClr val="0070C0"/>
                </a:solidFill>
                <a:effectLst>
                  <a:outerShdw blurRad="38100" dist="38100" dir="2700000">
                    <a:srgbClr val="C0C0C0"/>
                  </a:outerShdw>
                </a:effectLst>
                <a:latin typeface="宋体" panose="02010600030101010101" pitchFamily="2" charset="-122"/>
              </a:rPr>
              <a:t>既要从整体上把握七项基本原则的内涵和内在联系， 又要注意各项原则的具体的特征和</a:t>
            </a:r>
            <a:r>
              <a:rPr lang="zh-CN" altLang="en-US" b="1" dirty="0">
                <a:solidFill>
                  <a:srgbClr val="0070C0"/>
                </a:solidFill>
                <a:effectLst>
                  <a:outerShdw blurRad="38100" dist="38100" dir="2700000">
                    <a:srgbClr val="C0C0C0"/>
                  </a:outerShdw>
                </a:effectLst>
                <a:latin typeface="宋体" panose="02010600030101010101" pitchFamily="2" charset="-122"/>
              </a:rPr>
              <a:t>性质</a:t>
            </a:r>
            <a:r>
              <a:rPr lang="zh-CN" altLang="en-US" b="1" dirty="0">
                <a:effectLst>
                  <a:outerShdw blurRad="38100" dist="38100" dir="2700000">
                    <a:srgbClr val="C0C0C0"/>
                  </a:outerShdw>
                </a:effectLst>
                <a:latin typeface="宋体" panose="02010600030101010101" pitchFamily="2" charset="-122"/>
              </a:rPr>
              <a:t>。</a:t>
            </a:r>
            <a:endParaRPr lang="zh-CN" altLang="en-US" b="1" dirty="0">
              <a:effectLst>
                <a:outerShdw blurRad="38100" dist="38100" dir="2700000">
                  <a:srgbClr val="C0C0C0"/>
                </a:outerShdw>
              </a:effectLst>
              <a:latin typeface="宋体" panose="02010600030101010101" pitchFamily="2" charset="-122"/>
            </a:endParaRPr>
          </a:p>
        </p:txBody>
      </p:sp>
      <p:pic>
        <p:nvPicPr>
          <p:cNvPr id="47109" name="图片 47108" descr="Img244182087"/>
          <p:cNvPicPr>
            <a:picLocks noChangeAspect="1"/>
          </p:cNvPicPr>
          <p:nvPr/>
        </p:nvPicPr>
        <p:blipFill>
          <a:blip r:embed="rId1"/>
          <a:stretch>
            <a:fillRect/>
          </a:stretch>
        </p:blipFill>
        <p:spPr>
          <a:xfrm>
            <a:off x="250825" y="160020"/>
            <a:ext cx="1329690" cy="1141095"/>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79490"/>
            <a:ext cx="9156700" cy="790575"/>
          </a:xfrm>
          <a:prstGeom prst="rect">
            <a:avLst/>
          </a:prstGeom>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7891">
                                            <p:txEl>
                                              <p:charRg st="0" end="19"/>
                                            </p:txEl>
                                          </p:spTgt>
                                        </p:tgtEl>
                                        <p:attrNameLst>
                                          <p:attrName>style.visibility</p:attrName>
                                        </p:attrNameLst>
                                      </p:cBhvr>
                                      <p:to>
                                        <p:strVal val="visible"/>
                                      </p:to>
                                    </p:set>
                                    <p:anim calcmode="lin" valueType="num">
                                      <p:cBhvr>
                                        <p:cTn id="7" dur="500" fill="hold"/>
                                        <p:tgtEl>
                                          <p:spTgt spid="37891">
                                            <p:txEl>
                                              <p:charRg st="0" end="19"/>
                                            </p:txEl>
                                          </p:spTgt>
                                        </p:tgtEl>
                                        <p:attrNameLst>
                                          <p:attrName>ppt_w</p:attrName>
                                        </p:attrNameLst>
                                      </p:cBhvr>
                                      <p:tavLst>
                                        <p:tav tm="0">
                                          <p:val>
                                            <p:fltVal val="0.000000"/>
                                          </p:val>
                                        </p:tav>
                                        <p:tav tm="100000">
                                          <p:val>
                                            <p:strVal val="#ppt_w"/>
                                          </p:val>
                                        </p:tav>
                                      </p:tavLst>
                                    </p:anim>
                                    <p:anim calcmode="lin" valueType="num">
                                      <p:cBhvr>
                                        <p:cTn id="8" dur="500" fill="hold"/>
                                        <p:tgtEl>
                                          <p:spTgt spid="37891">
                                            <p:txEl>
                                              <p:charRg st="0" end="19"/>
                                            </p:txEl>
                                          </p:spTgt>
                                        </p:tgtEl>
                                        <p:attrNameLst>
                                          <p:attrName>ppt_h</p:attrName>
                                        </p:attrNameLst>
                                      </p:cBhvr>
                                      <p:tavLst>
                                        <p:tav tm="0">
                                          <p:val>
                                            <p:fltVal val="0.000000"/>
                                          </p:val>
                                        </p:tav>
                                        <p:tav tm="100000">
                                          <p:val>
                                            <p:strVal val="#ppt_h"/>
                                          </p:val>
                                        </p:tav>
                                      </p:tavLst>
                                    </p:anim>
                                    <p:animEffect transition="in" filter="fade">
                                      <p:cBhvr>
                                        <p:cTn id="9" dur="500"/>
                                        <p:tgtEl>
                                          <p:spTgt spid="37891">
                                            <p:txEl>
                                              <p:charRg st="0" end="19"/>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7891">
                                            <p:txEl>
                                              <p:charRg st="19" end="39"/>
                                            </p:txEl>
                                          </p:spTgt>
                                        </p:tgtEl>
                                        <p:attrNameLst>
                                          <p:attrName>style.visibility</p:attrName>
                                        </p:attrNameLst>
                                      </p:cBhvr>
                                      <p:to>
                                        <p:strVal val="visible"/>
                                      </p:to>
                                    </p:set>
                                    <p:anim calcmode="lin" valueType="num">
                                      <p:cBhvr>
                                        <p:cTn id="14" dur="500" fill="hold"/>
                                        <p:tgtEl>
                                          <p:spTgt spid="37891">
                                            <p:txEl>
                                              <p:charRg st="19" end="39"/>
                                            </p:txEl>
                                          </p:spTgt>
                                        </p:tgtEl>
                                        <p:attrNameLst>
                                          <p:attrName>ppt_w</p:attrName>
                                        </p:attrNameLst>
                                      </p:cBhvr>
                                      <p:tavLst>
                                        <p:tav tm="0">
                                          <p:val>
                                            <p:fltVal val="0.000000"/>
                                          </p:val>
                                        </p:tav>
                                        <p:tav tm="100000">
                                          <p:val>
                                            <p:strVal val="#ppt_w"/>
                                          </p:val>
                                        </p:tav>
                                      </p:tavLst>
                                    </p:anim>
                                    <p:anim calcmode="lin" valueType="num">
                                      <p:cBhvr>
                                        <p:cTn id="15" dur="500" fill="hold"/>
                                        <p:tgtEl>
                                          <p:spTgt spid="37891">
                                            <p:txEl>
                                              <p:charRg st="19" end="39"/>
                                            </p:txEl>
                                          </p:spTgt>
                                        </p:tgtEl>
                                        <p:attrNameLst>
                                          <p:attrName>ppt_h</p:attrName>
                                        </p:attrNameLst>
                                      </p:cBhvr>
                                      <p:tavLst>
                                        <p:tav tm="0">
                                          <p:val>
                                            <p:fltVal val="0.000000"/>
                                          </p:val>
                                        </p:tav>
                                        <p:tav tm="100000">
                                          <p:val>
                                            <p:strVal val="#ppt_h"/>
                                          </p:val>
                                        </p:tav>
                                      </p:tavLst>
                                    </p:anim>
                                    <p:animEffect transition="in" filter="fade">
                                      <p:cBhvr>
                                        <p:cTn id="16" dur="500"/>
                                        <p:tgtEl>
                                          <p:spTgt spid="37891">
                                            <p:txEl>
                                              <p:charRg st="19" end="39"/>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7891">
                                            <p:txEl>
                                              <p:charRg st="39" end="57"/>
                                            </p:txEl>
                                          </p:spTgt>
                                        </p:tgtEl>
                                        <p:attrNameLst>
                                          <p:attrName>style.visibility</p:attrName>
                                        </p:attrNameLst>
                                      </p:cBhvr>
                                      <p:to>
                                        <p:strVal val="visible"/>
                                      </p:to>
                                    </p:set>
                                    <p:anim calcmode="lin" valueType="num">
                                      <p:cBhvr>
                                        <p:cTn id="21" dur="500" fill="hold"/>
                                        <p:tgtEl>
                                          <p:spTgt spid="37891">
                                            <p:txEl>
                                              <p:charRg st="39" end="57"/>
                                            </p:txEl>
                                          </p:spTgt>
                                        </p:tgtEl>
                                        <p:attrNameLst>
                                          <p:attrName>ppt_w</p:attrName>
                                        </p:attrNameLst>
                                      </p:cBhvr>
                                      <p:tavLst>
                                        <p:tav tm="0">
                                          <p:val>
                                            <p:fltVal val="0.000000"/>
                                          </p:val>
                                        </p:tav>
                                        <p:tav tm="100000">
                                          <p:val>
                                            <p:strVal val="#ppt_w"/>
                                          </p:val>
                                        </p:tav>
                                      </p:tavLst>
                                    </p:anim>
                                    <p:anim calcmode="lin" valueType="num">
                                      <p:cBhvr>
                                        <p:cTn id="22" dur="500" fill="hold"/>
                                        <p:tgtEl>
                                          <p:spTgt spid="37891">
                                            <p:txEl>
                                              <p:charRg st="39" end="57"/>
                                            </p:txEl>
                                          </p:spTgt>
                                        </p:tgtEl>
                                        <p:attrNameLst>
                                          <p:attrName>ppt_h</p:attrName>
                                        </p:attrNameLst>
                                      </p:cBhvr>
                                      <p:tavLst>
                                        <p:tav tm="0">
                                          <p:val>
                                            <p:fltVal val="0.000000"/>
                                          </p:val>
                                        </p:tav>
                                        <p:tav tm="100000">
                                          <p:val>
                                            <p:strVal val="#ppt_h"/>
                                          </p:val>
                                        </p:tav>
                                      </p:tavLst>
                                    </p:anim>
                                    <p:animEffect transition="in" filter="fade">
                                      <p:cBhvr>
                                        <p:cTn id="23" dur="500"/>
                                        <p:tgtEl>
                                          <p:spTgt spid="37891">
                                            <p:txEl>
                                              <p:charRg st="39" end="57"/>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7891">
                                            <p:txEl>
                                              <p:charRg st="57" end="92"/>
                                            </p:txEl>
                                          </p:spTgt>
                                        </p:tgtEl>
                                        <p:attrNameLst>
                                          <p:attrName>style.visibility</p:attrName>
                                        </p:attrNameLst>
                                      </p:cBhvr>
                                      <p:to>
                                        <p:strVal val="visible"/>
                                      </p:to>
                                    </p:set>
                                    <p:anim calcmode="lin" valueType="num">
                                      <p:cBhvr>
                                        <p:cTn id="28" dur="500" fill="hold"/>
                                        <p:tgtEl>
                                          <p:spTgt spid="37891">
                                            <p:txEl>
                                              <p:charRg st="57" end="92"/>
                                            </p:txEl>
                                          </p:spTgt>
                                        </p:tgtEl>
                                        <p:attrNameLst>
                                          <p:attrName>ppt_w</p:attrName>
                                        </p:attrNameLst>
                                      </p:cBhvr>
                                      <p:tavLst>
                                        <p:tav tm="0">
                                          <p:val>
                                            <p:fltVal val="0.000000"/>
                                          </p:val>
                                        </p:tav>
                                        <p:tav tm="100000">
                                          <p:val>
                                            <p:strVal val="#ppt_w"/>
                                          </p:val>
                                        </p:tav>
                                      </p:tavLst>
                                    </p:anim>
                                    <p:anim calcmode="lin" valueType="num">
                                      <p:cBhvr>
                                        <p:cTn id="29" dur="500" fill="hold"/>
                                        <p:tgtEl>
                                          <p:spTgt spid="37891">
                                            <p:txEl>
                                              <p:charRg st="57" end="92"/>
                                            </p:txEl>
                                          </p:spTgt>
                                        </p:tgtEl>
                                        <p:attrNameLst>
                                          <p:attrName>ppt_h</p:attrName>
                                        </p:attrNameLst>
                                      </p:cBhvr>
                                      <p:tavLst>
                                        <p:tav tm="0">
                                          <p:val>
                                            <p:fltVal val="0.000000"/>
                                          </p:val>
                                        </p:tav>
                                        <p:tav tm="100000">
                                          <p:val>
                                            <p:strVal val="#ppt_h"/>
                                          </p:val>
                                        </p:tav>
                                      </p:tavLst>
                                    </p:anim>
                                    <p:animEffect transition="in" filter="fade">
                                      <p:cBhvr>
                                        <p:cTn id="30" dur="500"/>
                                        <p:tgtEl>
                                          <p:spTgt spid="37891">
                                            <p:txEl>
                                              <p:charRg st="57" end="9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7" presetClass="entr" presetSubtype="4" fill="hold" grpId="0" nodeType="clickEffect">
                                  <p:stCondLst>
                                    <p:cond delay="0"/>
                                  </p:stCondLst>
                                  <p:childTnLst>
                                    <p:set>
                                      <p:cBhvr>
                                        <p:cTn id="34" dur="1" fill="hold">
                                          <p:stCondLst>
                                            <p:cond delay="0"/>
                                          </p:stCondLst>
                                        </p:cTn>
                                        <p:tgtEl>
                                          <p:spTgt spid="37892"/>
                                        </p:tgtEl>
                                        <p:attrNameLst>
                                          <p:attrName>style.visibility</p:attrName>
                                        </p:attrNameLst>
                                      </p:cBhvr>
                                      <p:to>
                                        <p:strVal val="visible"/>
                                      </p:to>
                                    </p:set>
                                    <p:anim calcmode="lin" valueType="num">
                                      <p:cBhvr additive="base">
                                        <p:cTn id="35" dur="5000" fill="hold"/>
                                        <p:tgtEl>
                                          <p:spTgt spid="37892"/>
                                        </p:tgtEl>
                                        <p:attrNameLst>
                                          <p:attrName>ppt_x</p:attrName>
                                        </p:attrNameLst>
                                      </p:cBhvr>
                                      <p:tavLst>
                                        <p:tav tm="0">
                                          <p:val>
                                            <p:strVal val="#ppt_x"/>
                                          </p:val>
                                        </p:tav>
                                        <p:tav tm="100000">
                                          <p:val>
                                            <p:strVal val="#ppt_x"/>
                                          </p:val>
                                        </p:tav>
                                      </p:tavLst>
                                    </p:anim>
                                    <p:anim calcmode="lin" valueType="num">
                                      <p:cBhvr additive="base">
                                        <p:cTn id="36" dur="5000" fill="hold"/>
                                        <p:tgtEl>
                                          <p:spTgt spid="378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p:bldP spid="3789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矩形 23553"/>
          <p:cNvSpPr/>
          <p:nvPr/>
        </p:nvSpPr>
        <p:spPr>
          <a:xfrm>
            <a:off x="900113" y="1196975"/>
            <a:ext cx="7667625" cy="2392045"/>
          </a:xfrm>
          <a:prstGeom prst="rect">
            <a:avLst/>
          </a:prstGeom>
          <a:noFill/>
          <a:ln w="12700">
            <a:noFill/>
          </a:ln>
          <a:effectLst>
            <a:outerShdw dist="35921" dir="2699999" sy="50000" rotWithShape="0">
              <a:srgbClr val="875B0D"/>
            </a:outerShdw>
          </a:effectLst>
        </p:spPr>
        <p:txBody>
          <a:bodyPr>
            <a:spAutoFit/>
          </a:bodyPr>
          <a:p>
            <a:pPr algn="l">
              <a:lnSpc>
                <a:spcPct val="75000"/>
              </a:lnSpc>
              <a:spcBef>
                <a:spcPct val="50000"/>
              </a:spcBef>
              <a:buClr>
                <a:schemeClr val="bg1"/>
              </a:buClr>
            </a:pPr>
            <a:r>
              <a:rPr lang="en-US" altLang="zh-CN" sz="4800" b="1" dirty="0">
                <a:solidFill>
                  <a:schemeClr val="bg1"/>
                </a:solidFill>
                <a:latin typeface="Times New Roman" panose="02020603050405020304" pitchFamily="18" charset="0"/>
                <a:ea typeface="隶书" panose="02010509060101010101" pitchFamily="49" charset="-122"/>
              </a:rPr>
              <a:t>             </a:t>
            </a:r>
            <a:r>
              <a:rPr lang="en-US" altLang="zh-CN" sz="6600" b="1" dirty="0">
                <a:solidFill>
                  <a:srgbClr val="CE1400"/>
                </a:solidFill>
                <a:latin typeface="Times New Roman" panose="02020603050405020304" pitchFamily="18" charset="0"/>
                <a:ea typeface="隶书" panose="02010509060101010101" pitchFamily="49" charset="-122"/>
              </a:rPr>
              <a:t>      </a:t>
            </a:r>
            <a:endParaRPr lang="en-US" altLang="zh-CN" sz="6600" b="1" dirty="0">
              <a:solidFill>
                <a:srgbClr val="CE1400"/>
              </a:solidFill>
              <a:latin typeface="Times New Roman" panose="02020603050405020304" pitchFamily="18" charset="0"/>
              <a:ea typeface="隶书" panose="02010509060101010101" pitchFamily="49" charset="-122"/>
            </a:endParaRPr>
          </a:p>
          <a:p>
            <a:pPr algn="l">
              <a:lnSpc>
                <a:spcPct val="75000"/>
              </a:lnSpc>
              <a:spcBef>
                <a:spcPct val="50000"/>
              </a:spcBef>
              <a:buClr>
                <a:schemeClr val="bg1"/>
              </a:buClr>
            </a:pPr>
            <a:r>
              <a:rPr lang="zh-CN" altLang="en-US" sz="6600" b="1" dirty="0">
                <a:solidFill>
                  <a:srgbClr val="CE1400"/>
                </a:solidFill>
                <a:latin typeface="Times New Roman" panose="02020603050405020304" pitchFamily="18" charset="0"/>
                <a:ea typeface="隶书" panose="02010509060101010101" pitchFamily="49" charset="-122"/>
              </a:rPr>
              <a:t>四、</a:t>
            </a:r>
            <a:r>
              <a:rPr lang="zh-CN" altLang="en-US" sz="8000" b="1" dirty="0">
                <a:solidFill>
                  <a:srgbClr val="CE1400"/>
                </a:solidFill>
                <a:latin typeface="Times New Roman" panose="02020603050405020304" pitchFamily="18" charset="0"/>
                <a:ea typeface="隶书" panose="02010509060101010101" pitchFamily="49" charset="-122"/>
              </a:rPr>
              <a:t>红十字标志</a:t>
            </a:r>
            <a:endParaRPr lang="zh-CN" altLang="en-US" sz="8000" b="1" dirty="0">
              <a:solidFill>
                <a:srgbClr val="CE1400"/>
              </a:solidFill>
              <a:latin typeface="Times New Roman" panose="02020603050405020304" pitchFamily="18" charset="0"/>
              <a:ea typeface="隶书" panose="02010509060101010101" pitchFamily="49" charset="-122"/>
            </a:endParaRPr>
          </a:p>
        </p:txBody>
      </p:sp>
      <p:pic>
        <p:nvPicPr>
          <p:cNvPr id="47109" name="图片 47108" descr="Img244182087"/>
          <p:cNvPicPr>
            <a:picLocks noChangeAspect="1"/>
          </p:cNvPicPr>
          <p:nvPr/>
        </p:nvPicPr>
        <p:blipFill>
          <a:blip r:embed="rId1"/>
          <a:stretch>
            <a:fillRect/>
          </a:stretch>
        </p:blipFill>
        <p:spPr>
          <a:xfrm>
            <a:off x="399415" y="356870"/>
            <a:ext cx="1329690" cy="1141095"/>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79490"/>
            <a:ext cx="9156700" cy="790575"/>
          </a:xfrm>
          <a:prstGeom prst="rect">
            <a:avLst/>
          </a:prstGeom>
        </p:spPr>
      </p:pic>
    </p:spTree>
  </p:cSld>
  <p:clrMapOvr>
    <a:masterClrMapping/>
  </p:clrMapOvr>
  <p:transition advTm="15000">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8" name="矩形 24577"/>
          <p:cNvSpPr/>
          <p:nvPr/>
        </p:nvSpPr>
        <p:spPr>
          <a:xfrm>
            <a:off x="755650" y="333375"/>
            <a:ext cx="7777163" cy="1366838"/>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latin typeface="Arial" panose="020B0604020202020204" pitchFamily="34" charset="0"/>
                <a:ea typeface="宋体" panose="02010600030101010101" pitchFamily="2" charset="-122"/>
              </a:defRPr>
            </a:lvl1pPr>
          </a:lstStyle>
          <a:p>
            <a:pPr lvl="0"/>
            <a:r>
              <a:rPr lang="zh-CN" altLang="en-US" sz="3200" b="1" dirty="0">
                <a:solidFill>
                  <a:srgbClr val="CE1400"/>
                </a:solidFill>
                <a:latin typeface="Times New Roman" panose="02020603050405020304" pitchFamily="18" charset="0"/>
                <a:ea typeface="隶书" panose="02010509060101010101" pitchFamily="49" charset="-122"/>
              </a:rPr>
              <a:t>国际红十字运动的 </a:t>
            </a:r>
            <a:r>
              <a:rPr lang="en-US" altLang="zh-CN" sz="3200" b="1" dirty="0">
                <a:solidFill>
                  <a:srgbClr val="CE1400"/>
                </a:solidFill>
                <a:latin typeface="Times New Roman" panose="02020603050405020304" pitchFamily="18" charset="0"/>
                <a:ea typeface="隶书" panose="02010509060101010101" pitchFamily="49" charset="-122"/>
              </a:rPr>
              <a:t>3</a:t>
            </a:r>
            <a:r>
              <a:rPr lang="zh-CN" altLang="en-US" sz="3200" b="1" dirty="0">
                <a:solidFill>
                  <a:srgbClr val="CE1400"/>
                </a:solidFill>
                <a:latin typeface="Times New Roman" panose="02020603050405020304" pitchFamily="18" charset="0"/>
                <a:ea typeface="隶书" panose="02010509060101010101" pitchFamily="49" charset="-122"/>
              </a:rPr>
              <a:t>个法定</a:t>
            </a:r>
            <a:br>
              <a:rPr lang="zh-CN" altLang="en-US" sz="3200" b="1" dirty="0">
                <a:solidFill>
                  <a:srgbClr val="CE1400"/>
                </a:solidFill>
                <a:latin typeface="Times New Roman" panose="02020603050405020304" pitchFamily="18" charset="0"/>
                <a:ea typeface="隶书" panose="02010509060101010101" pitchFamily="49" charset="-122"/>
              </a:rPr>
            </a:br>
            <a:r>
              <a:rPr lang="zh-CN" altLang="en-US" sz="3200" b="1" dirty="0">
                <a:solidFill>
                  <a:srgbClr val="CE1400"/>
                </a:solidFill>
                <a:latin typeface="Times New Roman" panose="02020603050405020304" pitchFamily="18" charset="0"/>
                <a:ea typeface="隶书" panose="02010509060101010101" pitchFamily="49" charset="-122"/>
              </a:rPr>
              <a:t>                 保护性标志</a:t>
            </a:r>
            <a:endParaRPr lang="zh-TW" altLang="en-US" sz="3200">
              <a:effectLst>
                <a:outerShdw blurRad="38100" dist="38100" dir="2700000">
                  <a:srgbClr val="C0C0C0"/>
                </a:outerShdw>
              </a:effectLst>
              <a:latin typeface="黑体" panose="02010609060101010101" pitchFamily="2" charset="-122"/>
              <a:ea typeface="黑体" panose="02010609060101010101" pitchFamily="2" charset="-122"/>
            </a:endParaRPr>
          </a:p>
        </p:txBody>
      </p:sp>
      <p:grpSp>
        <p:nvGrpSpPr>
          <p:cNvPr id="24580" name="组合 24579"/>
          <p:cNvGrpSpPr/>
          <p:nvPr/>
        </p:nvGrpSpPr>
        <p:grpSpPr>
          <a:xfrm>
            <a:off x="1042988" y="2205038"/>
            <a:ext cx="1636712" cy="1584325"/>
            <a:chOff x="2880" y="1392"/>
            <a:chExt cx="1104" cy="1056"/>
          </a:xfrm>
        </p:grpSpPr>
        <p:sp>
          <p:nvSpPr>
            <p:cNvPr id="24581" name="矩形 24580"/>
            <p:cNvSpPr/>
            <p:nvPr/>
          </p:nvSpPr>
          <p:spPr>
            <a:xfrm>
              <a:off x="2880" y="1392"/>
              <a:ext cx="1104" cy="1056"/>
            </a:xfrm>
            <a:prstGeom prst="rect">
              <a:avLst/>
            </a:prstGeom>
            <a:solidFill>
              <a:srgbClr val="FFFFFF"/>
            </a:solidFill>
            <a:ln w="9525">
              <a:noFill/>
            </a:ln>
          </p:spPr>
          <p:txBody>
            <a:bodyPr wrap="none" anchor="ctr"/>
            <a:p>
              <a:pPr eaLnBrk="0" hangingPunct="0">
                <a:buClr>
                  <a:schemeClr val="bg1"/>
                </a:buClr>
              </a:pPr>
              <a:endParaRPr sz="2400" dirty="0">
                <a:solidFill>
                  <a:schemeClr val="tx1"/>
                </a:solidFill>
                <a:latin typeface="Times New Roman" panose="02020603050405020304" pitchFamily="18" charset="0"/>
                <a:ea typeface="PMingLiU" pitchFamily="18" charset="-120"/>
              </a:endParaRPr>
            </a:p>
          </p:txBody>
        </p:sp>
        <p:grpSp>
          <p:nvGrpSpPr>
            <p:cNvPr id="24582" name="组合 24581"/>
            <p:cNvGrpSpPr/>
            <p:nvPr/>
          </p:nvGrpSpPr>
          <p:grpSpPr>
            <a:xfrm>
              <a:off x="2976" y="1488"/>
              <a:ext cx="912" cy="912"/>
              <a:chOff x="2928" y="1440"/>
              <a:chExt cx="1008" cy="1008"/>
            </a:xfrm>
          </p:grpSpPr>
          <p:sp>
            <p:nvSpPr>
              <p:cNvPr id="24583" name="矩形 24582"/>
              <p:cNvSpPr/>
              <p:nvPr/>
            </p:nvSpPr>
            <p:spPr>
              <a:xfrm>
                <a:off x="3264" y="1440"/>
                <a:ext cx="336" cy="336"/>
              </a:xfrm>
              <a:prstGeom prst="rect">
                <a:avLst/>
              </a:prstGeom>
              <a:solidFill>
                <a:srgbClr val="FF3300"/>
              </a:solidFill>
              <a:ln w="9525">
                <a:noFill/>
              </a:ln>
            </p:spPr>
            <p:txBody>
              <a:bodyPr/>
              <a:p>
                <a:endParaRPr lang="zh-CN" altLang="en-US"/>
              </a:p>
            </p:txBody>
          </p:sp>
          <p:sp>
            <p:nvSpPr>
              <p:cNvPr id="24584" name="矩形 24583"/>
              <p:cNvSpPr/>
              <p:nvPr/>
            </p:nvSpPr>
            <p:spPr>
              <a:xfrm>
                <a:off x="3264" y="1776"/>
                <a:ext cx="336" cy="336"/>
              </a:xfrm>
              <a:prstGeom prst="rect">
                <a:avLst/>
              </a:prstGeom>
              <a:solidFill>
                <a:srgbClr val="FF3300"/>
              </a:solidFill>
              <a:ln w="9525">
                <a:noFill/>
              </a:ln>
            </p:spPr>
            <p:txBody>
              <a:bodyPr/>
              <a:p>
                <a:endParaRPr lang="zh-CN" altLang="en-US"/>
              </a:p>
            </p:txBody>
          </p:sp>
          <p:sp>
            <p:nvSpPr>
              <p:cNvPr id="24585" name="矩形 24584"/>
              <p:cNvSpPr/>
              <p:nvPr/>
            </p:nvSpPr>
            <p:spPr>
              <a:xfrm>
                <a:off x="3600" y="1776"/>
                <a:ext cx="336" cy="336"/>
              </a:xfrm>
              <a:prstGeom prst="rect">
                <a:avLst/>
              </a:prstGeom>
              <a:solidFill>
                <a:srgbClr val="FF3300"/>
              </a:solidFill>
              <a:ln w="9525">
                <a:noFill/>
              </a:ln>
            </p:spPr>
            <p:txBody>
              <a:bodyPr/>
              <a:p>
                <a:endParaRPr lang="zh-CN" altLang="en-US"/>
              </a:p>
            </p:txBody>
          </p:sp>
          <p:sp>
            <p:nvSpPr>
              <p:cNvPr id="24586" name="矩形 24585"/>
              <p:cNvSpPr/>
              <p:nvPr/>
            </p:nvSpPr>
            <p:spPr>
              <a:xfrm>
                <a:off x="2928" y="1776"/>
                <a:ext cx="336" cy="336"/>
              </a:xfrm>
              <a:prstGeom prst="rect">
                <a:avLst/>
              </a:prstGeom>
              <a:solidFill>
                <a:srgbClr val="FF3300"/>
              </a:solidFill>
              <a:ln w="9525">
                <a:noFill/>
              </a:ln>
            </p:spPr>
            <p:txBody>
              <a:bodyPr/>
              <a:p>
                <a:endParaRPr lang="zh-CN" altLang="en-US"/>
              </a:p>
            </p:txBody>
          </p:sp>
          <p:sp>
            <p:nvSpPr>
              <p:cNvPr id="24587" name="矩形 24586"/>
              <p:cNvSpPr/>
              <p:nvPr/>
            </p:nvSpPr>
            <p:spPr>
              <a:xfrm>
                <a:off x="3264" y="2112"/>
                <a:ext cx="336" cy="336"/>
              </a:xfrm>
              <a:prstGeom prst="rect">
                <a:avLst/>
              </a:prstGeom>
              <a:solidFill>
                <a:srgbClr val="FF3300"/>
              </a:solidFill>
              <a:ln w="9525">
                <a:noFill/>
              </a:ln>
            </p:spPr>
            <p:txBody>
              <a:bodyPr/>
              <a:p>
                <a:endParaRPr lang="zh-CN" altLang="en-US"/>
              </a:p>
            </p:txBody>
          </p:sp>
        </p:grpSp>
      </p:grpSp>
      <p:sp>
        <p:nvSpPr>
          <p:cNvPr id="24591" name="矩形 24590"/>
          <p:cNvSpPr/>
          <p:nvPr/>
        </p:nvSpPr>
        <p:spPr>
          <a:xfrm>
            <a:off x="914400" y="6494463"/>
            <a:ext cx="4572000" cy="725487"/>
          </a:xfrm>
          <a:prstGeom prst="rect">
            <a:avLst/>
          </a:prstGeom>
          <a:noFill/>
          <a:ln w="12700">
            <a:noFill/>
          </a:ln>
          <a:effectLst>
            <a:outerShdw dist="35921" dir="2699999" sy="50000" rotWithShape="0">
              <a:schemeClr val="bg2"/>
            </a:outerShdw>
          </a:effectLst>
        </p:spPr>
        <p:txBody>
          <a:bodyPr>
            <a:spAutoFit/>
          </a:bodyPr>
          <a:p>
            <a:pPr algn="l">
              <a:lnSpc>
                <a:spcPct val="90000"/>
              </a:lnSpc>
              <a:spcBef>
                <a:spcPct val="50000"/>
              </a:spcBef>
              <a:buClr>
                <a:schemeClr val="folHlink"/>
              </a:buClr>
              <a:buSzPct val="60000"/>
              <a:buFont typeface="Wingdings" panose="05000000000000000000" pitchFamily="2" charset="2"/>
              <a:buNone/>
            </a:pPr>
            <a:r>
              <a:rPr lang="en-US" altLang="zh-TW" sz="1800" b="1">
                <a:solidFill>
                  <a:schemeClr val="tx1"/>
                </a:solidFill>
                <a:effectLst>
                  <a:outerShdw blurRad="38100" dist="38100" dir="2700000">
                    <a:srgbClr val="C0C0C0"/>
                  </a:outerShdw>
                </a:effectLst>
                <a:latin typeface="Tahoma" panose="020B0604030504040204" pitchFamily="34" charset="0"/>
              </a:rPr>
              <a:t>Red Lion &amp; Sun	</a:t>
            </a:r>
            <a:endParaRPr lang="en-US" altLang="zh-TW" sz="1800" b="1">
              <a:solidFill>
                <a:schemeClr val="tx1"/>
              </a:solidFill>
              <a:effectLst>
                <a:outerShdw blurRad="38100" dist="38100" dir="2700000">
                  <a:srgbClr val="C0C0C0"/>
                </a:outerShdw>
              </a:effectLst>
              <a:latin typeface="Tahoma" panose="020B0604030504040204" pitchFamily="34" charset="0"/>
            </a:endParaRPr>
          </a:p>
          <a:p>
            <a:pPr algn="l">
              <a:lnSpc>
                <a:spcPct val="90000"/>
              </a:lnSpc>
              <a:spcBef>
                <a:spcPct val="50000"/>
              </a:spcBef>
              <a:buClr>
                <a:schemeClr val="folHlink"/>
              </a:buClr>
              <a:buSzPct val="60000"/>
              <a:buFont typeface="Wingdings" panose="05000000000000000000" pitchFamily="2" charset="2"/>
              <a:buNone/>
            </a:pPr>
            <a:endParaRPr lang="en-US" altLang="zh-TW" sz="1800" b="1">
              <a:solidFill>
                <a:schemeClr val="tx1"/>
              </a:solidFill>
              <a:effectLst>
                <a:outerShdw blurRad="38100" dist="38100" dir="2700000">
                  <a:srgbClr val="C0C0C0"/>
                </a:outerShdw>
              </a:effectLst>
              <a:latin typeface="Verdana" panose="020B0604030504040204" pitchFamily="34" charset="0"/>
            </a:endParaRPr>
          </a:p>
        </p:txBody>
      </p:sp>
      <p:pic>
        <p:nvPicPr>
          <p:cNvPr id="24595" name="图片 24594" descr="未命名"/>
          <p:cNvPicPr>
            <a:picLocks noChangeAspect="1"/>
          </p:cNvPicPr>
          <p:nvPr/>
        </p:nvPicPr>
        <p:blipFill>
          <a:blip r:embed="rId1"/>
          <a:srcRect l="24283" t="35239" r="8113" b="-41"/>
          <a:stretch>
            <a:fillRect/>
          </a:stretch>
        </p:blipFill>
        <p:spPr>
          <a:xfrm>
            <a:off x="3523615" y="3602990"/>
            <a:ext cx="1506855" cy="2145030"/>
          </a:xfrm>
          <a:prstGeom prst="rect">
            <a:avLst/>
          </a:prstGeom>
          <a:noFill/>
          <a:ln w="9525">
            <a:noFill/>
          </a:ln>
        </p:spPr>
      </p:pic>
      <p:pic>
        <p:nvPicPr>
          <p:cNvPr id="24596" name="图片 24595" descr="Red Cresent Logo"/>
          <p:cNvPicPr>
            <a:picLocks noChangeAspect="1"/>
          </p:cNvPicPr>
          <p:nvPr/>
        </p:nvPicPr>
        <p:blipFill>
          <a:blip r:embed="rId2"/>
          <a:stretch>
            <a:fillRect/>
          </a:stretch>
        </p:blipFill>
        <p:spPr>
          <a:xfrm>
            <a:off x="5867400" y="2276475"/>
            <a:ext cx="1485900" cy="1470025"/>
          </a:xfrm>
          <a:prstGeom prst="rect">
            <a:avLst/>
          </a:prstGeom>
          <a:solidFill>
            <a:srgbClr val="FF0000"/>
          </a:solidFill>
          <a:ln w="9525">
            <a:noFill/>
          </a:ln>
        </p:spPr>
      </p:pic>
      <p:sp>
        <p:nvSpPr>
          <p:cNvPr id="24599" name="矩形 24598"/>
          <p:cNvSpPr/>
          <p:nvPr/>
        </p:nvSpPr>
        <p:spPr>
          <a:xfrm>
            <a:off x="838200" y="1600200"/>
            <a:ext cx="7924800" cy="515938"/>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lnSpc>
                <a:spcPct val="90000"/>
              </a:lnSpc>
              <a:buNone/>
            </a:pPr>
            <a:r>
              <a:rPr lang="zh-TW" altLang="en-US" b="1" dirty="0">
                <a:effectLst>
                  <a:outerShdw blurRad="38100" dist="38100" dir="2700000">
                    <a:srgbClr val="C0C0C0"/>
                  </a:outerShdw>
                </a:effectLst>
                <a:latin typeface="Verdana" panose="020B0604030504040204" pitchFamily="34" charset="0"/>
              </a:rPr>
              <a:t>	 </a:t>
            </a:r>
            <a:r>
              <a:rPr lang="zh-TW" altLang="en-US" sz="2800" b="1" dirty="0">
                <a:solidFill>
                  <a:schemeClr val="accent2"/>
                </a:solidFill>
                <a:effectLst>
                  <a:outerShdw blurRad="38100" dist="38100" dir="2700000">
                    <a:srgbClr val="C0C0C0"/>
                  </a:outerShdw>
                </a:effectLst>
                <a:latin typeface="黑体" panose="02010609060101010101" pitchFamily="2" charset="-122"/>
                <a:ea typeface="黑体" panose="02010609060101010101" pitchFamily="2" charset="-122"/>
              </a:rPr>
              <a:t>红十字</a:t>
            </a:r>
            <a:r>
              <a:rPr lang="zh-TW" altLang="en-US" sz="2800" b="1" dirty="0">
                <a:effectLst>
                  <a:outerShdw blurRad="38100" dist="38100" dir="2700000">
                    <a:srgbClr val="C0C0C0"/>
                  </a:outerShdw>
                </a:effectLst>
                <a:latin typeface="黑体" panose="02010609060101010101" pitchFamily="2" charset="-122"/>
                <a:ea typeface="黑体" panose="02010609060101010101" pitchFamily="2" charset="-122"/>
              </a:rPr>
              <a:t>		   </a:t>
            </a:r>
            <a:r>
              <a:rPr lang="zh-TW" altLang="zh-CN" sz="2800" b="1" dirty="0">
                <a:effectLst>
                  <a:outerShdw blurRad="38100" dist="38100" dir="2700000">
                    <a:srgbClr val="C0C0C0"/>
                  </a:outerShdw>
                </a:effectLst>
                <a:latin typeface="黑体" panose="02010609060101010101" pitchFamily="2" charset="-122"/>
                <a:ea typeface="黑体" panose="02010609060101010101" pitchFamily="2" charset="-122"/>
              </a:rPr>
              <a:t> </a:t>
            </a:r>
            <a:r>
              <a:rPr lang="zh-TW" altLang="en-US" sz="2800" b="1" dirty="0">
                <a:effectLst>
                  <a:outerShdw blurRad="38100" dist="38100" dir="2700000">
                    <a:srgbClr val="C0C0C0"/>
                  </a:outerShdw>
                </a:effectLst>
                <a:latin typeface="黑体" panose="02010609060101010101" pitchFamily="2" charset="-122"/>
                <a:ea typeface="黑体" panose="02010609060101010101" pitchFamily="2" charset="-122"/>
              </a:rPr>
              <a:t> </a:t>
            </a:r>
            <a:r>
              <a:rPr lang="zh-TW" altLang="zh-CN" sz="2800" b="1" dirty="0">
                <a:effectLst>
                  <a:outerShdw blurRad="38100" dist="38100" dir="2700000">
                    <a:srgbClr val="C0C0C0"/>
                  </a:outerShdw>
                </a:effectLst>
                <a:latin typeface="黑体" panose="02010609060101010101" pitchFamily="2" charset="-122"/>
                <a:ea typeface="黑体" panose="02010609060101010101" pitchFamily="2" charset="-122"/>
              </a:rPr>
              <a:t> </a:t>
            </a:r>
            <a:r>
              <a:rPr lang="zh-TW" altLang="en-US" sz="2800" b="1" dirty="0">
                <a:effectLst>
                  <a:outerShdw blurRad="38100" dist="38100" dir="2700000">
                    <a:srgbClr val="C0C0C0"/>
                  </a:outerShdw>
                </a:effectLst>
                <a:latin typeface="黑体" panose="02010609060101010101" pitchFamily="2" charset="-122"/>
                <a:ea typeface="黑体" panose="02010609060101010101" pitchFamily="2" charset="-122"/>
              </a:rPr>
              <a:t> </a:t>
            </a:r>
            <a:r>
              <a:rPr lang="zh-TW" altLang="zh-CN" sz="2800" b="1" dirty="0">
                <a:effectLst>
                  <a:outerShdw blurRad="38100" dist="38100" dir="2700000">
                    <a:srgbClr val="C0C0C0"/>
                  </a:outerShdw>
                </a:effectLst>
                <a:latin typeface="黑体" panose="02010609060101010101" pitchFamily="2" charset="-122"/>
                <a:ea typeface="黑体" panose="02010609060101010101" pitchFamily="2" charset="-122"/>
              </a:rPr>
              <a:t> </a:t>
            </a:r>
            <a:r>
              <a:rPr lang="zh-TW" altLang="en-US" sz="2800" b="1" dirty="0">
                <a:effectLst>
                  <a:outerShdw blurRad="38100" dist="38100" dir="2700000">
                    <a:srgbClr val="C0C0C0"/>
                  </a:outerShdw>
                </a:effectLst>
                <a:latin typeface="黑体" panose="02010609060101010101" pitchFamily="2" charset="-122"/>
                <a:ea typeface="黑体" panose="02010609060101010101" pitchFamily="2" charset="-122"/>
              </a:rPr>
              <a:t> </a:t>
            </a:r>
            <a:r>
              <a:rPr lang="zh-TW" altLang="zh-CN" sz="2800" b="1" dirty="0">
                <a:effectLst>
                  <a:outerShdw blurRad="38100" dist="38100" dir="2700000">
                    <a:srgbClr val="C0C0C0"/>
                  </a:outerShdw>
                </a:effectLst>
                <a:latin typeface="黑体" panose="02010609060101010101" pitchFamily="2" charset="-122"/>
                <a:ea typeface="黑体" panose="02010609060101010101" pitchFamily="2" charset="-122"/>
              </a:rPr>
              <a:t> </a:t>
            </a:r>
            <a:r>
              <a:rPr lang="zh-TW" altLang="en-US" sz="2800" b="1" dirty="0">
                <a:effectLst>
                  <a:outerShdw blurRad="38100" dist="38100" dir="2700000">
                    <a:srgbClr val="C0C0C0"/>
                  </a:outerShdw>
                </a:effectLst>
                <a:latin typeface="黑体" panose="02010609060101010101" pitchFamily="2" charset="-122"/>
                <a:ea typeface="黑体" panose="02010609060101010101" pitchFamily="2" charset="-122"/>
              </a:rPr>
              <a:t> </a:t>
            </a:r>
            <a:r>
              <a:rPr lang="zh-TW" altLang="zh-CN" sz="2800" b="1" dirty="0">
                <a:effectLst>
                  <a:outerShdw blurRad="38100" dist="38100" dir="2700000">
                    <a:srgbClr val="C0C0C0"/>
                  </a:outerShdw>
                </a:effectLst>
                <a:latin typeface="黑体" panose="02010609060101010101" pitchFamily="2" charset="-122"/>
                <a:ea typeface="黑体" panose="02010609060101010101" pitchFamily="2" charset="-122"/>
              </a:rPr>
              <a:t> </a:t>
            </a:r>
            <a:r>
              <a:rPr lang="zh-TW" altLang="en-US" sz="2800" b="1" dirty="0">
                <a:effectLst>
                  <a:outerShdw blurRad="38100" dist="38100" dir="2700000">
                    <a:srgbClr val="C0C0C0"/>
                  </a:outerShdw>
                </a:effectLst>
                <a:latin typeface="黑体" panose="02010609060101010101" pitchFamily="2" charset="-122"/>
                <a:ea typeface="黑体" panose="02010609060101010101" pitchFamily="2" charset="-122"/>
              </a:rPr>
              <a:t>  </a:t>
            </a:r>
            <a:r>
              <a:rPr lang="zh-CN" altLang="en-US" sz="2800" b="1" dirty="0">
                <a:solidFill>
                  <a:schemeClr val="accent2"/>
                </a:solidFill>
                <a:effectLst>
                  <a:outerShdw blurRad="38100" dist="38100" dir="2700000">
                    <a:srgbClr val="C0C0C0"/>
                  </a:outerShdw>
                </a:effectLst>
                <a:latin typeface="黑体" panose="02010609060101010101" pitchFamily="2" charset="-122"/>
                <a:ea typeface="黑体" panose="02010609060101010101" pitchFamily="2" charset="-122"/>
              </a:rPr>
              <a:t>红</a:t>
            </a:r>
            <a:r>
              <a:rPr lang="zh-TW" altLang="en-US" sz="2800" b="1" dirty="0">
                <a:solidFill>
                  <a:schemeClr val="accent2"/>
                </a:solidFill>
                <a:effectLst>
                  <a:outerShdw blurRad="38100" dist="38100" dir="2700000">
                    <a:srgbClr val="C0C0C0"/>
                  </a:outerShdw>
                </a:effectLst>
                <a:latin typeface="黑体" panose="02010609060101010101" pitchFamily="2" charset="-122"/>
                <a:ea typeface="黑体" panose="02010609060101010101" pitchFamily="2" charset="-122"/>
              </a:rPr>
              <a:t>新月	</a:t>
            </a:r>
            <a:r>
              <a:rPr lang="zh-TW" altLang="en-US" b="1" dirty="0">
                <a:effectLst>
                  <a:outerShdw blurRad="38100" dist="38100" dir="2700000">
                    <a:srgbClr val="C0C0C0"/>
                  </a:outerShdw>
                </a:effectLst>
                <a:latin typeface="華康簡楷" pitchFamily="65" charset="-120"/>
                <a:ea typeface="華康簡楷" pitchFamily="65" charset="-120"/>
              </a:rPr>
              <a:t>   </a:t>
            </a:r>
            <a:endParaRPr lang="zh-TW" altLang="en-US" b="1" dirty="0">
              <a:effectLst>
                <a:outerShdw blurRad="38100" dist="38100" dir="2700000">
                  <a:srgbClr val="C0C0C0"/>
                </a:outerShdw>
              </a:effectLst>
              <a:latin typeface="華康簡楷" pitchFamily="65" charset="-120"/>
              <a:ea typeface="華康簡楷" pitchFamily="65" charset="-120"/>
            </a:endParaRPr>
          </a:p>
          <a:p>
            <a:pPr lvl="0">
              <a:lnSpc>
                <a:spcPct val="90000"/>
              </a:lnSpc>
              <a:buNone/>
            </a:pPr>
            <a:endParaRPr lang="zh-TW" altLang="en-US" b="1" dirty="0">
              <a:effectLst>
                <a:outerShdw blurRad="38100" dist="38100" dir="2700000">
                  <a:srgbClr val="C0C0C0"/>
                </a:outerShdw>
              </a:effectLst>
              <a:latin typeface="華康簡楷" pitchFamily="65" charset="-120"/>
              <a:ea typeface="華康簡楷" pitchFamily="65" charset="-120"/>
            </a:endParaRPr>
          </a:p>
          <a:p>
            <a:pPr lvl="0">
              <a:lnSpc>
                <a:spcPct val="90000"/>
              </a:lnSpc>
              <a:buNone/>
            </a:pPr>
            <a:endParaRPr lang="zh-CN" altLang="en-US" sz="5400" b="1" dirty="0">
              <a:solidFill>
                <a:srgbClr val="CE1400"/>
              </a:solidFill>
              <a:latin typeface="Times New Roman" panose="02020603050405020304" pitchFamily="18" charset="0"/>
              <a:ea typeface="隶书" panose="02010509060101010101" pitchFamily="49" charset="-122"/>
            </a:endParaRPr>
          </a:p>
          <a:p>
            <a:pPr lvl="0">
              <a:lnSpc>
                <a:spcPct val="90000"/>
              </a:lnSpc>
              <a:buNone/>
            </a:pPr>
            <a:endParaRPr lang="zh-TW" altLang="en-US" b="1" dirty="0">
              <a:effectLst>
                <a:outerShdw blurRad="38100" dist="38100" dir="2700000">
                  <a:srgbClr val="C0C0C0"/>
                </a:outerShdw>
              </a:effectLst>
              <a:latin typeface="Verdana" panose="020B0604030504040204" pitchFamily="34" charset="0"/>
            </a:endParaRPr>
          </a:p>
          <a:p>
            <a:pPr lvl="0">
              <a:lnSpc>
                <a:spcPct val="90000"/>
              </a:lnSpc>
              <a:buNone/>
            </a:pPr>
            <a:r>
              <a:rPr lang="en-US" altLang="zh-TW" sz="1800" b="1">
                <a:effectLst>
                  <a:outerShdw blurRad="38100" dist="38100" dir="2700000">
                    <a:srgbClr val="C0C0C0"/>
                  </a:outerShdw>
                </a:effectLst>
                <a:latin typeface="Verdana" panose="020B0604030504040204" pitchFamily="34" charset="0"/>
              </a:rPr>
              <a:t>	                          </a:t>
            </a:r>
            <a:endParaRPr lang="en-US" altLang="zh-TW" sz="1800" b="1">
              <a:effectLst>
                <a:outerShdw blurRad="38100" dist="38100" dir="2700000">
                  <a:srgbClr val="C0C0C0"/>
                </a:outerShdw>
              </a:effectLst>
              <a:latin typeface="Verdana" panose="020B0604030504040204" pitchFamily="34" charset="0"/>
            </a:endParaRPr>
          </a:p>
          <a:p>
            <a:pPr lvl="0">
              <a:lnSpc>
                <a:spcPct val="90000"/>
              </a:lnSpc>
              <a:buNone/>
            </a:pPr>
            <a:endParaRPr lang="en-US" altLang="zh-TW" sz="1800" b="1">
              <a:effectLst>
                <a:outerShdw blurRad="38100" dist="38100" dir="2700000">
                  <a:srgbClr val="C0C0C0"/>
                </a:outerShdw>
              </a:effectLst>
              <a:latin typeface="Verdana" panose="020B0604030504040204" pitchFamily="34" charset="0"/>
            </a:endParaRPr>
          </a:p>
          <a:p>
            <a:pPr lvl="0">
              <a:lnSpc>
                <a:spcPct val="90000"/>
              </a:lnSpc>
              <a:buNone/>
            </a:pPr>
            <a:endParaRPr lang="zh-TW" altLang="en-US" sz="2800" b="1">
              <a:solidFill>
                <a:schemeClr val="tx2"/>
              </a:solidFill>
              <a:effectLst>
                <a:outerShdw blurRad="38100" dist="38100" dir="2700000">
                  <a:srgbClr val="C0C0C0"/>
                </a:outerShdw>
              </a:effectLst>
              <a:latin typeface="Verdana" panose="020B0604030504040204" pitchFamily="34" charset="0"/>
              <a:ea typeface="華康簡楷" pitchFamily="65" charset="-120"/>
            </a:endParaRPr>
          </a:p>
        </p:txBody>
      </p:sp>
      <p:sp>
        <p:nvSpPr>
          <p:cNvPr id="24601" name="文本框 24600"/>
          <p:cNvSpPr txBox="1"/>
          <p:nvPr/>
        </p:nvSpPr>
        <p:spPr>
          <a:xfrm>
            <a:off x="3581400" y="3887470"/>
            <a:ext cx="1524000" cy="519113"/>
          </a:xfrm>
          <a:prstGeom prst="rect">
            <a:avLst/>
          </a:prstGeom>
          <a:noFill/>
          <a:ln w="12700">
            <a:noFill/>
          </a:ln>
          <a:effectLst>
            <a:outerShdw dist="35921" dir="2699999" sy="50000" rotWithShape="0">
              <a:schemeClr val="bg2"/>
            </a:outerShdw>
          </a:effectLst>
        </p:spPr>
        <p:txBody>
          <a:bodyPr>
            <a:spAutoFit/>
          </a:bodyPr>
          <a:p>
            <a:pPr algn="l"/>
            <a:r>
              <a:rPr lang="zh-CN" altLang="en-US" sz="2800" b="1" dirty="0">
                <a:solidFill>
                  <a:schemeClr val="accent2"/>
                </a:solidFill>
                <a:latin typeface="Tahoma" panose="020B0604030504040204" pitchFamily="34" charset="0"/>
                <a:ea typeface="黑体" panose="02010609060101010101" pitchFamily="2" charset="-122"/>
              </a:rPr>
              <a:t>红水晶</a:t>
            </a:r>
            <a:endParaRPr lang="zh-CN" altLang="en-US" sz="2800" b="1" dirty="0">
              <a:solidFill>
                <a:schemeClr val="accent2"/>
              </a:solidFill>
              <a:latin typeface="Tahoma" panose="020B0604030504040204" pitchFamily="34" charset="0"/>
              <a:ea typeface="黑体" panose="02010609060101010101" pitchFamily="2" charset="-122"/>
            </a:endParaRPr>
          </a:p>
        </p:txBody>
      </p:sp>
      <p:pic>
        <p:nvPicPr>
          <p:cNvPr id="47109" name="图片 47108" descr="Img244182087"/>
          <p:cNvPicPr>
            <a:picLocks noChangeAspect="1"/>
          </p:cNvPicPr>
          <p:nvPr/>
        </p:nvPicPr>
        <p:blipFill>
          <a:blip r:embed="rId3"/>
          <a:stretch>
            <a:fillRect/>
          </a:stretch>
        </p:blipFill>
        <p:spPr>
          <a:xfrm>
            <a:off x="524510" y="187325"/>
            <a:ext cx="1329690" cy="1141095"/>
          </a:xfrm>
          <a:prstGeom prst="rect">
            <a:avLst/>
          </a:prstGeom>
          <a:noFill/>
          <a:ln w="9525">
            <a:noFill/>
          </a:ln>
        </p:spPr>
      </p:pic>
      <p:pic>
        <p:nvPicPr>
          <p:cNvPr id="4" name="图片 3" descr="图片1"/>
          <p:cNvPicPr>
            <a:picLocks noChangeAspect="1"/>
          </p:cNvPicPr>
          <p:nvPr/>
        </p:nvPicPr>
        <p:blipFill>
          <a:blip r:embed="rId4"/>
          <a:stretch>
            <a:fillRect/>
          </a:stretch>
        </p:blipFill>
        <p:spPr>
          <a:xfrm>
            <a:off x="-6350" y="6113780"/>
            <a:ext cx="9156700" cy="790575"/>
          </a:xfrm>
          <a:prstGeom prst="rect">
            <a:avLst/>
          </a:prstGeom>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additive="base">
                                        <p:cTn id="7" dur="500" fill="hold"/>
                                        <p:tgtEl>
                                          <p:spTgt spid="24580"/>
                                        </p:tgtEl>
                                        <p:attrNameLst>
                                          <p:attrName>ppt_x</p:attrName>
                                        </p:attrNameLst>
                                      </p:cBhvr>
                                      <p:tavLst>
                                        <p:tav tm="0">
                                          <p:val>
                                            <p:strVal val="0-#ppt_w/2"/>
                                          </p:val>
                                        </p:tav>
                                        <p:tav tm="100000">
                                          <p:val>
                                            <p:strVal val="#ppt_x"/>
                                          </p:val>
                                        </p:tav>
                                      </p:tavLst>
                                    </p:anim>
                                    <p:anim calcmode="lin" valueType="num">
                                      <p:cBhvr additive="base">
                                        <p:cTn id="8" dur="500" fill="hold"/>
                                        <p:tgtEl>
                                          <p:spTgt spid="2458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4596"/>
                                        </p:tgtEl>
                                        <p:attrNameLst>
                                          <p:attrName>style.visibility</p:attrName>
                                        </p:attrNameLst>
                                      </p:cBhvr>
                                      <p:to>
                                        <p:strVal val="visible"/>
                                      </p:to>
                                    </p:set>
                                    <p:anim calcmode="lin" valueType="num">
                                      <p:cBhvr additive="base">
                                        <p:cTn id="13" dur="500" fill="hold"/>
                                        <p:tgtEl>
                                          <p:spTgt spid="24596"/>
                                        </p:tgtEl>
                                        <p:attrNameLst>
                                          <p:attrName>ppt_x</p:attrName>
                                        </p:attrNameLst>
                                      </p:cBhvr>
                                      <p:tavLst>
                                        <p:tav tm="0">
                                          <p:val>
                                            <p:strVal val="0-#ppt_w/2"/>
                                          </p:val>
                                        </p:tav>
                                        <p:tav tm="100000">
                                          <p:val>
                                            <p:strVal val="#ppt_x"/>
                                          </p:val>
                                        </p:tav>
                                      </p:tavLst>
                                    </p:anim>
                                    <p:anim calcmode="lin" valueType="num">
                                      <p:cBhvr additive="base">
                                        <p:cTn id="14" dur="500" fill="hold"/>
                                        <p:tgtEl>
                                          <p:spTgt spid="2459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599">
                                            <p:txEl>
                                              <p:charRg st="0" end="29"/>
                                            </p:txEl>
                                          </p:spTgt>
                                        </p:tgtEl>
                                        <p:attrNameLst>
                                          <p:attrName>style.visibility</p:attrName>
                                        </p:attrNameLst>
                                      </p:cBhvr>
                                      <p:to>
                                        <p:strVal val="visible"/>
                                      </p:to>
                                    </p:set>
                                    <p:anim calcmode="lin" valueType="num">
                                      <p:cBhvr additive="base">
                                        <p:cTn id="19" dur="500" fill="hold"/>
                                        <p:tgtEl>
                                          <p:spTgt spid="24599">
                                            <p:txEl>
                                              <p:charRg st="0" end="29"/>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4599">
                                            <p:txEl>
                                              <p:charRg st="0" end="29"/>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4599">
                                            <p:txEl>
                                              <p:charRg st="32" end="91"/>
                                            </p:txEl>
                                          </p:spTgt>
                                        </p:tgtEl>
                                        <p:attrNameLst>
                                          <p:attrName>style.visibility</p:attrName>
                                        </p:attrNameLst>
                                      </p:cBhvr>
                                      <p:to>
                                        <p:strVal val="visible"/>
                                      </p:to>
                                    </p:set>
                                    <p:anim calcmode="lin" valueType="num">
                                      <p:cBhvr additive="base">
                                        <p:cTn id="25" dur="500" fill="hold"/>
                                        <p:tgtEl>
                                          <p:spTgt spid="24599">
                                            <p:txEl>
                                              <p:charRg st="32" end="91"/>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4599">
                                            <p:txEl>
                                              <p:charRg st="32" end="91"/>
                                            </p:txEl>
                                          </p:spTgt>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24595"/>
                                        </p:tgtEl>
                                        <p:attrNameLst>
                                          <p:attrName>style.visibility</p:attrName>
                                        </p:attrNameLst>
                                      </p:cBhvr>
                                      <p:to>
                                        <p:strVal val="visible"/>
                                      </p:to>
                                    </p:set>
                                    <p:animEffect transition="in" filter="wipe(down)">
                                      <p:cBhvr>
                                        <p:cTn id="30" dur="2000"/>
                                        <p:tgtEl>
                                          <p:spTgt spid="24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99"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65538" name="组合 65537"/>
          <p:cNvGrpSpPr/>
          <p:nvPr/>
        </p:nvGrpSpPr>
        <p:grpSpPr>
          <a:xfrm>
            <a:off x="-228600" y="0"/>
            <a:ext cx="9170988" cy="6858000"/>
            <a:chOff x="-17" y="0"/>
            <a:chExt cx="5777" cy="4320"/>
          </a:xfrm>
        </p:grpSpPr>
        <p:sp>
          <p:nvSpPr>
            <p:cNvPr id="65539" name="矩形 65538"/>
            <p:cNvSpPr/>
            <p:nvPr/>
          </p:nvSpPr>
          <p:spPr>
            <a:xfrm>
              <a:off x="0" y="0"/>
              <a:ext cx="5760" cy="4320"/>
            </a:xfrm>
            <a:prstGeom prst="rect">
              <a:avLst/>
            </a:prstGeom>
            <a:solidFill>
              <a:schemeClr val="bg1"/>
            </a:solidFill>
            <a:ln w="9525">
              <a:noFill/>
            </a:ln>
          </p:spPr>
          <p:txBody>
            <a:bodyPr/>
            <a:p>
              <a:endParaRPr lang="zh-CN" altLang="en-US"/>
            </a:p>
          </p:txBody>
        </p:sp>
        <p:sp>
          <p:nvSpPr>
            <p:cNvPr id="65540" name="矩形 65539"/>
            <p:cNvSpPr/>
            <p:nvPr/>
          </p:nvSpPr>
          <p:spPr>
            <a:xfrm>
              <a:off x="0" y="0"/>
              <a:ext cx="1008" cy="4320"/>
            </a:xfrm>
            <a:prstGeom prst="rect">
              <a:avLst/>
            </a:prstGeom>
            <a:solidFill>
              <a:schemeClr val="bg1"/>
            </a:solidFill>
            <a:ln w="9525">
              <a:noFill/>
            </a:ln>
          </p:spPr>
          <p:txBody>
            <a:bodyPr wrap="none" anchor="ctr"/>
            <a:p>
              <a:pPr>
                <a:buClr>
                  <a:schemeClr val="bg1"/>
                </a:buClr>
              </a:pPr>
              <a:endParaRPr sz="2400" dirty="0">
                <a:solidFill>
                  <a:schemeClr val="tx1"/>
                </a:solidFill>
                <a:latin typeface="Times New Roman" panose="02020603050405020304" pitchFamily="18" charset="0"/>
              </a:endParaRPr>
            </a:p>
          </p:txBody>
        </p:sp>
        <p:sp>
          <p:nvSpPr>
            <p:cNvPr id="65541" name="文本框 65540"/>
            <p:cNvSpPr txBox="1"/>
            <p:nvPr/>
          </p:nvSpPr>
          <p:spPr>
            <a:xfrm rot="10800000">
              <a:off x="-17" y="3996"/>
              <a:ext cx="423" cy="58"/>
            </a:xfrm>
            <a:prstGeom prst="rect">
              <a:avLst/>
            </a:prstGeom>
            <a:solidFill>
              <a:schemeClr val="bg1"/>
            </a:solidFill>
            <a:ln w="9525">
              <a:noFill/>
            </a:ln>
          </p:spPr>
          <p:txBody>
            <a:bodyPr rot="10800000" vert="eaVert" wrap="none" anchor="t">
              <a:spAutoFit/>
            </a:bodyPr>
            <a:p>
              <a:pPr algn="l">
                <a:buClr>
                  <a:schemeClr val="bg1"/>
                </a:buClr>
              </a:pPr>
              <a:endParaRPr sz="3200" b="1" dirty="0">
                <a:solidFill>
                  <a:srgbClr val="FFFF00"/>
                </a:solidFill>
                <a:effectLst>
                  <a:outerShdw blurRad="38100" dist="38100" dir="2700000">
                    <a:srgbClr val="C0C0C0"/>
                  </a:outerShdw>
                </a:effectLst>
                <a:latin typeface="Times New Roman" panose="02020603050405020304" pitchFamily="18" charset="0"/>
              </a:endParaRPr>
            </a:p>
          </p:txBody>
        </p:sp>
        <p:sp>
          <p:nvSpPr>
            <p:cNvPr id="65542" name="文本框 65541"/>
            <p:cNvSpPr txBox="1"/>
            <p:nvPr/>
          </p:nvSpPr>
          <p:spPr>
            <a:xfrm>
              <a:off x="336" y="1056"/>
              <a:ext cx="634" cy="2928"/>
            </a:xfrm>
            <a:prstGeom prst="rect">
              <a:avLst/>
            </a:prstGeom>
            <a:solidFill>
              <a:schemeClr val="bg1"/>
            </a:solidFill>
            <a:ln w="9525">
              <a:noFill/>
            </a:ln>
          </p:spPr>
          <p:txBody>
            <a:bodyPr vert="eaVert">
              <a:spAutoFit/>
            </a:bodyPr>
            <a:p>
              <a:pPr algn="dist">
                <a:buClr>
                  <a:schemeClr val="bg1"/>
                </a:buClr>
              </a:pPr>
              <a:endParaRPr sz="5400" b="1" dirty="0">
                <a:solidFill>
                  <a:srgbClr val="FFFF00"/>
                </a:solidFill>
                <a:effectLst>
                  <a:outerShdw blurRad="38100" dist="38100" dir="2700000">
                    <a:srgbClr val="C0C0C0"/>
                  </a:outerShdw>
                </a:effectLst>
                <a:latin typeface="Times New Roman" panose="02020603050405020304" pitchFamily="18" charset="0"/>
                <a:ea typeface="华文行楷" panose="02010800040101010101" pitchFamily="2" charset="-122"/>
              </a:endParaRPr>
            </a:p>
          </p:txBody>
        </p:sp>
      </p:grpSp>
      <p:sp>
        <p:nvSpPr>
          <p:cNvPr id="65544" name="文本框 65543"/>
          <p:cNvSpPr txBox="1"/>
          <p:nvPr/>
        </p:nvSpPr>
        <p:spPr>
          <a:xfrm>
            <a:off x="5943600" y="1219200"/>
            <a:ext cx="2667000" cy="45720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2400" dirty="0">
                <a:solidFill>
                  <a:schemeClr val="bg1"/>
                </a:solidFill>
                <a:latin typeface="Times New Roman" panose="02020603050405020304" pitchFamily="18" charset="0"/>
              </a:rPr>
              <a:t>        </a:t>
            </a:r>
            <a:endParaRPr lang="en-US" altLang="zh-CN" sz="2400">
              <a:solidFill>
                <a:schemeClr val="bg1"/>
              </a:solidFill>
              <a:latin typeface="Times New Roman" panose="02020603050405020304" pitchFamily="18" charset="0"/>
              <a:ea typeface="隶书" panose="02010509060101010101" pitchFamily="49" charset="-122"/>
            </a:endParaRPr>
          </a:p>
        </p:txBody>
      </p:sp>
      <p:sp>
        <p:nvSpPr>
          <p:cNvPr id="65545" name="矩形 65544"/>
          <p:cNvSpPr/>
          <p:nvPr/>
        </p:nvSpPr>
        <p:spPr>
          <a:xfrm>
            <a:off x="2438400" y="457200"/>
            <a:ext cx="4572000" cy="706755"/>
          </a:xfrm>
          <a:prstGeom prst="rect">
            <a:avLst/>
          </a:prstGeom>
          <a:noFill/>
          <a:ln w="12700">
            <a:noFill/>
          </a:ln>
          <a:effectLst>
            <a:outerShdw dist="35921" dir="2699999" sy="50000" rotWithShape="0">
              <a:srgbClr val="875B0D"/>
            </a:outerShdw>
          </a:effectLst>
        </p:spPr>
        <p:txBody>
          <a:bodyPr>
            <a:spAutoFit/>
          </a:bodyPr>
          <a:p>
            <a:pPr algn="l"/>
            <a:r>
              <a:rPr lang="zh-CN" altLang="en-US" sz="4000" b="1" dirty="0">
                <a:solidFill>
                  <a:srgbClr val="CE1400"/>
                </a:solidFill>
                <a:latin typeface="Times New Roman" panose="02020603050405020304" pitchFamily="18" charset="0"/>
                <a:ea typeface="隶书" panose="02010509060101010101" pitchFamily="49" charset="-122"/>
              </a:rPr>
              <a:t>标志的起源与发展</a:t>
            </a:r>
            <a:endParaRPr lang="zh-CN" altLang="en-US" sz="4000" b="1" dirty="0">
              <a:solidFill>
                <a:srgbClr val="CE1400"/>
              </a:solidFill>
              <a:latin typeface="Times New Roman" panose="02020603050405020304" pitchFamily="18" charset="0"/>
              <a:ea typeface="隶书" panose="02010509060101010101" pitchFamily="49" charset="-122"/>
            </a:endParaRPr>
          </a:p>
        </p:txBody>
      </p:sp>
      <p:sp>
        <p:nvSpPr>
          <p:cNvPr id="65546" name="矩形 65545"/>
          <p:cNvSpPr/>
          <p:nvPr/>
        </p:nvSpPr>
        <p:spPr>
          <a:xfrm>
            <a:off x="762000" y="1600200"/>
            <a:ext cx="4305300" cy="4232275"/>
          </a:xfrm>
          <a:prstGeom prst="rect">
            <a:avLst/>
          </a:prstGeom>
          <a:noFill/>
          <a:ln w="12700">
            <a:noFill/>
          </a:ln>
          <a:effectLst>
            <a:outerShdw dist="35921" dir="2699999" sy="50000" rotWithShape="0">
              <a:srgbClr val="875B0D"/>
            </a:outerShdw>
          </a:effectLst>
        </p:spPr>
        <p:txBody>
          <a:bodyPr>
            <a:spAutoFit/>
          </a:bodyPr>
          <a:p>
            <a:pPr algn="l">
              <a:spcBef>
                <a:spcPct val="50000"/>
              </a:spcBef>
              <a:buClr>
                <a:schemeClr val="bg1"/>
              </a:buClr>
            </a:pPr>
            <a:r>
              <a:rPr lang="zh-TW" altLang="en-US" sz="3200" b="1" dirty="0">
                <a:solidFill>
                  <a:srgbClr val="FF0000"/>
                </a:solidFill>
                <a:latin typeface="Times New Roman" panose="02020603050405020304" pitchFamily="18" charset="0"/>
                <a:ea typeface="金梅簡体中黑字形" pitchFamily="49" charset="-120"/>
              </a:rPr>
              <a:t>1863</a:t>
            </a:r>
            <a:endParaRPr lang="zh-TW" altLang="en-US" sz="3200" b="1" dirty="0">
              <a:solidFill>
                <a:srgbClr val="FF0000"/>
              </a:solidFill>
              <a:latin typeface="Times New Roman" panose="02020603050405020304" pitchFamily="18" charset="0"/>
              <a:ea typeface="金梅簡体中黑字形" pitchFamily="49" charset="-120"/>
            </a:endParaRPr>
          </a:p>
          <a:p>
            <a:pPr algn="l">
              <a:spcBef>
                <a:spcPct val="50000"/>
              </a:spcBef>
              <a:buClr>
                <a:schemeClr val="bg1"/>
              </a:buClr>
            </a:pPr>
            <a:r>
              <a:rPr lang="zh-CN" altLang="en-US" sz="2400" b="1" dirty="0">
                <a:solidFill>
                  <a:schemeClr val="bg1"/>
                </a:solidFill>
                <a:latin typeface="Times New Roman" panose="02020603050405020304" pitchFamily="18" charset="0"/>
              </a:rPr>
              <a:t>　　</a:t>
            </a:r>
            <a:r>
              <a:rPr lang="zh-CN" altLang="en-US" sz="2400" b="1" dirty="0">
                <a:solidFill>
                  <a:schemeClr val="accent2"/>
                </a:solidFill>
                <a:latin typeface="Times New Roman" panose="02020603050405020304" pitchFamily="18" charset="0"/>
              </a:rPr>
              <a:t>日内瓦国际会议决定采用白底红十字作为救护人员的保护性标</a:t>
            </a:r>
            <a:r>
              <a:rPr lang="zh-CN" altLang="en-US" sz="2400" b="1" dirty="0">
                <a:solidFill>
                  <a:schemeClr val="bg1"/>
                </a:solidFill>
                <a:latin typeface="Times New Roman" panose="02020603050405020304" pitchFamily="18" charset="0"/>
              </a:rPr>
              <a:t>志</a:t>
            </a:r>
            <a:endParaRPr lang="zh-TW" altLang="en-US" sz="2400" b="1" dirty="0">
              <a:solidFill>
                <a:schemeClr val="bg1"/>
              </a:solidFill>
              <a:latin typeface="Times New Roman" panose="02020603050405020304" pitchFamily="18" charset="0"/>
              <a:ea typeface="金梅簡体中黑字形" pitchFamily="49" charset="-120"/>
            </a:endParaRPr>
          </a:p>
          <a:p>
            <a:pPr algn="l">
              <a:spcBef>
                <a:spcPct val="50000"/>
              </a:spcBef>
              <a:buClr>
                <a:schemeClr val="bg1"/>
              </a:buClr>
            </a:pPr>
            <a:r>
              <a:rPr lang="zh-TW" altLang="en-US" sz="3200" b="1" dirty="0">
                <a:solidFill>
                  <a:srgbClr val="FF0000"/>
                </a:solidFill>
                <a:latin typeface="Times New Roman" panose="02020603050405020304" pitchFamily="18" charset="0"/>
                <a:ea typeface="金梅簡体中黑字形" pitchFamily="49" charset="-120"/>
              </a:rPr>
              <a:t>1864</a:t>
            </a:r>
            <a:endParaRPr lang="zh-TW" altLang="en-US" sz="3200" b="1" dirty="0">
              <a:solidFill>
                <a:srgbClr val="FF0000"/>
              </a:solidFill>
              <a:latin typeface="Times New Roman" panose="02020603050405020304" pitchFamily="18" charset="0"/>
              <a:ea typeface="金梅簡体中黑字形" pitchFamily="49" charset="-120"/>
            </a:endParaRPr>
          </a:p>
          <a:p>
            <a:pPr algn="l">
              <a:spcBef>
                <a:spcPct val="50000"/>
              </a:spcBef>
              <a:buClr>
                <a:schemeClr val="bg1"/>
              </a:buClr>
            </a:pPr>
            <a:r>
              <a:rPr lang="zh-CN" altLang="en-US" sz="2400" b="1" dirty="0">
                <a:solidFill>
                  <a:schemeClr val="bg1"/>
                </a:solidFill>
                <a:latin typeface="Times New Roman" panose="02020603050405020304" pitchFamily="18" charset="0"/>
              </a:rPr>
              <a:t>　</a:t>
            </a:r>
            <a:r>
              <a:rPr lang="zh-CN" altLang="en-US" sz="2400" b="1" dirty="0">
                <a:solidFill>
                  <a:schemeClr val="accent2"/>
                </a:solidFill>
                <a:latin typeface="Times New Roman" panose="02020603050405020304" pitchFamily="18" charset="0"/>
              </a:rPr>
              <a:t>　日内瓦外交会议签署第一部日内瓦公约，规定使用白底红十字标志的旗帜和臂章以区别军队医院和医务人员</a:t>
            </a:r>
            <a:endParaRPr lang="zh-TW" altLang="en-US" sz="2400" b="1">
              <a:solidFill>
                <a:schemeClr val="accent2"/>
              </a:solidFill>
              <a:latin typeface="Times New Roman" panose="02020603050405020304" pitchFamily="18" charset="0"/>
            </a:endParaRPr>
          </a:p>
        </p:txBody>
      </p:sp>
      <p:grpSp>
        <p:nvGrpSpPr>
          <p:cNvPr id="65547" name="组合 65546"/>
          <p:cNvGrpSpPr/>
          <p:nvPr/>
        </p:nvGrpSpPr>
        <p:grpSpPr>
          <a:xfrm>
            <a:off x="4643438" y="1268413"/>
            <a:ext cx="4305300" cy="4238625"/>
            <a:chOff x="2332" y="672"/>
            <a:chExt cx="3428" cy="3648"/>
          </a:xfrm>
        </p:grpSpPr>
        <p:pic>
          <p:nvPicPr>
            <p:cNvPr id="65548" name="图片 65547"/>
            <p:cNvPicPr>
              <a:picLocks noChangeAspect="1"/>
            </p:cNvPicPr>
            <p:nvPr/>
          </p:nvPicPr>
          <p:blipFill>
            <a:blip r:embed="rId1"/>
            <a:stretch>
              <a:fillRect/>
            </a:stretch>
          </p:blipFill>
          <p:spPr>
            <a:xfrm>
              <a:off x="3193" y="672"/>
              <a:ext cx="2567" cy="3648"/>
            </a:xfrm>
            <a:prstGeom prst="rect">
              <a:avLst/>
            </a:prstGeom>
            <a:noFill/>
            <a:ln w="9525">
              <a:noFill/>
            </a:ln>
          </p:spPr>
        </p:pic>
        <p:sp>
          <p:nvSpPr>
            <p:cNvPr id="65549" name="右箭头 65548"/>
            <p:cNvSpPr/>
            <p:nvPr/>
          </p:nvSpPr>
          <p:spPr>
            <a:xfrm>
              <a:off x="2332" y="862"/>
              <a:ext cx="1077" cy="604"/>
            </a:xfrm>
            <a:prstGeom prst="rightArrow">
              <a:avLst>
                <a:gd name="adj1" fmla="val 50000"/>
                <a:gd name="adj2" fmla="val 44577"/>
              </a:avLst>
            </a:prstGeom>
            <a:solidFill>
              <a:srgbClr val="FF0066"/>
            </a:solidFill>
            <a:ln w="9525">
              <a:noFill/>
            </a:ln>
          </p:spPr>
          <p:txBody>
            <a:bodyPr wrap="none" anchor="ctr">
              <a:spAutoFit/>
            </a:bodyPr>
            <a:p>
              <a:pPr>
                <a:spcBef>
                  <a:spcPct val="50000"/>
                </a:spcBef>
                <a:buClr>
                  <a:schemeClr val="bg1"/>
                </a:buClr>
              </a:pPr>
              <a:r>
                <a:rPr lang="zh-CN" altLang="en-US" sz="2000" b="1" dirty="0">
                  <a:latin typeface="Arial" panose="020B0604020202020204" pitchFamily="34" charset="0"/>
                </a:rPr>
                <a:t>瑞士国旗</a:t>
              </a:r>
              <a:endParaRPr lang="zh-CN" altLang="zh-CN" sz="2000">
                <a:solidFill>
                  <a:srgbClr val="FFFF00"/>
                </a:solidFill>
                <a:latin typeface="Arial" panose="020B0604020202020204" pitchFamily="34" charset="0"/>
              </a:endParaRPr>
            </a:p>
          </p:txBody>
        </p:sp>
      </p:grpSp>
      <p:pic>
        <p:nvPicPr>
          <p:cNvPr id="4" name="图片 3" descr="图片1"/>
          <p:cNvPicPr>
            <a:picLocks noChangeAspect="1"/>
          </p:cNvPicPr>
          <p:nvPr/>
        </p:nvPicPr>
        <p:blipFill>
          <a:blip r:embed="rId2"/>
          <a:stretch>
            <a:fillRect/>
          </a:stretch>
        </p:blipFill>
        <p:spPr>
          <a:xfrm>
            <a:off x="-82550" y="6079490"/>
            <a:ext cx="9156700" cy="790575"/>
          </a:xfrm>
          <a:prstGeom prst="rect">
            <a:avLst/>
          </a:prstGeom>
        </p:spPr>
      </p:pic>
      <p:pic>
        <p:nvPicPr>
          <p:cNvPr id="47109" name="图片 47108" descr="Img244182087"/>
          <p:cNvPicPr>
            <a:picLocks noChangeAspect="1"/>
          </p:cNvPicPr>
          <p:nvPr/>
        </p:nvPicPr>
        <p:blipFill>
          <a:blip r:embed="rId3"/>
          <a:stretch>
            <a:fillRect/>
          </a:stretch>
        </p:blipFill>
        <p:spPr>
          <a:xfrm>
            <a:off x="288290" y="318135"/>
            <a:ext cx="1050290" cy="901065"/>
          </a:xfrm>
          <a:prstGeom prst="rect">
            <a:avLst/>
          </a:prstGeom>
          <a:noFill/>
          <a:ln w="9525">
            <a:noFill/>
          </a:ln>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2000"/>
                                  </p:stCondLst>
                                  <p:childTnLst>
                                    <p:set>
                                      <p:cBhvr>
                                        <p:cTn id="6" dur="1" fill="hold">
                                          <p:stCondLst>
                                            <p:cond delay="0"/>
                                          </p:stCondLst>
                                        </p:cTn>
                                        <p:tgtEl>
                                          <p:spTgt spid="65544">
                                            <p:txEl>
                                              <p:charRg st="4294967295" end="4294967295"/>
                                            </p:txEl>
                                          </p:spTgt>
                                        </p:tgtEl>
                                        <p:attrNameLst>
                                          <p:attrName>style.visibility</p:attrName>
                                        </p:attrNameLst>
                                      </p:cBhvr>
                                      <p:to>
                                        <p:strVal val="visible"/>
                                      </p:to>
                                    </p:set>
                                    <p:animEffect transition="in" filter="checkerboard(across)">
                                      <p:cBhvr>
                                        <p:cTn id="7" dur="500"/>
                                        <p:tgtEl>
                                          <p:spTgt spid="65544">
                                            <p:txEl>
                                              <p:charRg st="4294967295" end="4294967295"/>
                                            </p:txEl>
                                          </p:spTgt>
                                        </p:tgtEl>
                                      </p:cBhvr>
                                    </p:animEffect>
                                  </p:childTnLst>
                                </p:cTn>
                              </p:par>
                            </p:childTnLst>
                          </p:cTn>
                        </p:par>
                        <p:par>
                          <p:cTn id="8" fill="hold">
                            <p:stCondLst>
                              <p:cond delay="2500"/>
                            </p:stCondLst>
                            <p:childTnLst>
                              <p:par>
                                <p:cTn id="9" presetID="5" presetClass="entr" presetSubtype="10" fill="hold" grpId="0" nodeType="afterEffect">
                                  <p:stCondLst>
                                    <p:cond delay="2000"/>
                                  </p:stCondLst>
                                  <p:childTnLst>
                                    <p:set>
                                      <p:cBhvr>
                                        <p:cTn id="10" dur="1" fill="hold">
                                          <p:stCondLst>
                                            <p:cond delay="0"/>
                                          </p:stCondLst>
                                        </p:cTn>
                                        <p:tgtEl>
                                          <p:spTgt spid="65544">
                                            <p:txEl>
                                              <p:charRg st="0" end="9"/>
                                            </p:txEl>
                                          </p:spTgt>
                                        </p:tgtEl>
                                        <p:attrNameLst>
                                          <p:attrName>style.visibility</p:attrName>
                                        </p:attrNameLst>
                                      </p:cBhvr>
                                      <p:to>
                                        <p:strVal val="visible"/>
                                      </p:to>
                                    </p:set>
                                    <p:animEffect transition="in" filter="checkerboard(across)">
                                      <p:cBhvr>
                                        <p:cTn id="11" dur="500"/>
                                        <p:tgtEl>
                                          <p:spTgt spid="65544">
                                            <p:txEl>
                                              <p:charRg st="0" end="9"/>
                                            </p:txEl>
                                          </p:spTgt>
                                        </p:tgtEl>
                                      </p:cBhvr>
                                    </p:animEffect>
                                  </p:childTnLst>
                                </p:cTn>
                              </p:par>
                            </p:childTnLst>
                          </p:cTn>
                        </p:par>
                        <p:par>
                          <p:cTn id="12" fill="hold">
                            <p:stCondLst>
                              <p:cond delay="5000"/>
                            </p:stCondLst>
                            <p:childTnLst>
                              <p:par>
                                <p:cTn id="13" presetID="17" presetClass="entr" presetSubtype="10" fill="hold" nodeType="afterEffect">
                                  <p:stCondLst>
                                    <p:cond delay="0"/>
                                  </p:stCondLst>
                                  <p:childTnLst>
                                    <p:set>
                                      <p:cBhvr>
                                        <p:cTn id="14" dur="1" fill="hold">
                                          <p:stCondLst>
                                            <p:cond delay="0"/>
                                          </p:stCondLst>
                                        </p:cTn>
                                        <p:tgtEl>
                                          <p:spTgt spid="65547"/>
                                        </p:tgtEl>
                                        <p:attrNameLst>
                                          <p:attrName>style.visibility</p:attrName>
                                        </p:attrNameLst>
                                      </p:cBhvr>
                                      <p:to>
                                        <p:strVal val="visible"/>
                                      </p:to>
                                    </p:set>
                                    <p:anim calcmode="lin" valueType="num">
                                      <p:cBhvr>
                                        <p:cTn id="15" dur="500" fill="hold"/>
                                        <p:tgtEl>
                                          <p:spTgt spid="65547"/>
                                        </p:tgtEl>
                                        <p:attrNameLst>
                                          <p:attrName>ppt_w</p:attrName>
                                        </p:attrNameLst>
                                      </p:cBhvr>
                                      <p:tavLst>
                                        <p:tav tm="0">
                                          <p:val>
                                            <p:fltVal val="0.000000"/>
                                          </p:val>
                                        </p:tav>
                                        <p:tav tm="100000">
                                          <p:val>
                                            <p:strVal val="#ppt_w"/>
                                          </p:val>
                                        </p:tav>
                                      </p:tavLst>
                                    </p:anim>
                                    <p:anim calcmode="lin" valueType="num">
                                      <p:cBhvr>
                                        <p:cTn id="16" dur="500" fill="hold"/>
                                        <p:tgtEl>
                                          <p:spTgt spid="6554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4" grpId="0" advAuto="100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8" name="文本框 66567"/>
          <p:cNvSpPr txBox="1"/>
          <p:nvPr/>
        </p:nvSpPr>
        <p:spPr>
          <a:xfrm>
            <a:off x="5943600" y="1219200"/>
            <a:ext cx="2667000" cy="45720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2400" dirty="0">
                <a:solidFill>
                  <a:schemeClr val="bg1"/>
                </a:solidFill>
                <a:latin typeface="Times New Roman" panose="02020603050405020304" pitchFamily="18" charset="0"/>
              </a:rPr>
              <a:t>        </a:t>
            </a:r>
            <a:endParaRPr lang="en-US" altLang="zh-CN" sz="2400">
              <a:solidFill>
                <a:schemeClr val="bg1"/>
              </a:solidFill>
              <a:latin typeface="Times New Roman" panose="02020603050405020304" pitchFamily="18" charset="0"/>
              <a:ea typeface="隶书" panose="02010509060101010101" pitchFamily="49" charset="-122"/>
            </a:endParaRPr>
          </a:p>
        </p:txBody>
      </p:sp>
      <p:sp>
        <p:nvSpPr>
          <p:cNvPr id="66569" name="矩形 66568"/>
          <p:cNvSpPr/>
          <p:nvPr/>
        </p:nvSpPr>
        <p:spPr>
          <a:xfrm>
            <a:off x="411480" y="1690370"/>
            <a:ext cx="8320405" cy="4261485"/>
          </a:xfrm>
          <a:prstGeom prst="rect">
            <a:avLst/>
          </a:prstGeom>
          <a:noFill/>
          <a:ln w="12700">
            <a:noFill/>
          </a:ln>
          <a:effectLst>
            <a:outerShdw dist="35921" dir="2699999" sy="50000" rotWithShape="0">
              <a:srgbClr val="875B0D"/>
            </a:outerShdw>
          </a:effectLst>
        </p:spPr>
        <p:txBody>
          <a:bodyPr wrap="square">
            <a:spAutoFit/>
          </a:bodyPr>
          <a:p>
            <a:pPr algn="l">
              <a:lnSpc>
                <a:spcPct val="90000"/>
              </a:lnSpc>
              <a:spcBef>
                <a:spcPct val="50000"/>
              </a:spcBef>
              <a:buClr>
                <a:schemeClr val="bg1"/>
              </a:buClr>
            </a:pPr>
            <a:r>
              <a:rPr lang="zh-TW" altLang="en-US" sz="2400" b="1" dirty="0">
                <a:solidFill>
                  <a:srgbClr val="FF0000"/>
                </a:solidFill>
                <a:latin typeface="Times New Roman" panose="02020603050405020304" pitchFamily="18" charset="0"/>
                <a:ea typeface="金梅簡体中黑字形" pitchFamily="49" charset="-120"/>
              </a:rPr>
              <a:t>1876</a:t>
            </a:r>
            <a:r>
              <a:rPr lang="zh-CN" altLang="en-US" sz="2400" b="1" dirty="0">
                <a:solidFill>
                  <a:schemeClr val="accent2"/>
                </a:solidFill>
                <a:latin typeface="Times New Roman" panose="02020603050405020304" pitchFamily="18" charset="0"/>
                <a:ea typeface="金梅簡体中黑字形" pitchFamily="49" charset="-120"/>
              </a:rPr>
              <a:t>　</a:t>
            </a:r>
            <a:r>
              <a:rPr lang="zh-CN" altLang="en-US" sz="2400" b="1" dirty="0">
                <a:solidFill>
                  <a:schemeClr val="tx1"/>
                </a:solidFill>
                <a:latin typeface="Times New Roman" panose="02020603050405020304" pitchFamily="18" charset="0"/>
              </a:rPr>
              <a:t>土耳其与俄国交战时，白底红新　　　　　　　　　　　　　　      月标志首次被用作保护性标志</a:t>
            </a:r>
            <a:endParaRPr lang="zh-CN" altLang="en-US" sz="2400" b="1" dirty="0">
              <a:solidFill>
                <a:schemeClr val="tx1"/>
              </a:solidFill>
              <a:effectLst>
                <a:outerShdw blurRad="38100" dist="38100" dir="2700000">
                  <a:srgbClr val="C0C0C0"/>
                </a:outerShdw>
              </a:effectLst>
              <a:latin typeface="Times New Roman" panose="02020603050405020304" pitchFamily="18" charset="0"/>
              <a:ea typeface="金梅簡体中黑字形" pitchFamily="49" charset="-120"/>
            </a:endParaRPr>
          </a:p>
          <a:p>
            <a:pPr algn="l">
              <a:lnSpc>
                <a:spcPct val="80000"/>
              </a:lnSpc>
              <a:spcBef>
                <a:spcPct val="50000"/>
              </a:spcBef>
              <a:buClr>
                <a:schemeClr val="bg1"/>
              </a:buClr>
            </a:pPr>
            <a:r>
              <a:rPr lang="zh-TW" altLang="en-US" sz="2400" b="1" dirty="0">
                <a:solidFill>
                  <a:srgbClr val="FF0000"/>
                </a:solidFill>
                <a:latin typeface="Times New Roman" panose="02020603050405020304" pitchFamily="18" charset="0"/>
                <a:ea typeface="金梅簡体中黑字形" pitchFamily="49" charset="-120"/>
              </a:rPr>
              <a:t>1899</a:t>
            </a:r>
            <a:r>
              <a:rPr lang="zh-CN" altLang="en-US" sz="2400" b="1" dirty="0">
                <a:solidFill>
                  <a:schemeClr val="tx1"/>
                </a:solidFill>
                <a:latin typeface="Times New Roman" panose="02020603050405020304" pitchFamily="18" charset="0"/>
                <a:ea typeface="金梅簡体中黑字形" pitchFamily="49" charset="-120"/>
              </a:rPr>
              <a:t>　</a:t>
            </a:r>
            <a:r>
              <a:rPr lang="zh-CN" altLang="en-US" sz="2400" b="1" dirty="0">
                <a:solidFill>
                  <a:schemeClr val="tx1"/>
                </a:solidFill>
                <a:latin typeface="Times New Roman" panose="02020603050405020304" pitchFamily="18" charset="0"/>
              </a:rPr>
              <a:t>波斯国（现伊朗）提出使用红狮日</a:t>
            </a:r>
            <a:endParaRPr lang="zh-CN" altLang="en-US" sz="2400" b="1" dirty="0">
              <a:solidFill>
                <a:schemeClr val="tx1"/>
              </a:solidFill>
              <a:latin typeface="Times New Roman" panose="02020603050405020304" pitchFamily="18" charset="0"/>
            </a:endParaRPr>
          </a:p>
          <a:p>
            <a:pPr algn="l">
              <a:lnSpc>
                <a:spcPct val="80000"/>
              </a:lnSpc>
              <a:spcBef>
                <a:spcPct val="50000"/>
              </a:spcBef>
              <a:buClr>
                <a:schemeClr val="bg1"/>
              </a:buClr>
            </a:pPr>
            <a:r>
              <a:rPr lang="zh-CN" altLang="en-US" sz="2400" b="1" dirty="0">
                <a:solidFill>
                  <a:schemeClr val="tx1"/>
                </a:solidFill>
                <a:latin typeface="Times New Roman" panose="02020603050405020304" pitchFamily="18" charset="0"/>
              </a:rPr>
              <a:t>标志</a:t>
            </a:r>
            <a:endParaRPr lang="zh-CN" altLang="en-US" sz="2400" b="1" dirty="0">
              <a:solidFill>
                <a:schemeClr val="tx1"/>
              </a:solidFill>
              <a:latin typeface="Times New Roman" panose="02020603050405020304" pitchFamily="18" charset="0"/>
              <a:ea typeface="金梅簡体中黑字形" pitchFamily="49" charset="-120"/>
            </a:endParaRPr>
          </a:p>
          <a:p>
            <a:pPr algn="l">
              <a:lnSpc>
                <a:spcPct val="90000"/>
              </a:lnSpc>
              <a:spcBef>
                <a:spcPct val="50000"/>
              </a:spcBef>
              <a:buClr>
                <a:schemeClr val="bg1"/>
              </a:buClr>
            </a:pPr>
            <a:r>
              <a:rPr lang="zh-TW" altLang="en-US" sz="2400" b="1" dirty="0">
                <a:solidFill>
                  <a:srgbClr val="FF0000"/>
                </a:solidFill>
                <a:latin typeface="Times New Roman" panose="02020603050405020304" pitchFamily="18" charset="0"/>
                <a:ea typeface="金梅簡体中黑字形" pitchFamily="49" charset="-120"/>
              </a:rPr>
              <a:t>1929</a:t>
            </a:r>
            <a:r>
              <a:rPr lang="zh-CN" altLang="en-US" sz="2400" b="1" dirty="0">
                <a:solidFill>
                  <a:schemeClr val="tx1"/>
                </a:solidFill>
                <a:latin typeface="Times New Roman" panose="02020603050405020304" pitchFamily="18" charset="0"/>
                <a:ea typeface="金梅簡体中黑字形" pitchFamily="49" charset="-120"/>
              </a:rPr>
              <a:t>　</a:t>
            </a:r>
            <a:r>
              <a:rPr lang="zh-CN" altLang="en-US" sz="2400" b="1" dirty="0">
                <a:solidFill>
                  <a:schemeClr val="tx1"/>
                </a:solidFill>
                <a:latin typeface="Times New Roman" panose="02020603050405020304" pitchFamily="18" charset="0"/>
              </a:rPr>
              <a:t>日内瓦公约确认红新月及红狮日标志具有与红十字标志同等法律效力与地位</a:t>
            </a:r>
            <a:endParaRPr lang="zh-CN" altLang="en-US" sz="2400" b="1" dirty="0">
              <a:solidFill>
                <a:schemeClr val="tx1"/>
              </a:solidFill>
              <a:latin typeface="Times New Roman" panose="02020603050405020304" pitchFamily="18" charset="0"/>
            </a:endParaRPr>
          </a:p>
          <a:p>
            <a:pPr algn="l">
              <a:lnSpc>
                <a:spcPct val="90000"/>
              </a:lnSpc>
              <a:spcBef>
                <a:spcPct val="50000"/>
              </a:spcBef>
              <a:buClr>
                <a:schemeClr val="bg1"/>
              </a:buClr>
            </a:pPr>
            <a:r>
              <a:rPr lang="zh-TW" altLang="en-US" sz="2400" b="1" dirty="0">
                <a:solidFill>
                  <a:srgbClr val="FF0000"/>
                </a:solidFill>
                <a:latin typeface="Times New Roman" panose="02020603050405020304" pitchFamily="18" charset="0"/>
                <a:ea typeface="金梅簡体中黑字形" pitchFamily="49" charset="-120"/>
              </a:rPr>
              <a:t>1949</a:t>
            </a:r>
            <a:r>
              <a:rPr lang="zh-CN" altLang="en-US" sz="2400" b="1" dirty="0">
                <a:solidFill>
                  <a:schemeClr val="tx1"/>
                </a:solidFill>
                <a:latin typeface="Times New Roman" panose="02020603050405020304" pitchFamily="18" charset="0"/>
                <a:ea typeface="金梅簡体中黑字形" pitchFamily="49" charset="-120"/>
              </a:rPr>
              <a:t>　</a:t>
            </a:r>
            <a:r>
              <a:rPr lang="zh-CN" altLang="en-US" sz="2400" b="1" dirty="0">
                <a:solidFill>
                  <a:schemeClr val="tx1"/>
                </a:solidFill>
                <a:latin typeface="Times New Roman" panose="02020603050405020304" pitchFamily="18" charset="0"/>
              </a:rPr>
              <a:t>外交会议重申，红十字仍然是公认的标志， 禁止</a:t>
            </a:r>
            <a:r>
              <a:rPr lang="en-US" altLang="zh-CN" sz="2400" b="1" dirty="0">
                <a:solidFill>
                  <a:schemeClr val="tx1"/>
                </a:solidFill>
                <a:latin typeface="Times New Roman" panose="02020603050405020304" pitchFamily="18" charset="0"/>
              </a:rPr>
              <a:t>1949</a:t>
            </a:r>
            <a:r>
              <a:rPr lang="zh-CN" altLang="en-US" sz="2400" b="1" dirty="0">
                <a:solidFill>
                  <a:schemeClr val="tx1"/>
                </a:solidFill>
                <a:latin typeface="Times New Roman" panose="02020603050405020304" pitchFamily="18" charset="0"/>
              </a:rPr>
              <a:t>年以后其他国家再使用红新月及红狮日标志</a:t>
            </a:r>
            <a:endParaRPr lang="zh-CN" altLang="en-US" sz="2400" b="1" dirty="0">
              <a:solidFill>
                <a:schemeClr val="tx1"/>
              </a:solidFill>
              <a:latin typeface="Times New Roman" panose="02020603050405020304" pitchFamily="18" charset="0"/>
              <a:ea typeface="金梅簡体中黑字形" pitchFamily="49" charset="-120"/>
            </a:endParaRPr>
          </a:p>
          <a:p>
            <a:pPr algn="l">
              <a:lnSpc>
                <a:spcPct val="90000"/>
              </a:lnSpc>
              <a:spcBef>
                <a:spcPct val="50000"/>
              </a:spcBef>
              <a:buClr>
                <a:schemeClr val="bg1"/>
              </a:buClr>
            </a:pPr>
            <a:r>
              <a:rPr lang="zh-TW" altLang="en-US" sz="2400" b="1" dirty="0">
                <a:solidFill>
                  <a:srgbClr val="FF0000"/>
                </a:solidFill>
                <a:latin typeface="Times New Roman" panose="02020603050405020304" pitchFamily="18" charset="0"/>
                <a:ea typeface="金梅簡体中黑字形" pitchFamily="49" charset="-120"/>
              </a:rPr>
              <a:t>1965</a:t>
            </a:r>
            <a:r>
              <a:rPr lang="zh-CN" altLang="en-US" sz="2400" b="1">
                <a:solidFill>
                  <a:schemeClr val="tx1"/>
                </a:solidFill>
                <a:latin typeface="Times New Roman" panose="02020603050405020304" pitchFamily="18" charset="0"/>
                <a:ea typeface="金梅簡体中黑字形" pitchFamily="49" charset="-120"/>
              </a:rPr>
              <a:t>　</a:t>
            </a:r>
            <a:r>
              <a:rPr lang="en-US" altLang="zh-CN" sz="2400" b="1" dirty="0">
                <a:solidFill>
                  <a:schemeClr val="tx1"/>
                </a:solidFill>
                <a:latin typeface="Times New Roman" panose="02020603050405020304" pitchFamily="18" charset="0"/>
              </a:rPr>
              <a:t>《</a:t>
            </a:r>
            <a:r>
              <a:rPr lang="zh-CN" altLang="en-US" sz="2400" b="1" dirty="0">
                <a:solidFill>
                  <a:schemeClr val="tx1"/>
                </a:solidFill>
                <a:latin typeface="Times New Roman" panose="02020603050405020304" pitchFamily="18" charset="0"/>
              </a:rPr>
              <a:t>各国红十字会与红新月会使用红十字与红新月标志的规则</a:t>
            </a:r>
            <a:r>
              <a:rPr lang="zh-TW" altLang="en-US" sz="2400" b="1">
                <a:solidFill>
                  <a:schemeClr val="tx1"/>
                </a:solidFill>
                <a:latin typeface="Times New Roman" panose="02020603050405020304" pitchFamily="18" charset="0"/>
              </a:rPr>
              <a:t>》</a:t>
            </a:r>
            <a:endParaRPr lang="zh-TW" altLang="en-US" sz="2400" b="1">
              <a:solidFill>
                <a:schemeClr val="tx1"/>
              </a:solidFill>
              <a:latin typeface="Times New Roman" panose="02020603050405020304" pitchFamily="18" charset="0"/>
            </a:endParaRPr>
          </a:p>
        </p:txBody>
      </p:sp>
      <p:graphicFrame>
        <p:nvGraphicFramePr>
          <p:cNvPr id="66570" name="对象 66569"/>
          <p:cNvGraphicFramePr/>
          <p:nvPr/>
        </p:nvGraphicFramePr>
        <p:xfrm>
          <a:off x="6934200" y="1828800"/>
          <a:ext cx="1212850" cy="1246188"/>
        </p:xfrm>
        <a:graphic>
          <a:graphicData uri="http://schemas.openxmlformats.org/presentationml/2006/ole">
            <mc:AlternateContent xmlns:mc="http://schemas.openxmlformats.org/markup-compatibility/2006">
              <mc:Choice xmlns:v="urn:schemas-microsoft-com:vml" Requires="v">
                <p:oleObj spid="_x0000_s3078" name="" r:id="rId1" imgW="1114425" imgH="904875" progId="Paint.Picture">
                  <p:embed/>
                </p:oleObj>
              </mc:Choice>
              <mc:Fallback>
                <p:oleObj name="" r:id="rId1" imgW="1114425" imgH="904875" progId="Paint.Picture">
                  <p:embed/>
                  <p:pic>
                    <p:nvPicPr>
                      <p:cNvPr id="0" name="图片 3077"/>
                      <p:cNvPicPr/>
                      <p:nvPr/>
                    </p:nvPicPr>
                    <p:blipFill>
                      <a:blip r:embed="rId2"/>
                      <a:stretch>
                        <a:fillRect/>
                      </a:stretch>
                    </p:blipFill>
                    <p:spPr>
                      <a:xfrm>
                        <a:off x="6934200" y="1828800"/>
                        <a:ext cx="1212850" cy="1246188"/>
                      </a:xfrm>
                      <a:prstGeom prst="rect">
                        <a:avLst/>
                      </a:prstGeom>
                      <a:noFill/>
                      <a:ln w="38100">
                        <a:noFill/>
                        <a:miter/>
                      </a:ln>
                    </p:spPr>
                  </p:pic>
                </p:oleObj>
              </mc:Fallback>
            </mc:AlternateContent>
          </a:graphicData>
        </a:graphic>
      </p:graphicFrame>
      <p:pic>
        <p:nvPicPr>
          <p:cNvPr id="66571" name="图片 66570" descr="Red Cresent Logo"/>
          <p:cNvPicPr>
            <a:picLocks noChangeAspect="1"/>
          </p:cNvPicPr>
          <p:nvPr/>
        </p:nvPicPr>
        <p:blipFill>
          <a:blip r:embed="rId3"/>
          <a:stretch>
            <a:fillRect/>
          </a:stretch>
        </p:blipFill>
        <p:spPr>
          <a:xfrm>
            <a:off x="7086600" y="533400"/>
            <a:ext cx="1181100" cy="1169988"/>
          </a:xfrm>
          <a:prstGeom prst="rect">
            <a:avLst/>
          </a:prstGeom>
          <a:noFill/>
          <a:ln w="9525">
            <a:noFill/>
          </a:ln>
        </p:spPr>
      </p:pic>
      <p:pic>
        <p:nvPicPr>
          <p:cNvPr id="47109" name="图片 47108" descr="Img244182087"/>
          <p:cNvPicPr>
            <a:picLocks noChangeAspect="1"/>
          </p:cNvPicPr>
          <p:nvPr/>
        </p:nvPicPr>
        <p:blipFill>
          <a:blip r:embed="rId4"/>
          <a:stretch>
            <a:fillRect/>
          </a:stretch>
        </p:blipFill>
        <p:spPr>
          <a:xfrm>
            <a:off x="411480" y="208280"/>
            <a:ext cx="1329690" cy="1141095"/>
          </a:xfrm>
          <a:prstGeom prst="rect">
            <a:avLst/>
          </a:prstGeom>
          <a:noFill/>
          <a:ln w="9525">
            <a:noFill/>
          </a:ln>
        </p:spPr>
      </p:pic>
      <p:pic>
        <p:nvPicPr>
          <p:cNvPr id="4" name="图片 3" descr="图片1"/>
          <p:cNvPicPr>
            <a:picLocks noChangeAspect="1"/>
          </p:cNvPicPr>
          <p:nvPr/>
        </p:nvPicPr>
        <p:blipFill>
          <a:blip r:embed="rId5"/>
          <a:stretch>
            <a:fillRect/>
          </a:stretch>
        </p:blipFill>
        <p:spPr>
          <a:xfrm>
            <a:off x="-6350" y="6079490"/>
            <a:ext cx="9156700" cy="790575"/>
          </a:xfrm>
          <a:prstGeom prst="rect">
            <a:avLst/>
          </a:prstGeom>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2000"/>
                                  </p:stCondLst>
                                  <p:childTnLst>
                                    <p:set>
                                      <p:cBhvr>
                                        <p:cTn id="6" dur="1" fill="hold">
                                          <p:stCondLst>
                                            <p:cond delay="0"/>
                                          </p:stCondLst>
                                        </p:cTn>
                                        <p:tgtEl>
                                          <p:spTgt spid="66568">
                                            <p:txEl>
                                              <p:charRg st="4294967295" end="4294967295"/>
                                            </p:txEl>
                                          </p:spTgt>
                                        </p:tgtEl>
                                        <p:attrNameLst>
                                          <p:attrName>style.visibility</p:attrName>
                                        </p:attrNameLst>
                                      </p:cBhvr>
                                      <p:to>
                                        <p:strVal val="visible"/>
                                      </p:to>
                                    </p:set>
                                    <p:animEffect transition="in" filter="checkerboard(across)">
                                      <p:cBhvr>
                                        <p:cTn id="7" dur="500"/>
                                        <p:tgtEl>
                                          <p:spTgt spid="66568">
                                            <p:txEl>
                                              <p:charRg st="4294967295" end="4294967295"/>
                                            </p:txEl>
                                          </p:spTgt>
                                        </p:tgtEl>
                                      </p:cBhvr>
                                    </p:animEffect>
                                  </p:childTnLst>
                                </p:cTn>
                              </p:par>
                            </p:childTnLst>
                          </p:cTn>
                        </p:par>
                        <p:par>
                          <p:cTn id="8" fill="hold">
                            <p:stCondLst>
                              <p:cond delay="2500"/>
                            </p:stCondLst>
                            <p:childTnLst>
                              <p:par>
                                <p:cTn id="9" presetID="5" presetClass="entr" presetSubtype="10" fill="hold" grpId="0" nodeType="afterEffect">
                                  <p:stCondLst>
                                    <p:cond delay="2000"/>
                                  </p:stCondLst>
                                  <p:childTnLst>
                                    <p:set>
                                      <p:cBhvr>
                                        <p:cTn id="10" dur="1" fill="hold">
                                          <p:stCondLst>
                                            <p:cond delay="0"/>
                                          </p:stCondLst>
                                        </p:cTn>
                                        <p:tgtEl>
                                          <p:spTgt spid="66568">
                                            <p:txEl>
                                              <p:charRg st="0" end="9"/>
                                            </p:txEl>
                                          </p:spTgt>
                                        </p:tgtEl>
                                        <p:attrNameLst>
                                          <p:attrName>style.visibility</p:attrName>
                                        </p:attrNameLst>
                                      </p:cBhvr>
                                      <p:to>
                                        <p:strVal val="visible"/>
                                      </p:to>
                                    </p:set>
                                    <p:animEffect transition="in" filter="checkerboard(across)">
                                      <p:cBhvr>
                                        <p:cTn id="11" dur="500"/>
                                        <p:tgtEl>
                                          <p:spTgt spid="66568">
                                            <p:txEl>
                                              <p:charRg st="0"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8" grpId="0" advAuto="100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67586" name="组合 67585"/>
          <p:cNvGrpSpPr/>
          <p:nvPr/>
        </p:nvGrpSpPr>
        <p:grpSpPr>
          <a:xfrm>
            <a:off x="-26987" y="0"/>
            <a:ext cx="9170987" cy="6858000"/>
            <a:chOff x="-17" y="0"/>
            <a:chExt cx="5777" cy="4320"/>
          </a:xfrm>
        </p:grpSpPr>
        <p:sp>
          <p:nvSpPr>
            <p:cNvPr id="67587" name="矩形 67586"/>
            <p:cNvSpPr/>
            <p:nvPr/>
          </p:nvSpPr>
          <p:spPr>
            <a:xfrm>
              <a:off x="0" y="0"/>
              <a:ext cx="5760" cy="4320"/>
            </a:xfrm>
            <a:prstGeom prst="rect">
              <a:avLst/>
            </a:prstGeom>
            <a:solidFill>
              <a:schemeClr val="bg1"/>
            </a:solidFill>
            <a:ln w="9525">
              <a:noFill/>
            </a:ln>
          </p:spPr>
          <p:txBody>
            <a:bodyPr/>
            <a:p>
              <a:endParaRPr lang="zh-CN" altLang="en-US"/>
            </a:p>
          </p:txBody>
        </p:sp>
        <p:sp>
          <p:nvSpPr>
            <p:cNvPr id="67588" name="矩形 67587"/>
            <p:cNvSpPr/>
            <p:nvPr/>
          </p:nvSpPr>
          <p:spPr>
            <a:xfrm>
              <a:off x="0" y="0"/>
              <a:ext cx="1008" cy="4320"/>
            </a:xfrm>
            <a:prstGeom prst="rect">
              <a:avLst/>
            </a:prstGeom>
            <a:solidFill>
              <a:schemeClr val="bg1"/>
            </a:solidFill>
            <a:ln w="9525">
              <a:noFill/>
            </a:ln>
          </p:spPr>
          <p:txBody>
            <a:bodyPr wrap="none" anchor="ctr"/>
            <a:p>
              <a:pPr>
                <a:buClr>
                  <a:schemeClr val="bg1"/>
                </a:buClr>
              </a:pPr>
              <a:endParaRPr sz="2400" dirty="0">
                <a:solidFill>
                  <a:schemeClr val="tx1"/>
                </a:solidFill>
                <a:latin typeface="Times New Roman" panose="02020603050405020304" pitchFamily="18" charset="0"/>
              </a:endParaRPr>
            </a:p>
          </p:txBody>
        </p:sp>
        <p:sp>
          <p:nvSpPr>
            <p:cNvPr id="67589" name="文本框 67588"/>
            <p:cNvSpPr txBox="1"/>
            <p:nvPr/>
          </p:nvSpPr>
          <p:spPr>
            <a:xfrm rot="10800000">
              <a:off x="-17" y="3996"/>
              <a:ext cx="423" cy="58"/>
            </a:xfrm>
            <a:prstGeom prst="rect">
              <a:avLst/>
            </a:prstGeom>
            <a:solidFill>
              <a:schemeClr val="bg1"/>
            </a:solidFill>
            <a:ln w="9525">
              <a:noFill/>
            </a:ln>
          </p:spPr>
          <p:txBody>
            <a:bodyPr rot="10800000" vert="eaVert" wrap="none" anchor="t">
              <a:spAutoFit/>
            </a:bodyPr>
            <a:p>
              <a:pPr algn="l">
                <a:buClr>
                  <a:schemeClr val="bg1"/>
                </a:buClr>
              </a:pPr>
              <a:endParaRPr sz="3200" b="1" dirty="0">
                <a:solidFill>
                  <a:srgbClr val="FFFF00"/>
                </a:solidFill>
                <a:effectLst>
                  <a:outerShdw blurRad="38100" dist="38100" dir="2700000">
                    <a:srgbClr val="C0C0C0"/>
                  </a:outerShdw>
                </a:effectLst>
                <a:latin typeface="Times New Roman" panose="02020603050405020304" pitchFamily="18" charset="0"/>
              </a:endParaRPr>
            </a:p>
          </p:txBody>
        </p:sp>
        <p:sp>
          <p:nvSpPr>
            <p:cNvPr id="67590" name="文本框 67589"/>
            <p:cNvSpPr txBox="1"/>
            <p:nvPr/>
          </p:nvSpPr>
          <p:spPr>
            <a:xfrm>
              <a:off x="336" y="1056"/>
              <a:ext cx="634" cy="2928"/>
            </a:xfrm>
            <a:prstGeom prst="rect">
              <a:avLst/>
            </a:prstGeom>
            <a:solidFill>
              <a:schemeClr val="bg1"/>
            </a:solidFill>
            <a:ln w="9525">
              <a:noFill/>
            </a:ln>
          </p:spPr>
          <p:txBody>
            <a:bodyPr vert="eaVert">
              <a:spAutoFit/>
            </a:bodyPr>
            <a:p>
              <a:pPr algn="dist">
                <a:buClr>
                  <a:schemeClr val="bg1"/>
                </a:buClr>
              </a:pPr>
              <a:endParaRPr sz="5400" b="1" dirty="0">
                <a:solidFill>
                  <a:srgbClr val="FFFF00"/>
                </a:solidFill>
                <a:effectLst>
                  <a:outerShdw blurRad="38100" dist="38100" dir="2700000">
                    <a:srgbClr val="C0C0C0"/>
                  </a:outerShdw>
                </a:effectLst>
                <a:latin typeface="Times New Roman" panose="02020603050405020304" pitchFamily="18" charset="0"/>
                <a:ea typeface="华文行楷" panose="02010800040101010101" pitchFamily="2" charset="-122"/>
              </a:endParaRPr>
            </a:p>
          </p:txBody>
        </p:sp>
        <p:pic>
          <p:nvPicPr>
            <p:cNvPr id="67591" name="图片 67590" descr="Red"/>
            <p:cNvPicPr>
              <a:picLocks noChangeAspect="1"/>
            </p:cNvPicPr>
            <p:nvPr/>
          </p:nvPicPr>
          <p:blipFill>
            <a:blip r:embed="rId1"/>
            <a:stretch>
              <a:fillRect/>
            </a:stretch>
          </p:blipFill>
          <p:spPr>
            <a:xfrm>
              <a:off x="144" y="144"/>
              <a:ext cx="672" cy="672"/>
            </a:xfrm>
            <a:prstGeom prst="rect">
              <a:avLst/>
            </a:prstGeom>
            <a:noFill/>
            <a:ln w="9525">
              <a:noFill/>
            </a:ln>
          </p:spPr>
        </p:pic>
      </p:grpSp>
      <p:sp>
        <p:nvSpPr>
          <p:cNvPr id="67592" name="文本框 67591"/>
          <p:cNvSpPr txBox="1"/>
          <p:nvPr/>
        </p:nvSpPr>
        <p:spPr>
          <a:xfrm>
            <a:off x="1828800" y="1066800"/>
            <a:ext cx="3505200" cy="45720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2400" dirty="0">
                <a:solidFill>
                  <a:schemeClr val="bg1"/>
                </a:solidFill>
                <a:latin typeface="Times New Roman" panose="02020603050405020304" pitchFamily="18" charset="0"/>
              </a:rPr>
              <a:t>         </a:t>
            </a:r>
            <a:endParaRPr lang="en-US" altLang="zh-CN" sz="2800">
              <a:solidFill>
                <a:schemeClr val="tx1"/>
              </a:solidFill>
              <a:latin typeface="Times New Roman" panose="02020603050405020304" pitchFamily="18" charset="0"/>
              <a:ea typeface="隶书" panose="02010509060101010101" pitchFamily="49" charset="-122"/>
            </a:endParaRPr>
          </a:p>
        </p:txBody>
      </p:sp>
      <p:sp>
        <p:nvSpPr>
          <p:cNvPr id="67593" name="文本框 67592"/>
          <p:cNvSpPr txBox="1"/>
          <p:nvPr/>
        </p:nvSpPr>
        <p:spPr>
          <a:xfrm>
            <a:off x="5943600" y="1219200"/>
            <a:ext cx="2667000" cy="45720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2400" dirty="0">
                <a:solidFill>
                  <a:schemeClr val="bg1"/>
                </a:solidFill>
                <a:latin typeface="Times New Roman" panose="02020603050405020304" pitchFamily="18" charset="0"/>
              </a:rPr>
              <a:t>        </a:t>
            </a:r>
            <a:endParaRPr lang="en-US" altLang="zh-CN" sz="2400">
              <a:solidFill>
                <a:schemeClr val="bg1"/>
              </a:solidFill>
              <a:latin typeface="Times New Roman" panose="02020603050405020304" pitchFamily="18" charset="0"/>
              <a:ea typeface="隶书" panose="02010509060101010101" pitchFamily="49" charset="-122"/>
            </a:endParaRPr>
          </a:p>
        </p:txBody>
      </p:sp>
      <p:sp>
        <p:nvSpPr>
          <p:cNvPr id="67594" name="矩形 67593"/>
          <p:cNvSpPr/>
          <p:nvPr/>
        </p:nvSpPr>
        <p:spPr>
          <a:xfrm>
            <a:off x="914400" y="1546225"/>
            <a:ext cx="5486400" cy="5311775"/>
          </a:xfrm>
          <a:prstGeom prst="rect">
            <a:avLst/>
          </a:prstGeom>
          <a:noFill/>
          <a:ln w="12700">
            <a:noFill/>
          </a:ln>
          <a:effectLst>
            <a:outerShdw dist="35921" dir="2699999" sy="50000" rotWithShape="0">
              <a:srgbClr val="875B0D"/>
            </a:outerShdw>
          </a:effectLst>
        </p:spPr>
        <p:txBody>
          <a:bodyPr>
            <a:spAutoFit/>
          </a:bodyPr>
          <a:p>
            <a:pPr algn="l">
              <a:spcBef>
                <a:spcPct val="50000"/>
              </a:spcBef>
              <a:buClr>
                <a:schemeClr val="bg1"/>
              </a:buClr>
            </a:pPr>
            <a:r>
              <a:rPr lang="zh-TW" altLang="en-US" sz="3600" b="1" dirty="0">
                <a:solidFill>
                  <a:srgbClr val="FF0000"/>
                </a:solidFill>
                <a:latin typeface="Times New Roman" panose="02020603050405020304" pitchFamily="18" charset="0"/>
                <a:ea typeface="金梅簡体中黑字形" pitchFamily="49" charset="-120"/>
              </a:rPr>
              <a:t>1980</a:t>
            </a:r>
            <a:endParaRPr lang="zh-TW" altLang="en-US" sz="3600" b="1" dirty="0">
              <a:solidFill>
                <a:srgbClr val="FF0000"/>
              </a:solidFill>
              <a:latin typeface="Times New Roman" panose="02020603050405020304" pitchFamily="18" charset="0"/>
              <a:ea typeface="金梅簡体中黑字形" pitchFamily="49" charset="-120"/>
            </a:endParaRPr>
          </a:p>
          <a:p>
            <a:pPr algn="l">
              <a:spcBef>
                <a:spcPct val="50000"/>
              </a:spcBef>
              <a:buClr>
                <a:schemeClr val="bg1"/>
              </a:buClr>
            </a:pPr>
            <a:r>
              <a:rPr lang="zh-CN" altLang="en-US" sz="2800" b="1" dirty="0">
                <a:solidFill>
                  <a:schemeClr val="accent2"/>
                </a:solidFill>
                <a:latin typeface="Times New Roman" panose="02020603050405020304" pitchFamily="18" charset="0"/>
              </a:rPr>
              <a:t>伊朗伊斯兰共和国决定放弃使用红狮日标志，改用红新月标志</a:t>
            </a:r>
            <a:endParaRPr lang="zh-TW" altLang="en-US" sz="2800" b="1" dirty="0">
              <a:solidFill>
                <a:schemeClr val="accent2"/>
              </a:solidFill>
              <a:latin typeface="Times New Roman" panose="02020603050405020304" pitchFamily="18" charset="0"/>
            </a:endParaRPr>
          </a:p>
          <a:p>
            <a:pPr algn="l">
              <a:spcBef>
                <a:spcPct val="50000"/>
              </a:spcBef>
              <a:buClr>
                <a:schemeClr val="bg1"/>
              </a:buClr>
            </a:pPr>
            <a:r>
              <a:rPr lang="zh-TW" altLang="en-US" sz="3600" b="1" dirty="0">
                <a:solidFill>
                  <a:srgbClr val="FF0000"/>
                </a:solidFill>
                <a:latin typeface="Times New Roman" panose="02020603050405020304" pitchFamily="18" charset="0"/>
                <a:ea typeface="金梅簡体中黑字形" pitchFamily="49" charset="-120"/>
              </a:rPr>
              <a:t>1982</a:t>
            </a:r>
            <a:endParaRPr lang="zh-TW" altLang="en-US" sz="3600" b="1" dirty="0">
              <a:solidFill>
                <a:srgbClr val="FF0000"/>
              </a:solidFill>
              <a:latin typeface="Times New Roman" panose="02020603050405020304" pitchFamily="18" charset="0"/>
              <a:ea typeface="金梅簡体中黑字形" pitchFamily="49" charset="-120"/>
            </a:endParaRPr>
          </a:p>
          <a:p>
            <a:pPr algn="l">
              <a:spcBef>
                <a:spcPct val="50000"/>
              </a:spcBef>
              <a:buClr>
                <a:schemeClr val="bg1"/>
              </a:buClr>
            </a:pPr>
            <a:r>
              <a:rPr lang="zh-CN" altLang="en-US" sz="2800" b="1" dirty="0">
                <a:solidFill>
                  <a:schemeClr val="accent2"/>
                </a:solidFill>
                <a:latin typeface="Times New Roman" panose="02020603050405020304" pitchFamily="18" charset="0"/>
              </a:rPr>
              <a:t>红十字会与红新月会国际联合会决定采用白底红十字与红新月为标志</a:t>
            </a:r>
            <a:endParaRPr lang="zh-TW" altLang="en-US" sz="2800" b="1" dirty="0">
              <a:solidFill>
                <a:schemeClr val="accent2"/>
              </a:solidFill>
              <a:latin typeface="Times New Roman" panose="02020603050405020304" pitchFamily="18" charset="0"/>
              <a:ea typeface="金梅簡体中黑字形" pitchFamily="49" charset="-120"/>
            </a:endParaRPr>
          </a:p>
          <a:p>
            <a:pPr algn="l">
              <a:spcBef>
                <a:spcPct val="50000"/>
              </a:spcBef>
              <a:buClr>
                <a:schemeClr val="bg1"/>
              </a:buClr>
            </a:pPr>
            <a:endParaRPr lang="zh-TW" altLang="en-US" sz="2800" b="1" dirty="0">
              <a:solidFill>
                <a:schemeClr val="accent2"/>
              </a:solidFill>
              <a:latin typeface="Times New Roman" panose="02020603050405020304" pitchFamily="18" charset="0"/>
              <a:ea typeface="金梅簡体中黑字形" pitchFamily="49" charset="-120"/>
            </a:endParaRPr>
          </a:p>
          <a:p>
            <a:pPr algn="l">
              <a:spcBef>
                <a:spcPct val="50000"/>
              </a:spcBef>
              <a:buClr>
                <a:schemeClr val="bg1"/>
              </a:buClr>
            </a:pPr>
            <a:endParaRPr lang="zh-TW" altLang="en-US" sz="2800" b="1" dirty="0">
              <a:solidFill>
                <a:schemeClr val="bg1"/>
              </a:solidFill>
              <a:latin typeface="Times New Roman" panose="02020603050405020304" pitchFamily="18" charset="0"/>
            </a:endParaRPr>
          </a:p>
        </p:txBody>
      </p:sp>
      <p:pic>
        <p:nvPicPr>
          <p:cNvPr id="67595" name="图片 67594" descr="IFRC_clear"/>
          <p:cNvPicPr>
            <a:picLocks noChangeAspect="1"/>
          </p:cNvPicPr>
          <p:nvPr/>
        </p:nvPicPr>
        <p:blipFill>
          <a:blip r:embed="rId2"/>
          <a:stretch>
            <a:fillRect/>
          </a:stretch>
        </p:blipFill>
        <p:spPr>
          <a:xfrm>
            <a:off x="6858000" y="4038600"/>
            <a:ext cx="1879600" cy="1119188"/>
          </a:xfrm>
          <a:prstGeom prst="rect">
            <a:avLst/>
          </a:prstGeom>
          <a:noFill/>
          <a:ln w="9525">
            <a:noFill/>
          </a:ln>
        </p:spPr>
      </p:pic>
      <p:pic>
        <p:nvPicPr>
          <p:cNvPr id="67596" name="图片 67595"/>
          <p:cNvPicPr>
            <a:picLocks noChangeAspect="1"/>
          </p:cNvPicPr>
          <p:nvPr/>
        </p:nvPicPr>
        <p:blipFill>
          <a:blip r:embed="rId3"/>
          <a:srcRect t="69768" r="64742" b="4942"/>
          <a:stretch>
            <a:fillRect/>
          </a:stretch>
        </p:blipFill>
        <p:spPr>
          <a:xfrm>
            <a:off x="6705600" y="1371600"/>
            <a:ext cx="1909763" cy="1657350"/>
          </a:xfrm>
          <a:prstGeom prst="rect">
            <a:avLst/>
          </a:prstGeom>
          <a:noFill/>
          <a:ln w="9525">
            <a:noFill/>
          </a:ln>
        </p:spPr>
      </p:pic>
      <p:pic>
        <p:nvPicPr>
          <p:cNvPr id="47109" name="图片 47108" descr="Img244182087"/>
          <p:cNvPicPr>
            <a:picLocks noChangeAspect="1"/>
          </p:cNvPicPr>
          <p:nvPr/>
        </p:nvPicPr>
        <p:blipFill>
          <a:blip r:embed="rId4"/>
          <a:stretch>
            <a:fillRect/>
          </a:stretch>
        </p:blipFill>
        <p:spPr>
          <a:xfrm>
            <a:off x="399415" y="356870"/>
            <a:ext cx="1329690" cy="1141095"/>
          </a:xfrm>
          <a:prstGeom prst="rect">
            <a:avLst/>
          </a:prstGeom>
          <a:noFill/>
          <a:ln w="9525">
            <a:noFill/>
          </a:ln>
        </p:spPr>
      </p:pic>
      <p:pic>
        <p:nvPicPr>
          <p:cNvPr id="4" name="图片 3" descr="图片1"/>
          <p:cNvPicPr>
            <a:picLocks noChangeAspect="1"/>
          </p:cNvPicPr>
          <p:nvPr/>
        </p:nvPicPr>
        <p:blipFill>
          <a:blip r:embed="rId5"/>
          <a:stretch>
            <a:fillRect/>
          </a:stretch>
        </p:blipFill>
        <p:spPr>
          <a:xfrm>
            <a:off x="-6350" y="6079490"/>
            <a:ext cx="9156700" cy="790575"/>
          </a:xfrm>
          <a:prstGeom prst="rect">
            <a:avLst/>
          </a:prstGeom>
        </p:spPr>
      </p:pic>
    </p:spTree>
  </p:cSld>
  <p:clrMapOvr>
    <a:masterClrMapping/>
  </p:clrMapOvr>
  <p:transition advTm="15000">
    <p:random/>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9640" name="文本框 69639"/>
          <p:cNvSpPr txBox="1"/>
          <p:nvPr/>
        </p:nvSpPr>
        <p:spPr>
          <a:xfrm>
            <a:off x="1828800" y="1066800"/>
            <a:ext cx="3505200" cy="45720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2400" dirty="0">
                <a:solidFill>
                  <a:schemeClr val="bg1"/>
                </a:solidFill>
                <a:latin typeface="Times New Roman" panose="02020603050405020304" pitchFamily="18" charset="0"/>
              </a:rPr>
              <a:t>         </a:t>
            </a:r>
            <a:endParaRPr lang="en-US" altLang="zh-CN" sz="2800">
              <a:solidFill>
                <a:schemeClr val="tx1"/>
              </a:solidFill>
              <a:latin typeface="Times New Roman" panose="02020603050405020304" pitchFamily="18" charset="0"/>
              <a:ea typeface="隶书" panose="02010509060101010101" pitchFamily="49" charset="-122"/>
            </a:endParaRPr>
          </a:p>
        </p:txBody>
      </p:sp>
      <p:sp>
        <p:nvSpPr>
          <p:cNvPr id="69641" name="文本框 69640"/>
          <p:cNvSpPr txBox="1"/>
          <p:nvPr/>
        </p:nvSpPr>
        <p:spPr>
          <a:xfrm>
            <a:off x="5943600" y="1219200"/>
            <a:ext cx="2667000" cy="45720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2400" dirty="0">
                <a:solidFill>
                  <a:schemeClr val="bg1"/>
                </a:solidFill>
                <a:latin typeface="Times New Roman" panose="02020603050405020304" pitchFamily="18" charset="0"/>
              </a:rPr>
              <a:t>        </a:t>
            </a:r>
            <a:endParaRPr lang="en-US" altLang="zh-CN" sz="2400">
              <a:solidFill>
                <a:schemeClr val="bg1"/>
              </a:solidFill>
              <a:latin typeface="Times New Roman" panose="02020603050405020304" pitchFamily="18" charset="0"/>
              <a:ea typeface="隶书" panose="02010509060101010101" pitchFamily="49" charset="-122"/>
            </a:endParaRPr>
          </a:p>
        </p:txBody>
      </p:sp>
      <p:sp>
        <p:nvSpPr>
          <p:cNvPr id="69642" name="矩形 69641"/>
          <p:cNvSpPr/>
          <p:nvPr/>
        </p:nvSpPr>
        <p:spPr>
          <a:xfrm>
            <a:off x="990600" y="1219200"/>
            <a:ext cx="7902575" cy="6807200"/>
          </a:xfrm>
          <a:prstGeom prst="rect">
            <a:avLst/>
          </a:prstGeom>
          <a:noFill/>
          <a:ln w="12700">
            <a:noFill/>
          </a:ln>
          <a:effectLst>
            <a:outerShdw dist="35921" dir="2699999" sy="50000" rotWithShape="0">
              <a:srgbClr val="875B0D"/>
            </a:outerShdw>
          </a:effectLst>
        </p:spPr>
        <p:txBody>
          <a:bodyPr>
            <a:spAutoFit/>
          </a:bodyPr>
          <a:p>
            <a:pPr algn="l">
              <a:spcBef>
                <a:spcPct val="50000"/>
              </a:spcBef>
              <a:buClr>
                <a:schemeClr val="bg1"/>
              </a:buClr>
            </a:pPr>
            <a:r>
              <a:rPr lang="en-US" altLang="zh-TW" sz="3600" b="1">
                <a:solidFill>
                  <a:srgbClr val="FF0000"/>
                </a:solidFill>
                <a:latin typeface="Times New Roman" panose="02020603050405020304" pitchFamily="18" charset="0"/>
                <a:ea typeface="金梅簡体中黑字形" pitchFamily="49" charset="-120"/>
              </a:rPr>
              <a:t>2005</a:t>
            </a:r>
            <a:endParaRPr lang="en-US" altLang="zh-TW" sz="3600" b="1">
              <a:solidFill>
                <a:srgbClr val="FF0000"/>
              </a:solidFill>
              <a:latin typeface="Times New Roman" panose="02020603050405020304" pitchFamily="18" charset="0"/>
              <a:ea typeface="金梅簡体中黑字形" pitchFamily="49" charset="-120"/>
            </a:endParaRPr>
          </a:p>
          <a:p>
            <a:pPr algn="l">
              <a:spcBef>
                <a:spcPct val="50000"/>
              </a:spcBef>
              <a:buClr>
                <a:schemeClr val="bg1"/>
              </a:buClr>
            </a:pPr>
            <a:r>
              <a:rPr lang="zh-CN" altLang="en-US" sz="2800" b="1" dirty="0">
                <a:solidFill>
                  <a:schemeClr val="accent2"/>
                </a:solidFill>
                <a:latin typeface="Times New Roman" panose="02020603050405020304" pitchFamily="18" charset="0"/>
              </a:rPr>
              <a:t>　　</a:t>
            </a:r>
            <a:r>
              <a:rPr lang="en-US" altLang="zh-CN" sz="2800" b="1" dirty="0">
                <a:solidFill>
                  <a:schemeClr val="tx1"/>
                </a:solidFill>
                <a:latin typeface="Times New Roman" panose="02020603050405020304" pitchFamily="18" charset="0"/>
              </a:rPr>
              <a:t>2005.12.5</a:t>
            </a:r>
            <a:r>
              <a:rPr lang="zh-CN" altLang="en-US" sz="2800" b="1" dirty="0">
                <a:solidFill>
                  <a:schemeClr val="tx1"/>
                </a:solidFill>
                <a:latin typeface="Times New Roman" panose="02020603050405020304" pitchFamily="18" charset="0"/>
              </a:rPr>
              <a:t>－</a:t>
            </a:r>
            <a:r>
              <a:rPr lang="en-US" altLang="zh-CN" sz="2800" b="1" dirty="0">
                <a:solidFill>
                  <a:schemeClr val="tx1"/>
                </a:solidFill>
                <a:latin typeface="Times New Roman" panose="02020603050405020304" pitchFamily="18" charset="0"/>
              </a:rPr>
              <a:t>6</a:t>
            </a:r>
            <a:r>
              <a:rPr lang="zh-CN" altLang="en-US" sz="2800" b="1" dirty="0">
                <a:solidFill>
                  <a:schemeClr val="tx1"/>
                </a:solidFill>
                <a:latin typeface="Times New Roman" panose="02020603050405020304" pitchFamily="18" charset="0"/>
              </a:rPr>
              <a:t>，瑞士政府召集日内瓦外交会议，</a:t>
            </a:r>
            <a:r>
              <a:rPr lang="en-US" altLang="zh-CN" sz="2800" b="1" dirty="0">
                <a:solidFill>
                  <a:schemeClr val="tx1"/>
                </a:solidFill>
                <a:latin typeface="Times New Roman" panose="02020603050405020304" pitchFamily="18" charset="0"/>
              </a:rPr>
              <a:t>192</a:t>
            </a:r>
            <a:r>
              <a:rPr lang="zh-CN" altLang="en-US" sz="2800" b="1" dirty="0">
                <a:solidFill>
                  <a:schemeClr val="tx1"/>
                </a:solidFill>
                <a:latin typeface="Times New Roman" panose="02020603050405020304" pitchFamily="18" charset="0"/>
              </a:rPr>
              <a:t>个日内瓦缔约国经过磋商，通过日内瓦公约第三附加议定书，采纳第三标志（红水晶标志）。</a:t>
            </a:r>
            <a:endParaRPr lang="zh-CN" altLang="en-US" sz="2800" b="1" dirty="0">
              <a:solidFill>
                <a:schemeClr val="tx1"/>
              </a:solidFill>
              <a:latin typeface="Times New Roman" panose="02020603050405020304" pitchFamily="18" charset="0"/>
            </a:endParaRPr>
          </a:p>
          <a:p>
            <a:pPr algn="l">
              <a:spcBef>
                <a:spcPct val="50000"/>
              </a:spcBef>
              <a:buClr>
                <a:schemeClr val="bg1"/>
              </a:buClr>
            </a:pPr>
            <a:r>
              <a:rPr lang="en-US" altLang="zh-TW" sz="3600" b="1">
                <a:solidFill>
                  <a:srgbClr val="FF0000"/>
                </a:solidFill>
                <a:latin typeface="Times New Roman" panose="02020603050405020304" pitchFamily="18" charset="0"/>
                <a:ea typeface="金梅簡体中黑字形" pitchFamily="49" charset="-120"/>
              </a:rPr>
              <a:t>2006</a:t>
            </a:r>
            <a:endParaRPr lang="en-US" altLang="zh-TW" sz="3600" b="1">
              <a:solidFill>
                <a:srgbClr val="FF0000"/>
              </a:solidFill>
              <a:latin typeface="Times New Roman" panose="02020603050405020304" pitchFamily="18" charset="0"/>
              <a:ea typeface="金梅簡体中黑字形" pitchFamily="49" charset="-120"/>
            </a:endParaRPr>
          </a:p>
          <a:p>
            <a:pPr algn="l">
              <a:spcBef>
                <a:spcPct val="50000"/>
              </a:spcBef>
              <a:buClr>
                <a:schemeClr val="bg1"/>
              </a:buClr>
            </a:pPr>
            <a:r>
              <a:rPr lang="zh-CN" altLang="en-US" sz="2800" b="1" dirty="0">
                <a:solidFill>
                  <a:schemeClr val="accent2"/>
                </a:solidFill>
                <a:latin typeface="Times New Roman" panose="02020603050405020304" pitchFamily="18" charset="0"/>
              </a:rPr>
              <a:t>　　</a:t>
            </a:r>
            <a:r>
              <a:rPr lang="en-US" altLang="zh-CN" sz="2800" b="1" dirty="0">
                <a:solidFill>
                  <a:schemeClr val="tx1"/>
                </a:solidFill>
                <a:latin typeface="Times New Roman" panose="02020603050405020304" pitchFamily="18" charset="0"/>
              </a:rPr>
              <a:t>2006.6.20</a:t>
            </a:r>
            <a:r>
              <a:rPr lang="zh-CN" altLang="en-US" sz="2800" b="1" dirty="0">
                <a:solidFill>
                  <a:schemeClr val="tx1"/>
                </a:solidFill>
                <a:latin typeface="Times New Roman" panose="02020603050405020304" pitchFamily="18" charset="0"/>
              </a:rPr>
              <a:t>－</a:t>
            </a:r>
            <a:r>
              <a:rPr lang="en-US" altLang="zh-CN" sz="2800" b="1" dirty="0">
                <a:solidFill>
                  <a:schemeClr val="tx1"/>
                </a:solidFill>
                <a:latin typeface="Times New Roman" panose="02020603050405020304" pitchFamily="18" charset="0"/>
              </a:rPr>
              <a:t>22</a:t>
            </a:r>
            <a:r>
              <a:rPr lang="zh-CN" altLang="en-US" sz="2800" b="1" dirty="0">
                <a:solidFill>
                  <a:schemeClr val="tx1"/>
                </a:solidFill>
                <a:latin typeface="Times New Roman" panose="02020603050405020304" pitchFamily="18" charset="0"/>
              </a:rPr>
              <a:t>，第</a:t>
            </a:r>
            <a:r>
              <a:rPr lang="en-US" altLang="zh-CN" sz="2800" b="1" dirty="0">
                <a:solidFill>
                  <a:schemeClr val="tx1"/>
                </a:solidFill>
                <a:latin typeface="Times New Roman" panose="02020603050405020304" pitchFamily="18" charset="0"/>
              </a:rPr>
              <a:t>29</a:t>
            </a:r>
            <a:r>
              <a:rPr lang="zh-CN" altLang="en-US" sz="2800" b="1" dirty="0">
                <a:solidFill>
                  <a:schemeClr val="tx1"/>
                </a:solidFill>
                <a:latin typeface="Times New Roman" panose="02020603050405020304" pitchFamily="18" charset="0"/>
              </a:rPr>
              <a:t>届红十字与红新月国际大会在日内瓦召开，经过激烈辩论和反复磋商，通过决议，正式启用红水晶标志作为第三标志。</a:t>
            </a:r>
            <a:endParaRPr lang="zh-CN" altLang="en-US" sz="2800" b="1" dirty="0">
              <a:solidFill>
                <a:schemeClr val="tx1"/>
              </a:solidFill>
              <a:latin typeface="Times New Roman" panose="02020603050405020304" pitchFamily="18" charset="0"/>
            </a:endParaRPr>
          </a:p>
          <a:p>
            <a:pPr algn="l">
              <a:spcBef>
                <a:spcPct val="50000"/>
              </a:spcBef>
              <a:buClr>
                <a:schemeClr val="bg1"/>
              </a:buClr>
            </a:pPr>
            <a:endParaRPr lang="zh-CN" altLang="en-US" sz="2800" b="1" dirty="0">
              <a:solidFill>
                <a:schemeClr val="accent2"/>
              </a:solidFill>
              <a:latin typeface="Times New Roman" panose="02020603050405020304" pitchFamily="18" charset="0"/>
            </a:endParaRPr>
          </a:p>
          <a:p>
            <a:pPr algn="l">
              <a:spcBef>
                <a:spcPct val="50000"/>
              </a:spcBef>
              <a:buClr>
                <a:schemeClr val="bg1"/>
              </a:buClr>
            </a:pPr>
            <a:endParaRPr lang="zh-CN" altLang="en-US" sz="2800" b="1" dirty="0">
              <a:solidFill>
                <a:schemeClr val="accent2"/>
              </a:solidFill>
              <a:latin typeface="Times New Roman" panose="02020603050405020304" pitchFamily="18" charset="0"/>
            </a:endParaRPr>
          </a:p>
          <a:p>
            <a:pPr algn="l">
              <a:spcBef>
                <a:spcPct val="50000"/>
              </a:spcBef>
              <a:buClr>
                <a:schemeClr val="bg1"/>
              </a:buClr>
            </a:pPr>
            <a:endParaRPr lang="zh-TW" altLang="en-US" sz="2800" b="1">
              <a:latin typeface="Times New Roman" panose="02020603050405020304" pitchFamily="18" charset="0"/>
            </a:endParaRPr>
          </a:p>
        </p:txBody>
      </p:sp>
      <p:pic>
        <p:nvPicPr>
          <p:cNvPr id="69644" name="图片 69643" descr="未命名"/>
          <p:cNvPicPr>
            <a:picLocks noChangeAspect="1"/>
          </p:cNvPicPr>
          <p:nvPr/>
        </p:nvPicPr>
        <p:blipFill>
          <a:blip r:embed="rId1"/>
          <a:srcRect l="9340" r="25443" b="56259"/>
          <a:stretch>
            <a:fillRect/>
          </a:stretch>
        </p:blipFill>
        <p:spPr>
          <a:xfrm>
            <a:off x="6629400" y="152400"/>
            <a:ext cx="1944688" cy="1763713"/>
          </a:xfrm>
          <a:prstGeom prst="rect">
            <a:avLst/>
          </a:prstGeom>
          <a:noFill/>
          <a:ln w="9525">
            <a:noFill/>
          </a:ln>
        </p:spPr>
      </p:pic>
      <p:pic>
        <p:nvPicPr>
          <p:cNvPr id="47109" name="图片 47108" descr="Img244182087"/>
          <p:cNvPicPr>
            <a:picLocks noChangeAspect="1"/>
          </p:cNvPicPr>
          <p:nvPr/>
        </p:nvPicPr>
        <p:blipFill>
          <a:blip r:embed="rId2"/>
          <a:stretch>
            <a:fillRect/>
          </a:stretch>
        </p:blipFill>
        <p:spPr>
          <a:xfrm>
            <a:off x="527685" y="297180"/>
            <a:ext cx="896620" cy="769620"/>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70658" name="组合 70657"/>
          <p:cNvGrpSpPr/>
          <p:nvPr/>
        </p:nvGrpSpPr>
        <p:grpSpPr>
          <a:xfrm>
            <a:off x="-26987" y="0"/>
            <a:ext cx="9170987" cy="6858000"/>
            <a:chOff x="-17" y="0"/>
            <a:chExt cx="5777" cy="4320"/>
          </a:xfrm>
        </p:grpSpPr>
        <p:sp>
          <p:nvSpPr>
            <p:cNvPr id="70659" name="矩形 70658"/>
            <p:cNvSpPr/>
            <p:nvPr/>
          </p:nvSpPr>
          <p:spPr>
            <a:xfrm>
              <a:off x="0" y="0"/>
              <a:ext cx="5760" cy="4320"/>
            </a:xfrm>
            <a:prstGeom prst="rect">
              <a:avLst/>
            </a:prstGeom>
            <a:solidFill>
              <a:schemeClr val="bg1"/>
            </a:solidFill>
            <a:ln w="9525">
              <a:noFill/>
            </a:ln>
          </p:spPr>
          <p:txBody>
            <a:bodyPr/>
            <a:p>
              <a:endParaRPr lang="zh-CN" altLang="en-US"/>
            </a:p>
          </p:txBody>
        </p:sp>
        <p:sp>
          <p:nvSpPr>
            <p:cNvPr id="70660" name="矩形 70659"/>
            <p:cNvSpPr/>
            <p:nvPr/>
          </p:nvSpPr>
          <p:spPr>
            <a:xfrm>
              <a:off x="0" y="0"/>
              <a:ext cx="1008" cy="4320"/>
            </a:xfrm>
            <a:prstGeom prst="rect">
              <a:avLst/>
            </a:prstGeom>
            <a:solidFill>
              <a:schemeClr val="bg1"/>
            </a:solidFill>
            <a:ln w="9525">
              <a:noFill/>
            </a:ln>
          </p:spPr>
          <p:txBody>
            <a:bodyPr wrap="none" anchor="ctr"/>
            <a:p>
              <a:pPr>
                <a:buClr>
                  <a:schemeClr val="bg1"/>
                </a:buClr>
              </a:pPr>
              <a:endParaRPr sz="2400" dirty="0">
                <a:solidFill>
                  <a:schemeClr val="tx1"/>
                </a:solidFill>
                <a:latin typeface="Times New Roman" panose="02020603050405020304" pitchFamily="18" charset="0"/>
              </a:endParaRPr>
            </a:p>
          </p:txBody>
        </p:sp>
        <p:sp>
          <p:nvSpPr>
            <p:cNvPr id="70661" name="文本框 70660"/>
            <p:cNvSpPr txBox="1"/>
            <p:nvPr/>
          </p:nvSpPr>
          <p:spPr>
            <a:xfrm rot="10800000">
              <a:off x="-17" y="3996"/>
              <a:ext cx="423" cy="58"/>
            </a:xfrm>
            <a:prstGeom prst="rect">
              <a:avLst/>
            </a:prstGeom>
            <a:solidFill>
              <a:schemeClr val="bg1"/>
            </a:solidFill>
            <a:ln w="9525">
              <a:noFill/>
            </a:ln>
          </p:spPr>
          <p:txBody>
            <a:bodyPr rot="10800000" vert="eaVert" wrap="none" anchor="t">
              <a:spAutoFit/>
            </a:bodyPr>
            <a:p>
              <a:pPr algn="l">
                <a:buClr>
                  <a:schemeClr val="bg1"/>
                </a:buClr>
              </a:pPr>
              <a:endParaRPr sz="3200" b="1" dirty="0">
                <a:solidFill>
                  <a:srgbClr val="FFFF00"/>
                </a:solidFill>
                <a:effectLst>
                  <a:outerShdw blurRad="38100" dist="38100" dir="2700000">
                    <a:srgbClr val="C0C0C0"/>
                  </a:outerShdw>
                </a:effectLst>
                <a:latin typeface="Times New Roman" panose="02020603050405020304" pitchFamily="18" charset="0"/>
              </a:endParaRPr>
            </a:p>
          </p:txBody>
        </p:sp>
        <p:sp>
          <p:nvSpPr>
            <p:cNvPr id="70662" name="文本框 70661"/>
            <p:cNvSpPr txBox="1"/>
            <p:nvPr/>
          </p:nvSpPr>
          <p:spPr>
            <a:xfrm>
              <a:off x="336" y="1056"/>
              <a:ext cx="634" cy="2928"/>
            </a:xfrm>
            <a:prstGeom prst="rect">
              <a:avLst/>
            </a:prstGeom>
            <a:solidFill>
              <a:schemeClr val="bg1"/>
            </a:solidFill>
            <a:ln w="9525">
              <a:noFill/>
            </a:ln>
          </p:spPr>
          <p:txBody>
            <a:bodyPr vert="eaVert">
              <a:spAutoFit/>
            </a:bodyPr>
            <a:p>
              <a:pPr algn="dist">
                <a:buClr>
                  <a:schemeClr val="bg1"/>
                </a:buClr>
              </a:pPr>
              <a:endParaRPr sz="5400" b="1" dirty="0">
                <a:solidFill>
                  <a:srgbClr val="FFFF00"/>
                </a:solidFill>
                <a:effectLst>
                  <a:outerShdw blurRad="38100" dist="38100" dir="2700000">
                    <a:srgbClr val="C0C0C0"/>
                  </a:outerShdw>
                </a:effectLst>
                <a:latin typeface="Times New Roman" panose="02020603050405020304" pitchFamily="18" charset="0"/>
                <a:ea typeface="华文行楷" panose="02010800040101010101" pitchFamily="2" charset="-122"/>
              </a:endParaRPr>
            </a:p>
          </p:txBody>
        </p:sp>
        <p:pic>
          <p:nvPicPr>
            <p:cNvPr id="70663" name="图片 70662" descr="Red"/>
            <p:cNvPicPr>
              <a:picLocks noChangeAspect="1"/>
            </p:cNvPicPr>
            <p:nvPr/>
          </p:nvPicPr>
          <p:blipFill>
            <a:blip r:embed="rId1"/>
            <a:stretch>
              <a:fillRect/>
            </a:stretch>
          </p:blipFill>
          <p:spPr>
            <a:xfrm>
              <a:off x="144" y="144"/>
              <a:ext cx="672" cy="672"/>
            </a:xfrm>
            <a:prstGeom prst="rect">
              <a:avLst/>
            </a:prstGeom>
            <a:noFill/>
            <a:ln w="9525">
              <a:noFill/>
            </a:ln>
          </p:spPr>
        </p:pic>
      </p:grpSp>
      <p:sp>
        <p:nvSpPr>
          <p:cNvPr id="70664" name="文本框 70663"/>
          <p:cNvSpPr txBox="1"/>
          <p:nvPr/>
        </p:nvSpPr>
        <p:spPr>
          <a:xfrm>
            <a:off x="1828800" y="1066800"/>
            <a:ext cx="3505200" cy="45720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2400" dirty="0">
                <a:solidFill>
                  <a:schemeClr val="bg1"/>
                </a:solidFill>
                <a:latin typeface="Times New Roman" panose="02020603050405020304" pitchFamily="18" charset="0"/>
              </a:rPr>
              <a:t>         </a:t>
            </a:r>
            <a:endParaRPr lang="en-US" altLang="zh-CN" sz="2800">
              <a:solidFill>
                <a:schemeClr val="tx1"/>
              </a:solidFill>
              <a:latin typeface="Times New Roman" panose="02020603050405020304" pitchFamily="18" charset="0"/>
              <a:ea typeface="隶书" panose="02010509060101010101" pitchFamily="49" charset="-122"/>
            </a:endParaRPr>
          </a:p>
        </p:txBody>
      </p:sp>
      <p:sp>
        <p:nvSpPr>
          <p:cNvPr id="70665" name="文本框 70664"/>
          <p:cNvSpPr txBox="1"/>
          <p:nvPr/>
        </p:nvSpPr>
        <p:spPr>
          <a:xfrm>
            <a:off x="5943600" y="1219200"/>
            <a:ext cx="2667000" cy="45720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2400" dirty="0">
                <a:solidFill>
                  <a:schemeClr val="bg1"/>
                </a:solidFill>
                <a:latin typeface="Times New Roman" panose="02020603050405020304" pitchFamily="18" charset="0"/>
              </a:rPr>
              <a:t>        </a:t>
            </a:r>
            <a:endParaRPr lang="en-US" altLang="zh-CN" sz="2400">
              <a:solidFill>
                <a:schemeClr val="bg1"/>
              </a:solidFill>
              <a:latin typeface="Times New Roman" panose="02020603050405020304" pitchFamily="18" charset="0"/>
              <a:ea typeface="隶书" panose="02010509060101010101" pitchFamily="49" charset="-122"/>
            </a:endParaRPr>
          </a:p>
        </p:txBody>
      </p:sp>
      <p:pic>
        <p:nvPicPr>
          <p:cNvPr id="70667" name="图片 70666"/>
          <p:cNvPicPr>
            <a:picLocks noChangeAspect="1"/>
          </p:cNvPicPr>
          <p:nvPr/>
        </p:nvPicPr>
        <p:blipFill>
          <a:blip r:embed="rId2"/>
          <a:stretch>
            <a:fillRect/>
          </a:stretch>
        </p:blipFill>
        <p:spPr>
          <a:xfrm>
            <a:off x="2032000" y="615315"/>
            <a:ext cx="4448175" cy="4235450"/>
          </a:xfrm>
          <a:prstGeom prst="rect">
            <a:avLst/>
          </a:prstGeom>
          <a:noFill/>
          <a:ln w="9525">
            <a:noFill/>
          </a:ln>
        </p:spPr>
      </p:pic>
      <p:pic>
        <p:nvPicPr>
          <p:cNvPr id="70668" name="图片 70667" descr="未命名"/>
          <p:cNvPicPr>
            <a:picLocks noChangeAspect="1"/>
          </p:cNvPicPr>
          <p:nvPr/>
        </p:nvPicPr>
        <p:blipFill>
          <a:blip r:embed="rId3"/>
          <a:srcRect l="24283" t="35239" r="8113" b="-41"/>
          <a:stretch>
            <a:fillRect/>
          </a:stretch>
        </p:blipFill>
        <p:spPr>
          <a:xfrm>
            <a:off x="6741795" y="3205480"/>
            <a:ext cx="1402715" cy="1817370"/>
          </a:xfrm>
          <a:prstGeom prst="rect">
            <a:avLst/>
          </a:prstGeom>
          <a:noFill/>
          <a:ln w="9525">
            <a:noFill/>
          </a:ln>
        </p:spPr>
      </p:pic>
      <p:sp>
        <p:nvSpPr>
          <p:cNvPr id="70669" name="文本框 70668"/>
          <p:cNvSpPr txBox="1"/>
          <p:nvPr/>
        </p:nvSpPr>
        <p:spPr>
          <a:xfrm>
            <a:off x="7140575" y="4008120"/>
            <a:ext cx="1470025" cy="396875"/>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2000" b="1">
                <a:solidFill>
                  <a:schemeClr val="bg1"/>
                </a:solidFill>
                <a:latin typeface="黑体" panose="02010609060101010101" pitchFamily="2" charset="-122"/>
                <a:ea typeface="黑体" panose="02010609060101010101" pitchFamily="2" charset="-122"/>
              </a:rPr>
              <a:t>2005/2006</a:t>
            </a:r>
            <a:endParaRPr lang="en-US" altLang="zh-CN" sz="2000" b="1">
              <a:solidFill>
                <a:schemeClr val="bg1"/>
              </a:solidFill>
              <a:latin typeface="黑体" panose="02010609060101010101" pitchFamily="2" charset="-122"/>
              <a:ea typeface="黑体" panose="02010609060101010101" pitchFamily="2" charset="-122"/>
            </a:endParaRPr>
          </a:p>
        </p:txBody>
      </p:sp>
      <p:pic>
        <p:nvPicPr>
          <p:cNvPr id="47109" name="图片 47108" descr="Img244182087"/>
          <p:cNvPicPr>
            <a:picLocks noChangeAspect="1"/>
          </p:cNvPicPr>
          <p:nvPr/>
        </p:nvPicPr>
        <p:blipFill>
          <a:blip r:embed="rId4"/>
          <a:stretch>
            <a:fillRect/>
          </a:stretch>
        </p:blipFill>
        <p:spPr>
          <a:xfrm>
            <a:off x="399415" y="356870"/>
            <a:ext cx="1329690" cy="1141095"/>
          </a:xfrm>
          <a:prstGeom prst="rect">
            <a:avLst/>
          </a:prstGeom>
          <a:noFill/>
          <a:ln w="9525">
            <a:noFill/>
          </a:ln>
        </p:spPr>
      </p:pic>
      <p:pic>
        <p:nvPicPr>
          <p:cNvPr id="4" name="图片 3" descr="图片1"/>
          <p:cNvPicPr>
            <a:picLocks noChangeAspect="1"/>
          </p:cNvPicPr>
          <p:nvPr/>
        </p:nvPicPr>
        <p:blipFill>
          <a:blip r:embed="rId5"/>
          <a:stretch>
            <a:fillRect/>
          </a:stretch>
        </p:blipFill>
        <p:spPr>
          <a:xfrm>
            <a:off x="-6350" y="6079490"/>
            <a:ext cx="9156700" cy="790575"/>
          </a:xfrm>
          <a:prstGeom prst="rect">
            <a:avLst/>
          </a:prstGeom>
        </p:spPr>
      </p:pic>
    </p:spTree>
  </p:cSld>
  <p:clrMapOvr>
    <a:masterClrMapping/>
  </p:clrMapOvr>
  <p:transition advTm="15000">
    <p:rand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71682" name="组合 71681"/>
          <p:cNvGrpSpPr/>
          <p:nvPr/>
        </p:nvGrpSpPr>
        <p:grpSpPr>
          <a:xfrm>
            <a:off x="-218122" y="12065"/>
            <a:ext cx="9170987" cy="6858000"/>
            <a:chOff x="-17" y="0"/>
            <a:chExt cx="5777" cy="4320"/>
          </a:xfrm>
        </p:grpSpPr>
        <p:sp>
          <p:nvSpPr>
            <p:cNvPr id="71683" name="矩形 71682"/>
            <p:cNvSpPr/>
            <p:nvPr/>
          </p:nvSpPr>
          <p:spPr>
            <a:xfrm>
              <a:off x="0" y="0"/>
              <a:ext cx="5760" cy="4320"/>
            </a:xfrm>
            <a:prstGeom prst="rect">
              <a:avLst/>
            </a:prstGeom>
            <a:solidFill>
              <a:schemeClr val="bg1"/>
            </a:solidFill>
            <a:ln w="9525">
              <a:noFill/>
            </a:ln>
          </p:spPr>
          <p:txBody>
            <a:bodyPr/>
            <a:p>
              <a:endParaRPr lang="zh-CN" altLang="en-US"/>
            </a:p>
          </p:txBody>
        </p:sp>
        <p:sp>
          <p:nvSpPr>
            <p:cNvPr id="71684" name="矩形 71683"/>
            <p:cNvSpPr/>
            <p:nvPr/>
          </p:nvSpPr>
          <p:spPr>
            <a:xfrm>
              <a:off x="0" y="0"/>
              <a:ext cx="1008" cy="4320"/>
            </a:xfrm>
            <a:prstGeom prst="rect">
              <a:avLst/>
            </a:prstGeom>
            <a:solidFill>
              <a:schemeClr val="bg1"/>
            </a:solidFill>
            <a:ln w="9525">
              <a:noFill/>
            </a:ln>
          </p:spPr>
          <p:txBody>
            <a:bodyPr wrap="none" anchor="ctr"/>
            <a:p>
              <a:pPr>
                <a:buClr>
                  <a:schemeClr val="bg1"/>
                </a:buClr>
              </a:pPr>
              <a:endParaRPr sz="2400" dirty="0">
                <a:solidFill>
                  <a:schemeClr val="tx1"/>
                </a:solidFill>
                <a:latin typeface="Times New Roman" panose="02020603050405020304" pitchFamily="18" charset="0"/>
              </a:endParaRPr>
            </a:p>
          </p:txBody>
        </p:sp>
        <p:sp>
          <p:nvSpPr>
            <p:cNvPr id="71685" name="文本框 71684"/>
            <p:cNvSpPr txBox="1"/>
            <p:nvPr/>
          </p:nvSpPr>
          <p:spPr>
            <a:xfrm rot="10800000">
              <a:off x="-17" y="3996"/>
              <a:ext cx="423" cy="58"/>
            </a:xfrm>
            <a:prstGeom prst="rect">
              <a:avLst/>
            </a:prstGeom>
            <a:solidFill>
              <a:schemeClr val="bg1"/>
            </a:solidFill>
            <a:ln w="9525">
              <a:noFill/>
            </a:ln>
          </p:spPr>
          <p:txBody>
            <a:bodyPr rot="10800000" vert="eaVert" wrap="none" anchor="t">
              <a:spAutoFit/>
            </a:bodyPr>
            <a:p>
              <a:pPr algn="l">
                <a:buClr>
                  <a:schemeClr val="bg1"/>
                </a:buClr>
              </a:pPr>
              <a:endParaRPr sz="3200" b="1" dirty="0">
                <a:solidFill>
                  <a:srgbClr val="FFFF00"/>
                </a:solidFill>
                <a:effectLst>
                  <a:outerShdw blurRad="38100" dist="38100" dir="2700000">
                    <a:srgbClr val="C0C0C0"/>
                  </a:outerShdw>
                </a:effectLst>
                <a:latin typeface="Times New Roman" panose="02020603050405020304" pitchFamily="18" charset="0"/>
              </a:endParaRPr>
            </a:p>
          </p:txBody>
        </p:sp>
        <p:sp>
          <p:nvSpPr>
            <p:cNvPr id="71686" name="文本框 71685"/>
            <p:cNvSpPr txBox="1"/>
            <p:nvPr/>
          </p:nvSpPr>
          <p:spPr>
            <a:xfrm>
              <a:off x="336" y="1056"/>
              <a:ext cx="634" cy="2928"/>
            </a:xfrm>
            <a:prstGeom prst="rect">
              <a:avLst/>
            </a:prstGeom>
            <a:solidFill>
              <a:schemeClr val="bg1"/>
            </a:solidFill>
            <a:ln w="9525">
              <a:noFill/>
            </a:ln>
          </p:spPr>
          <p:txBody>
            <a:bodyPr vert="eaVert">
              <a:spAutoFit/>
            </a:bodyPr>
            <a:p>
              <a:pPr algn="dist">
                <a:buClr>
                  <a:schemeClr val="bg1"/>
                </a:buClr>
              </a:pPr>
              <a:endParaRPr sz="5400" b="1" dirty="0">
                <a:solidFill>
                  <a:srgbClr val="FFFF00"/>
                </a:solidFill>
                <a:effectLst>
                  <a:outerShdw blurRad="38100" dist="38100" dir="2700000">
                    <a:srgbClr val="C0C0C0"/>
                  </a:outerShdw>
                </a:effectLst>
                <a:latin typeface="Times New Roman" panose="02020603050405020304" pitchFamily="18" charset="0"/>
                <a:ea typeface="华文行楷" panose="02010800040101010101" pitchFamily="2" charset="-122"/>
              </a:endParaRPr>
            </a:p>
          </p:txBody>
        </p:sp>
        <p:pic>
          <p:nvPicPr>
            <p:cNvPr id="71687" name="图片 71686" descr="Red"/>
            <p:cNvPicPr>
              <a:picLocks noChangeAspect="1"/>
            </p:cNvPicPr>
            <p:nvPr/>
          </p:nvPicPr>
          <p:blipFill>
            <a:blip r:embed="rId1"/>
            <a:stretch>
              <a:fillRect/>
            </a:stretch>
          </p:blipFill>
          <p:spPr>
            <a:xfrm>
              <a:off x="144" y="144"/>
              <a:ext cx="672" cy="672"/>
            </a:xfrm>
            <a:prstGeom prst="rect">
              <a:avLst/>
            </a:prstGeom>
            <a:noFill/>
            <a:ln w="9525">
              <a:noFill/>
            </a:ln>
          </p:spPr>
        </p:pic>
      </p:grpSp>
      <p:sp>
        <p:nvSpPr>
          <p:cNvPr id="71688" name="文本框 71687"/>
          <p:cNvSpPr txBox="1"/>
          <p:nvPr/>
        </p:nvSpPr>
        <p:spPr>
          <a:xfrm>
            <a:off x="1828800" y="1066800"/>
            <a:ext cx="3505200" cy="45720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2400" dirty="0">
                <a:solidFill>
                  <a:schemeClr val="bg1"/>
                </a:solidFill>
                <a:latin typeface="Times New Roman" panose="02020603050405020304" pitchFamily="18" charset="0"/>
              </a:rPr>
              <a:t>         </a:t>
            </a:r>
            <a:endParaRPr lang="en-US" altLang="zh-CN" sz="2800">
              <a:solidFill>
                <a:schemeClr val="tx1"/>
              </a:solidFill>
              <a:latin typeface="Times New Roman" panose="02020603050405020304" pitchFamily="18" charset="0"/>
              <a:ea typeface="隶书" panose="02010509060101010101" pitchFamily="49" charset="-122"/>
            </a:endParaRPr>
          </a:p>
        </p:txBody>
      </p:sp>
      <p:sp>
        <p:nvSpPr>
          <p:cNvPr id="71689" name="文本框 71688"/>
          <p:cNvSpPr txBox="1"/>
          <p:nvPr/>
        </p:nvSpPr>
        <p:spPr>
          <a:xfrm>
            <a:off x="5943600" y="1219200"/>
            <a:ext cx="2667000" cy="457200"/>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en-US" altLang="zh-CN" sz="2400" dirty="0">
                <a:solidFill>
                  <a:schemeClr val="bg1"/>
                </a:solidFill>
                <a:latin typeface="Times New Roman" panose="02020603050405020304" pitchFamily="18" charset="0"/>
              </a:rPr>
              <a:t>        </a:t>
            </a:r>
            <a:endParaRPr lang="en-US" altLang="zh-CN" sz="2400">
              <a:solidFill>
                <a:schemeClr val="bg1"/>
              </a:solidFill>
              <a:latin typeface="Times New Roman" panose="02020603050405020304" pitchFamily="18" charset="0"/>
              <a:ea typeface="隶书" panose="02010509060101010101" pitchFamily="49" charset="-122"/>
            </a:endParaRPr>
          </a:p>
        </p:txBody>
      </p:sp>
      <p:sp>
        <p:nvSpPr>
          <p:cNvPr id="71691" name="矩形 71690"/>
          <p:cNvSpPr/>
          <p:nvPr/>
        </p:nvSpPr>
        <p:spPr>
          <a:xfrm>
            <a:off x="2286000" y="457200"/>
            <a:ext cx="5172075" cy="1260475"/>
          </a:xfrm>
          <a:prstGeom prst="rect">
            <a:avLst/>
          </a:prstGeom>
          <a:noFill/>
          <a:ln w="12700">
            <a:noFill/>
          </a:ln>
          <a:effectLst>
            <a:outerShdw dist="35921" dir="2699999" sy="50000" rotWithShape="0">
              <a:srgbClr val="875B0D"/>
            </a:outerShdw>
          </a:effectLst>
        </p:spPr>
        <p:txBody>
          <a:bodyPr>
            <a:spAutoFit/>
          </a:bodyPr>
          <a:p>
            <a:pPr algn="l"/>
            <a:r>
              <a:rPr lang="zh-CN" altLang="en-US" sz="3200" b="1" dirty="0">
                <a:solidFill>
                  <a:srgbClr val="FF0000"/>
                </a:solidFill>
                <a:latin typeface="Arial Black" panose="020B0A04020102020204" pitchFamily="34" charset="0"/>
                <a:ea typeface="隶书" panose="02010509060101010101" pitchFamily="49" charset="-122"/>
              </a:rPr>
              <a:t>标志的法律地位及基础</a:t>
            </a:r>
            <a:endParaRPr lang="zh-CN" altLang="en-US" sz="3200" b="1" dirty="0">
              <a:solidFill>
                <a:srgbClr val="FF0000"/>
              </a:solidFill>
              <a:latin typeface="Arial Black" panose="020B0A04020102020204" pitchFamily="34" charset="0"/>
              <a:ea typeface="隶书" panose="02010509060101010101" pitchFamily="49" charset="-122"/>
            </a:endParaRPr>
          </a:p>
          <a:p>
            <a:pPr algn="l">
              <a:buClr>
                <a:schemeClr val="bg1"/>
              </a:buClr>
            </a:pPr>
            <a:endParaRPr lang="zh-CN" altLang="en-US">
              <a:solidFill>
                <a:srgbClr val="FF0000"/>
              </a:solidFill>
              <a:latin typeface="Times New Roman" panose="02020603050405020304" pitchFamily="18" charset="0"/>
            </a:endParaRPr>
          </a:p>
        </p:txBody>
      </p:sp>
      <p:sp>
        <p:nvSpPr>
          <p:cNvPr id="71692" name="矩形 71691"/>
          <p:cNvSpPr/>
          <p:nvPr/>
        </p:nvSpPr>
        <p:spPr>
          <a:xfrm>
            <a:off x="914400" y="1371600"/>
            <a:ext cx="7696200" cy="5842000"/>
          </a:xfrm>
          <a:prstGeom prst="rect">
            <a:avLst/>
          </a:prstGeom>
          <a:noFill/>
          <a:ln w="12700">
            <a:noFill/>
          </a:ln>
          <a:effectLst>
            <a:outerShdw dist="35921" dir="2699999" sy="50000" rotWithShape="0">
              <a:srgbClr val="875B0D"/>
            </a:outerShdw>
          </a:effectLst>
        </p:spPr>
        <p:txBody>
          <a:bodyPr>
            <a:spAutoFit/>
          </a:bodyPr>
          <a:p>
            <a:pPr algn="l">
              <a:lnSpc>
                <a:spcPct val="90000"/>
              </a:lnSpc>
              <a:spcBef>
                <a:spcPct val="50000"/>
              </a:spcBef>
              <a:buClr>
                <a:schemeClr val="bg1"/>
              </a:buClr>
            </a:pPr>
            <a:r>
              <a:rPr lang="zh-CN" altLang="en-US" sz="2800" b="1" dirty="0">
                <a:solidFill>
                  <a:srgbClr val="FF0000"/>
                </a:solidFill>
                <a:latin typeface="Times New Roman" panose="02020603050405020304" pitchFamily="18" charset="0"/>
              </a:rPr>
              <a:t>（</a:t>
            </a:r>
            <a:r>
              <a:rPr lang="zh-CN" altLang="en-US" sz="2800" b="1" dirty="0">
                <a:solidFill>
                  <a:srgbClr val="FF0000"/>
                </a:solidFill>
                <a:latin typeface="Times New Roman" panose="02020603050405020304" pitchFamily="18" charset="0"/>
                <a:ea typeface="黑体" panose="02010609060101010101" pitchFamily="2" charset="-122"/>
              </a:rPr>
              <a:t>一</a:t>
            </a:r>
            <a:r>
              <a:rPr lang="zh-CN" altLang="en-US" sz="2800" b="1" dirty="0">
                <a:solidFill>
                  <a:srgbClr val="FF0000"/>
                </a:solidFill>
                <a:latin typeface="Times New Roman" panose="02020603050405020304" pitchFamily="18" charset="0"/>
              </a:rPr>
              <a:t>）</a:t>
            </a:r>
            <a:r>
              <a:rPr lang="zh-CN" altLang="en-US" sz="2800" b="1" dirty="0">
                <a:solidFill>
                  <a:srgbClr val="FF0000"/>
                </a:solidFill>
                <a:latin typeface="黑体" panose="02010609060101010101" pitchFamily="2" charset="-122"/>
                <a:ea typeface="黑体" panose="02010609060101010101" pitchFamily="2" charset="-122"/>
              </a:rPr>
              <a:t>国际人道法文书</a:t>
            </a:r>
            <a:endParaRPr lang="zh-CN" altLang="en-US" sz="2800" b="1" dirty="0">
              <a:solidFill>
                <a:srgbClr val="FF0000"/>
              </a:solidFill>
              <a:latin typeface="黑体" panose="02010609060101010101" pitchFamily="2" charset="-122"/>
              <a:ea typeface="黑体" panose="02010609060101010101" pitchFamily="2" charset="-122"/>
            </a:endParaRPr>
          </a:p>
          <a:p>
            <a:pPr algn="l">
              <a:lnSpc>
                <a:spcPct val="90000"/>
              </a:lnSpc>
              <a:spcBef>
                <a:spcPct val="50000"/>
              </a:spcBef>
              <a:buClr>
                <a:schemeClr val="bg1"/>
              </a:buClr>
            </a:pPr>
            <a:r>
              <a:rPr lang="zh-CN" altLang="en-US" sz="2800" dirty="0">
                <a:solidFill>
                  <a:schemeClr val="hlink"/>
                </a:solidFill>
                <a:latin typeface="黑体" panose="02010609060101010101" pitchFamily="2" charset="-122"/>
                <a:ea typeface="黑体" panose="02010609060101010101" pitchFamily="2" charset="-122"/>
              </a:rPr>
              <a:t>　　　</a:t>
            </a:r>
            <a:r>
              <a:rPr lang="zh-CN" altLang="en-US" sz="2400" dirty="0">
                <a:solidFill>
                  <a:schemeClr val="tx1"/>
                </a:solidFill>
                <a:latin typeface="黑体" panose="02010609060101010101" pitchFamily="2" charset="-122"/>
                <a:ea typeface="黑体" panose="02010609060101010101" pitchFamily="2" charset="-122"/>
              </a:rPr>
              <a:t>日内瓦公约及其附加议定书</a:t>
            </a:r>
            <a:endParaRPr lang="zh-CN" altLang="en-US" sz="2400" dirty="0">
              <a:solidFill>
                <a:schemeClr val="tx1"/>
              </a:solidFill>
              <a:latin typeface="黑体" panose="02010609060101010101" pitchFamily="2" charset="-122"/>
              <a:ea typeface="黑体" panose="02010609060101010101" pitchFamily="2" charset="-122"/>
            </a:endParaRPr>
          </a:p>
          <a:p>
            <a:pPr algn="l">
              <a:lnSpc>
                <a:spcPct val="90000"/>
              </a:lnSpc>
              <a:spcBef>
                <a:spcPct val="50000"/>
              </a:spcBef>
              <a:buClr>
                <a:schemeClr val="bg1"/>
              </a:buClr>
            </a:pPr>
            <a:r>
              <a:rPr lang="zh-CN" altLang="en-US" sz="2800" dirty="0">
                <a:solidFill>
                  <a:srgbClr val="FF0000"/>
                </a:solidFill>
                <a:latin typeface="黑体" panose="02010609060101010101" pitchFamily="2" charset="-122"/>
                <a:ea typeface="黑体" panose="02010609060101010101" pitchFamily="2" charset="-122"/>
              </a:rPr>
              <a:t>（二）</a:t>
            </a:r>
            <a:r>
              <a:rPr lang="zh-CN" altLang="en-US" sz="2800" b="1" dirty="0">
                <a:solidFill>
                  <a:srgbClr val="FF0000"/>
                </a:solidFill>
                <a:latin typeface="黑体" panose="02010609060101010101" pitchFamily="2" charset="-122"/>
                <a:ea typeface="黑体" panose="02010609060101010101" pitchFamily="2" charset="-122"/>
              </a:rPr>
              <a:t>国际红十字运动规章</a:t>
            </a:r>
            <a:endParaRPr lang="zh-CN" altLang="en-US" sz="2800" b="1" dirty="0">
              <a:solidFill>
                <a:srgbClr val="FF0000"/>
              </a:solidFill>
              <a:latin typeface="黑体" panose="02010609060101010101" pitchFamily="2" charset="-122"/>
              <a:ea typeface="黑体" panose="02010609060101010101" pitchFamily="2" charset="-122"/>
            </a:endParaRPr>
          </a:p>
          <a:p>
            <a:pPr algn="l">
              <a:lnSpc>
                <a:spcPct val="90000"/>
              </a:lnSpc>
              <a:spcBef>
                <a:spcPct val="50000"/>
              </a:spcBef>
              <a:buClr>
                <a:schemeClr val="bg1"/>
              </a:buClr>
            </a:pPr>
            <a:r>
              <a:rPr lang="zh-CN" altLang="en-US" sz="2800" dirty="0">
                <a:solidFill>
                  <a:schemeClr val="hlink"/>
                </a:solidFill>
                <a:latin typeface="黑体" panose="02010609060101010101" pitchFamily="2" charset="-122"/>
                <a:ea typeface="黑体" panose="02010609060101010101" pitchFamily="2" charset="-122"/>
              </a:rPr>
              <a:t>　　</a:t>
            </a:r>
            <a:r>
              <a:rPr lang="en-US" altLang="zh-CN" sz="2400" dirty="0">
                <a:solidFill>
                  <a:schemeClr val="tx1"/>
                </a:solidFill>
                <a:latin typeface="黑体" panose="02010609060101010101" pitchFamily="2" charset="-122"/>
                <a:ea typeface="黑体" panose="02010609060101010101" pitchFamily="2" charset="-122"/>
              </a:rPr>
              <a:t>1965</a:t>
            </a:r>
            <a:r>
              <a:rPr lang="zh-CN" altLang="en-US" sz="2400" dirty="0">
                <a:solidFill>
                  <a:schemeClr val="tx1"/>
                </a:solidFill>
                <a:latin typeface="黑体" panose="02010609060101010101" pitchFamily="2" charset="-122"/>
                <a:ea typeface="黑体" panose="02010609060101010101" pitchFamily="2" charset="-122"/>
              </a:rPr>
              <a:t>年第</a:t>
            </a:r>
            <a:r>
              <a:rPr lang="en-US" altLang="zh-CN" sz="2400" dirty="0">
                <a:solidFill>
                  <a:schemeClr val="tx1"/>
                </a:solidFill>
                <a:latin typeface="黑体" panose="02010609060101010101" pitchFamily="2" charset="-122"/>
                <a:ea typeface="黑体" panose="02010609060101010101" pitchFamily="2" charset="-122"/>
              </a:rPr>
              <a:t>20</a:t>
            </a:r>
            <a:r>
              <a:rPr lang="zh-CN" altLang="en-US" sz="2400" dirty="0">
                <a:solidFill>
                  <a:schemeClr val="tx1"/>
                </a:solidFill>
                <a:latin typeface="黑体" panose="02010609060101010101" pitchFamily="2" charset="-122"/>
                <a:ea typeface="黑体" panose="02010609060101010101" pitchFamily="2" charset="-122"/>
              </a:rPr>
              <a:t>届红十字国际大会通过的</a:t>
            </a:r>
            <a:r>
              <a:rPr lang="en-US" altLang="zh-CN" sz="2400" dirty="0">
                <a:solidFill>
                  <a:schemeClr val="tx1"/>
                </a:solidFill>
                <a:latin typeface="黑体" panose="02010609060101010101" pitchFamily="2" charset="-122"/>
                <a:ea typeface="黑体" panose="02010609060101010101" pitchFamily="2" charset="-122"/>
              </a:rPr>
              <a:t>《</a:t>
            </a:r>
            <a:r>
              <a:rPr lang="zh-CN" altLang="en-US" sz="2400" dirty="0">
                <a:solidFill>
                  <a:schemeClr val="tx1"/>
                </a:solidFill>
                <a:latin typeface="黑体" panose="02010609060101010101" pitchFamily="2" charset="-122"/>
                <a:ea typeface="黑体" panose="02010609060101010101" pitchFamily="2" charset="-122"/>
              </a:rPr>
              <a:t>各国红十字会与红新月会使用红十字或红新月标志的规则</a:t>
            </a:r>
            <a:r>
              <a:rPr lang="zh-TW" altLang="en-US" sz="2400">
                <a:solidFill>
                  <a:schemeClr val="tx1"/>
                </a:solidFill>
                <a:latin typeface="黑体" panose="02010609060101010101" pitchFamily="2" charset="-122"/>
                <a:ea typeface="黑体" panose="02010609060101010101" pitchFamily="2" charset="-122"/>
              </a:rPr>
              <a:t>》</a:t>
            </a:r>
            <a:endParaRPr lang="zh-TW" altLang="en-US" sz="2400">
              <a:solidFill>
                <a:schemeClr val="tx1"/>
              </a:solidFill>
              <a:latin typeface="黑体" panose="02010609060101010101" pitchFamily="2" charset="-122"/>
              <a:ea typeface="黑体" panose="02010609060101010101" pitchFamily="2" charset="-122"/>
            </a:endParaRPr>
          </a:p>
          <a:p>
            <a:pPr algn="l">
              <a:lnSpc>
                <a:spcPct val="90000"/>
              </a:lnSpc>
              <a:spcBef>
                <a:spcPct val="50000"/>
              </a:spcBef>
              <a:buClr>
                <a:schemeClr val="bg1"/>
              </a:buClr>
            </a:pPr>
            <a:r>
              <a:rPr lang="zh-CN" altLang="en-US" sz="2800" dirty="0">
                <a:solidFill>
                  <a:srgbClr val="FF0000"/>
                </a:solidFill>
                <a:latin typeface="黑体" panose="02010609060101010101" pitchFamily="2" charset="-122"/>
                <a:ea typeface="黑体" panose="02010609060101010101" pitchFamily="2" charset="-122"/>
              </a:rPr>
              <a:t>（三）</a:t>
            </a:r>
            <a:r>
              <a:rPr lang="zh-CN" altLang="en-US" sz="2800" b="1" dirty="0">
                <a:solidFill>
                  <a:srgbClr val="FF0000"/>
                </a:solidFill>
                <a:latin typeface="黑体" panose="02010609060101010101" pitchFamily="2" charset="-122"/>
                <a:ea typeface="黑体" panose="02010609060101010101" pitchFamily="2" charset="-122"/>
              </a:rPr>
              <a:t>标志的普遍适用性</a:t>
            </a:r>
            <a:endParaRPr lang="zh-CN" altLang="en-US" sz="2800" b="1" dirty="0">
              <a:solidFill>
                <a:srgbClr val="FF0000"/>
              </a:solidFill>
              <a:latin typeface="黑体" panose="02010609060101010101" pitchFamily="2" charset="-122"/>
              <a:ea typeface="黑体" panose="02010609060101010101" pitchFamily="2" charset="-122"/>
            </a:endParaRPr>
          </a:p>
          <a:p>
            <a:pPr algn="l">
              <a:lnSpc>
                <a:spcPct val="90000"/>
              </a:lnSpc>
              <a:spcBef>
                <a:spcPct val="50000"/>
              </a:spcBef>
              <a:buClr>
                <a:schemeClr val="bg1"/>
              </a:buClr>
            </a:pPr>
            <a:r>
              <a:rPr lang="zh-CN" altLang="en-US" sz="2800" dirty="0">
                <a:solidFill>
                  <a:schemeClr val="hlink"/>
                </a:solidFill>
                <a:latin typeface="黑体" panose="02010609060101010101" pitchFamily="2" charset="-122"/>
                <a:ea typeface="黑体" panose="02010609060101010101" pitchFamily="2" charset="-122"/>
              </a:rPr>
              <a:t>　　</a:t>
            </a:r>
            <a:r>
              <a:rPr lang="en-US" altLang="zh-CN" sz="2400" dirty="0">
                <a:solidFill>
                  <a:schemeClr val="tx1"/>
                </a:solidFill>
                <a:latin typeface="黑体" panose="02010609060101010101" pitchFamily="2" charset="-122"/>
                <a:ea typeface="黑体" panose="02010609060101010101" pitchFamily="2" charset="-122"/>
              </a:rPr>
              <a:t>140</a:t>
            </a:r>
            <a:r>
              <a:rPr lang="zh-CN" altLang="en-US" sz="2400" dirty="0">
                <a:solidFill>
                  <a:schemeClr val="tx1"/>
                </a:solidFill>
                <a:latin typeface="黑体" panose="02010609060101010101" pitchFamily="2" charset="-122"/>
                <a:ea typeface="黑体" panose="02010609060101010101" pitchFamily="2" charset="-122"/>
              </a:rPr>
              <a:t>多年来，红十字标志一直被看成是向危难者提供帮助、保护和救济的象征，得到国际上的普遍承认，是对前两个法律基础的有力补充</a:t>
            </a:r>
            <a:endParaRPr lang="zh-CN" altLang="en-US" sz="2400" dirty="0">
              <a:solidFill>
                <a:schemeClr val="tx1"/>
              </a:solidFill>
              <a:latin typeface="黑体" panose="02010609060101010101" pitchFamily="2" charset="-122"/>
              <a:ea typeface="黑体" panose="02010609060101010101" pitchFamily="2" charset="-122"/>
            </a:endParaRPr>
          </a:p>
          <a:p>
            <a:pPr algn="l">
              <a:spcBef>
                <a:spcPct val="20000"/>
              </a:spcBef>
              <a:buClr>
                <a:schemeClr val="bg1"/>
              </a:buClr>
              <a:buChar char="•"/>
            </a:pPr>
            <a:endParaRPr lang="zh-CN" altLang="en-US" sz="2400" dirty="0">
              <a:solidFill>
                <a:schemeClr val="tx1"/>
              </a:solidFill>
              <a:latin typeface="黑体" panose="02010609060101010101" pitchFamily="2" charset="-122"/>
              <a:ea typeface="黑体" panose="02010609060101010101" pitchFamily="2" charset="-122"/>
            </a:endParaRPr>
          </a:p>
          <a:p>
            <a:pPr algn="l">
              <a:spcBef>
                <a:spcPct val="20000"/>
              </a:spcBef>
              <a:buClr>
                <a:schemeClr val="bg1"/>
              </a:buClr>
              <a:buChar char="•"/>
            </a:pPr>
            <a:endParaRPr lang="zh-TW" altLang="en-US" sz="2400" dirty="0">
              <a:solidFill>
                <a:schemeClr val="hlink"/>
              </a:solidFill>
              <a:latin typeface="黑体" panose="02010609060101010101" pitchFamily="2" charset="-122"/>
              <a:ea typeface="黑体" panose="02010609060101010101" pitchFamily="2" charset="-122"/>
            </a:endParaRPr>
          </a:p>
          <a:p>
            <a:pPr algn="l">
              <a:lnSpc>
                <a:spcPct val="90000"/>
              </a:lnSpc>
              <a:spcBef>
                <a:spcPct val="50000"/>
              </a:spcBef>
              <a:buClr>
                <a:schemeClr val="bg1"/>
              </a:buClr>
            </a:pPr>
            <a:endParaRPr lang="zh-TW" altLang="en-US" sz="2400">
              <a:solidFill>
                <a:schemeClr val="hlink"/>
              </a:solidFill>
              <a:latin typeface="黑体" panose="02010609060101010101" pitchFamily="2" charset="-122"/>
              <a:ea typeface="黑体" panose="02010609060101010101" pitchFamily="2" charset="-122"/>
            </a:endParaRPr>
          </a:p>
        </p:txBody>
      </p:sp>
      <p:pic>
        <p:nvPicPr>
          <p:cNvPr id="47109" name="图片 47108" descr="Img244182087"/>
          <p:cNvPicPr>
            <a:picLocks noChangeAspect="1"/>
          </p:cNvPicPr>
          <p:nvPr/>
        </p:nvPicPr>
        <p:blipFill>
          <a:blip r:embed="rId2"/>
          <a:stretch>
            <a:fillRect/>
          </a:stretch>
        </p:blipFill>
        <p:spPr>
          <a:xfrm>
            <a:off x="399415" y="356870"/>
            <a:ext cx="1329690" cy="114109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IMG_0249.JPG"/>
          <p:cNvPicPr>
            <a:picLocks noChangeAspect="1"/>
          </p:cNvPicPr>
          <p:nvPr/>
        </p:nvPicPr>
        <p:blipFill rotWithShape="1">
          <a:blip r:embed="rId1">
            <a:extLst>
              <a:ext uri="{28A0092B-C50C-407E-A947-70E740481C1C}">
                <a14:useLocalDpi xmlns:a14="http://schemas.microsoft.com/office/drawing/2010/main" val="0"/>
              </a:ext>
            </a:extLst>
          </a:blip>
          <a:srcRect l="1893" t="3405" r="13361" b="3381"/>
          <a:stretch>
            <a:fillRect/>
          </a:stretch>
        </p:blipFill>
        <p:spPr>
          <a:xfrm>
            <a:off x="611560" y="1333894"/>
            <a:ext cx="3837325" cy="2347826"/>
          </a:xfrm>
          <a:prstGeom prst="rect">
            <a:avLst/>
          </a:prstGeom>
        </p:spPr>
      </p:pic>
      <p:sp>
        <p:nvSpPr>
          <p:cNvPr id="5" name="矩形 4"/>
          <p:cNvSpPr/>
          <p:nvPr/>
        </p:nvSpPr>
        <p:spPr>
          <a:xfrm>
            <a:off x="611560" y="4265783"/>
            <a:ext cx="3816424" cy="1114425"/>
          </a:xfrm>
          <a:prstGeom prst="rect">
            <a:avLst/>
          </a:prstGeom>
        </p:spPr>
        <p:txBody>
          <a:bodyPr wrap="square">
            <a:spAutoFit/>
          </a:bodyPr>
          <a:lstStyle/>
          <a:p>
            <a:pPr fontAlgn="auto">
              <a:lnSpc>
                <a:spcPts val="2660"/>
              </a:lnSpc>
              <a:spcBef>
                <a:spcPts val="0"/>
              </a:spcBef>
              <a:spcAft>
                <a:spcPts val="0"/>
              </a:spcAft>
              <a:defRPr/>
            </a:pPr>
            <a:r>
              <a:rPr kumimoji="0" lang="zh-CN" altLang="zh-CN" sz="2000" dirty="0">
                <a:solidFill>
                  <a:schemeClr val="accent2"/>
                </a:solidFill>
                <a:latin typeface="微软雅黑" panose="020B0503020204020204" charset="-122"/>
                <a:ea typeface="微软雅黑" panose="020B0503020204020204" charset="-122"/>
                <a:cs typeface="微软雅黑" panose="020B0503020204020204" charset="-122"/>
              </a:rPr>
              <a:t>亨利</a:t>
            </a:r>
            <a:r>
              <a:rPr kumimoji="0" lang="en-US" altLang="zh-CN" sz="2000" dirty="0">
                <a:solidFill>
                  <a:schemeClr val="accent2"/>
                </a:solidFill>
                <a:latin typeface="微软雅黑" panose="020B0503020204020204" charset="-122"/>
                <a:ea typeface="微软雅黑" panose="020B0503020204020204" charset="-122"/>
                <a:cs typeface="微软雅黑" panose="020B0503020204020204" charset="-122"/>
              </a:rPr>
              <a:t>·</a:t>
            </a:r>
            <a:r>
              <a:rPr kumimoji="0" lang="zh-CN" altLang="zh-CN" sz="2000" dirty="0" smtClean="0">
                <a:solidFill>
                  <a:schemeClr val="accent2"/>
                </a:solidFill>
                <a:latin typeface="微软雅黑" panose="020B0503020204020204" charset="-122"/>
                <a:ea typeface="微软雅黑" panose="020B0503020204020204" charset="-122"/>
                <a:cs typeface="微软雅黑" panose="020B0503020204020204" charset="-122"/>
              </a:rPr>
              <a:t>杜南</a:t>
            </a:r>
            <a:endParaRPr kumimoji="0" lang="en-US" altLang="zh-CN" sz="2000" dirty="0">
              <a:solidFill>
                <a:schemeClr val="accent2"/>
              </a:solidFill>
              <a:latin typeface="微软雅黑" panose="020B0503020204020204" charset="-122"/>
              <a:ea typeface="微软雅黑" panose="020B0503020204020204" charset="-122"/>
              <a:cs typeface="微软雅黑" panose="020B0503020204020204" charset="-122"/>
            </a:endParaRPr>
          </a:p>
          <a:p>
            <a:pPr fontAlgn="auto">
              <a:lnSpc>
                <a:spcPts val="2660"/>
              </a:lnSpc>
              <a:spcBef>
                <a:spcPts val="0"/>
              </a:spcBef>
              <a:spcAft>
                <a:spcPts val="0"/>
              </a:spcAft>
              <a:defRPr/>
            </a:pPr>
            <a:r>
              <a:rPr kumimoji="0" lang="zh-CN" altLang="en-US" sz="2400" dirty="0" smtClean="0">
                <a:solidFill>
                  <a:schemeClr val="accent2"/>
                </a:solidFill>
                <a:latin typeface="微软雅黑" panose="020B0503020204020204" charset="-122"/>
                <a:ea typeface="微软雅黑" panose="020B0503020204020204" charset="-122"/>
                <a:cs typeface="微软雅黑" panose="020B0503020204020204" charset="-122"/>
              </a:rPr>
              <a:t>国际红十字运动创</a:t>
            </a:r>
            <a:r>
              <a:rPr kumimoji="0" lang="zh-CN" altLang="en-US" sz="2400" dirty="0">
                <a:solidFill>
                  <a:schemeClr val="accent2"/>
                </a:solidFill>
                <a:latin typeface="微软雅黑" panose="020B0503020204020204" charset="-122"/>
                <a:ea typeface="微软雅黑" panose="020B0503020204020204" charset="-122"/>
                <a:cs typeface="微软雅黑" panose="020B0503020204020204" charset="-122"/>
              </a:rPr>
              <a:t>始人</a:t>
            </a:r>
            <a:endParaRPr kumimoji="0" lang="en-US" altLang="zh-CN" sz="2400" dirty="0">
              <a:solidFill>
                <a:schemeClr val="accent2"/>
              </a:solidFill>
              <a:latin typeface="微软雅黑" panose="020B0503020204020204" charset="-122"/>
              <a:ea typeface="微软雅黑" panose="020B0503020204020204" charset="-122"/>
              <a:cs typeface="微软雅黑" panose="020B0503020204020204" charset="-122"/>
            </a:endParaRPr>
          </a:p>
          <a:p>
            <a:pPr fontAlgn="auto">
              <a:lnSpc>
                <a:spcPts val="2660"/>
              </a:lnSpc>
              <a:spcBef>
                <a:spcPts val="0"/>
              </a:spcBef>
              <a:spcAft>
                <a:spcPts val="0"/>
              </a:spcAft>
              <a:defRPr/>
            </a:pPr>
            <a:r>
              <a:rPr kumimoji="0" lang="zh-CN" altLang="en-US" sz="2400" dirty="0">
                <a:solidFill>
                  <a:schemeClr val="tx1"/>
                </a:solidFill>
                <a:latin typeface="微软雅黑" panose="020B0503020204020204" charset="-122"/>
                <a:ea typeface="微软雅黑" panose="020B0503020204020204" charset="-122"/>
                <a:cs typeface="微软雅黑" panose="020B0503020204020204" charset="-122"/>
              </a:rPr>
              <a:t>瑞士人，</a:t>
            </a:r>
            <a:r>
              <a:rPr kumimoji="0" lang="en-US" altLang="en-US" sz="2400" dirty="0">
                <a:solidFill>
                  <a:schemeClr val="tx1"/>
                </a:solidFill>
                <a:latin typeface="微软雅黑" panose="020B0503020204020204" charset="-122"/>
                <a:ea typeface="微软雅黑" panose="020B0503020204020204" charset="-122"/>
                <a:cs typeface="微软雅黑" panose="020B0503020204020204" charset="-122"/>
              </a:rPr>
              <a:t>1828</a:t>
            </a:r>
            <a:r>
              <a:rPr kumimoji="0" lang="zh-CN" altLang="en-US" sz="2400" dirty="0">
                <a:solidFill>
                  <a:schemeClr val="tx1"/>
                </a:solidFill>
                <a:latin typeface="微软雅黑" panose="020B0503020204020204" charset="-122"/>
                <a:ea typeface="微软雅黑" panose="020B0503020204020204" charset="-122"/>
                <a:cs typeface="微软雅黑" panose="020B0503020204020204" charset="-122"/>
              </a:rPr>
              <a:t>——</a:t>
            </a:r>
            <a:r>
              <a:rPr kumimoji="0" lang="en-US" altLang="en-US" sz="2400" dirty="0">
                <a:solidFill>
                  <a:schemeClr val="tx1"/>
                </a:solidFill>
                <a:latin typeface="微软雅黑" panose="020B0503020204020204" charset="-122"/>
                <a:ea typeface="微软雅黑" panose="020B0503020204020204" charset="-122"/>
                <a:cs typeface="微软雅黑" panose="020B0503020204020204" charset="-122"/>
              </a:rPr>
              <a:t>1910</a:t>
            </a:r>
            <a:endParaRPr kumimoji="0" lang="en-US" altLang="en-US" sz="240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3" name="图片 2" descr="图片1"/>
          <p:cNvPicPr>
            <a:picLocks noChangeAspect="1"/>
          </p:cNvPicPr>
          <p:nvPr/>
        </p:nvPicPr>
        <p:blipFill>
          <a:blip r:embed="rId2"/>
          <a:stretch>
            <a:fillRect/>
          </a:stretch>
        </p:blipFill>
        <p:spPr>
          <a:xfrm>
            <a:off x="-6350" y="5964555"/>
            <a:ext cx="9156700" cy="922020"/>
          </a:xfrm>
          <a:prstGeom prst="rect">
            <a:avLst/>
          </a:prstGeom>
        </p:spPr>
      </p:pic>
      <p:pic>
        <p:nvPicPr>
          <p:cNvPr id="47109" name="图片 47108" descr="Img244182087"/>
          <p:cNvPicPr>
            <a:picLocks noChangeAspect="1"/>
          </p:cNvPicPr>
          <p:nvPr/>
        </p:nvPicPr>
        <p:blipFill>
          <a:blip r:embed="rId3"/>
          <a:stretch>
            <a:fillRect/>
          </a:stretch>
        </p:blipFill>
        <p:spPr>
          <a:xfrm>
            <a:off x="426085" y="146050"/>
            <a:ext cx="1033145" cy="887095"/>
          </a:xfrm>
          <a:prstGeom prst="rect">
            <a:avLst/>
          </a:prstGeom>
          <a:noFill/>
          <a:ln w="9525">
            <a:noFill/>
          </a:ln>
        </p:spPr>
      </p:pic>
      <p:sp>
        <p:nvSpPr>
          <p:cNvPr id="6" name="文本框 5"/>
          <p:cNvSpPr txBox="1"/>
          <p:nvPr/>
        </p:nvSpPr>
        <p:spPr>
          <a:xfrm>
            <a:off x="2195830" y="444500"/>
            <a:ext cx="6604635" cy="706755"/>
          </a:xfrm>
          <a:prstGeom prst="rect">
            <a:avLst/>
          </a:prstGeom>
          <a:solidFill>
            <a:schemeClr val="bg1"/>
          </a:solidFill>
        </p:spPr>
        <p:txBody>
          <a:bodyPr wrap="square" rtlCol="0">
            <a:spAutoFit/>
          </a:bodyPr>
          <a:p>
            <a:pPr algn="ctr"/>
            <a:r>
              <a:rPr lang="zh-CN" altLang="en-US" sz="4000" b="1" dirty="0">
                <a:solidFill>
                  <a:srgbClr val="CE1400"/>
                </a:solidFill>
                <a:latin typeface="Times New Roman" panose="02020603050405020304" pitchFamily="18" charset="0"/>
                <a:ea typeface="隶书" panose="02010509060101010101" pitchFamily="49" charset="-122"/>
                <a:sym typeface="+mn-ea"/>
              </a:rPr>
              <a:t>国际红十字运动的诞生</a:t>
            </a:r>
            <a:endParaRPr kumimoji="0" lang="zh-CN" altLang="en-US" sz="4000" b="1" dirty="0">
              <a:solidFill>
                <a:srgbClr val="CE1400"/>
              </a:solidFill>
              <a:latin typeface="Times New Roman" panose="02020603050405020304" pitchFamily="18" charset="0"/>
              <a:ea typeface="隶书" panose="02010509060101010101" pitchFamily="49" charset="-122"/>
              <a:cs typeface="微软雅黑" panose="020B0503020204020204" charset="-122"/>
              <a:sym typeface="+mn-ea"/>
            </a:endParaRPr>
          </a:p>
        </p:txBody>
      </p:sp>
      <p:sp>
        <p:nvSpPr>
          <p:cNvPr id="7177" name="Rectangle 9"/>
          <p:cNvSpPr>
            <a:spLocks noChangeArrowheads="1"/>
          </p:cNvSpPr>
          <p:nvPr/>
        </p:nvSpPr>
        <p:spPr bwMode="auto">
          <a:xfrm>
            <a:off x="4565333" y="1885474"/>
            <a:ext cx="4357688" cy="3969385"/>
          </a:xfrm>
          <a:prstGeom prst="rect">
            <a:avLst/>
          </a:prstGeom>
          <a:solidFill>
            <a:schemeClr val="bg1"/>
          </a:solidFill>
          <a:ln w="9525">
            <a:solidFill>
              <a:srgbClr val="C00000"/>
            </a:solidFill>
            <a:miter lim="800000"/>
          </a:ln>
          <a:effectLst>
            <a:prstShdw prst="shdw17" dist="17961" dir="2700000">
              <a:schemeClr val="accent1">
                <a:gamma/>
                <a:shade val="60000"/>
                <a:invGamma/>
              </a:schemeClr>
            </a:prstShdw>
          </a:effectLst>
        </p:spPr>
        <p:txBody>
          <a:bodyPr anchor="ctr">
            <a:spAutoFit/>
          </a:bodyPr>
          <a:p>
            <a:pPr marL="0" marR="0" lvl="0" indent="266700" algn="l" defTabSz="914400" rtl="0" eaLnBrk="0" fontAlgn="base" latinLnBrk="0" hangingPunct="0">
              <a:lnSpc>
                <a:spcPct val="150000"/>
              </a:lnSpc>
              <a:spcBef>
                <a:spcPct val="0"/>
              </a:spcBef>
              <a:spcAft>
                <a:spcPct val="0"/>
              </a:spcAft>
              <a:buClrTx/>
              <a:buSzTx/>
              <a:buFont typeface="Wingdings" panose="05000000000000000000" pitchFamily="2" charset="2"/>
              <a:buChar char="Ø"/>
              <a:tabLst>
                <a:tab pos="2636520" algn="ctr"/>
              </a:tabLst>
              <a:defRPr/>
            </a:pPr>
            <a:r>
              <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红十字运动起源于</a:t>
            </a:r>
            <a:r>
              <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19</a:t>
            </a:r>
            <a:r>
              <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世纪中叶的欧洲，瑞士人亨利</a:t>
            </a:r>
            <a:r>
              <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a:t>
            </a:r>
            <a:r>
              <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杜南（</a:t>
            </a:r>
            <a:r>
              <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1828-1910</a:t>
            </a:r>
            <a:r>
              <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）是红十字运动的创始人。</a:t>
            </a:r>
            <a:r>
              <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 </a:t>
            </a:r>
            <a:endPar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endParaRPr>
          </a:p>
          <a:p>
            <a:pPr marL="0" marR="0" lvl="0" indent="266700" algn="l" defTabSz="914400" rtl="0" eaLnBrk="0" fontAlgn="base" latinLnBrk="0" hangingPunct="0">
              <a:lnSpc>
                <a:spcPct val="150000"/>
              </a:lnSpc>
              <a:spcBef>
                <a:spcPct val="0"/>
              </a:spcBef>
              <a:spcAft>
                <a:spcPct val="0"/>
              </a:spcAft>
              <a:buClrTx/>
              <a:buSzTx/>
              <a:buFont typeface="Wingdings" panose="05000000000000000000" pitchFamily="2" charset="2"/>
              <a:buChar char="Ø"/>
              <a:tabLst>
                <a:tab pos="2636520" algn="ctr"/>
              </a:tabLst>
              <a:defRPr/>
            </a:pPr>
            <a:r>
              <a:rPr kumimoji="0" lang="zh-CN" sz="2400" b="1" i="0" u="none" strike="noStrike" kern="1200" cap="none" spc="0" normalizeH="0" baseline="0" noProof="0" dirty="0">
                <a:ln>
                  <a:noFill/>
                </a:ln>
                <a:solidFill>
                  <a:srgbClr val="FF0000"/>
                </a:solidFill>
                <a:effectLst/>
                <a:uLnTx/>
                <a:uFillTx/>
                <a:latin typeface="宋体" panose="02010600030101010101" pitchFamily="2" charset="-122"/>
                <a:ea typeface="宋体" panose="02010600030101010101" pitchFamily="2" charset="-122"/>
                <a:cs typeface="Times New Roman" panose="02020603050405020304" pitchFamily="18" charset="0"/>
              </a:rPr>
              <a:t>红十字运动起源于战场救护，</a:t>
            </a:r>
            <a:r>
              <a:rPr kumimoji="0" 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是人类文明进步的象征，是人类社会发展的必然产物。</a:t>
            </a:r>
            <a:endPar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endParaRPr>
          </a:p>
        </p:txBody>
      </p:sp>
      <p:sp>
        <p:nvSpPr>
          <p:cNvPr id="10" name="Text Box 4"/>
          <p:cNvSpPr txBox="1">
            <a:spLocks noChangeArrowheads="1"/>
          </p:cNvSpPr>
          <p:nvPr/>
        </p:nvSpPr>
        <p:spPr bwMode="auto">
          <a:xfrm>
            <a:off x="5070475" y="1301750"/>
            <a:ext cx="3176588" cy="583565"/>
          </a:xfrm>
          <a:prstGeom prst="rect">
            <a:avLst/>
          </a:prstGeom>
          <a:noFill/>
          <a:ln w="12700">
            <a:noFill/>
            <a:miter lim="800000"/>
          </a:ln>
          <a:effectLst>
            <a:outerShdw dist="35921" dir="2700000" sy="50000" rotWithShape="0">
              <a:srgbClr val="875B0D"/>
            </a:outerShdw>
          </a:effectLst>
        </p:spPr>
        <p:txBody>
          <a:bodyPr wrap="square">
            <a:spAutoFit/>
          </a:bodyPr>
          <a:p>
            <a:pPr marR="0" defTabSz="914400">
              <a:buClrTx/>
              <a:buSzTx/>
              <a:buFontTx/>
              <a:buNone/>
              <a:defRPr/>
            </a:pPr>
            <a:r>
              <a:rPr kumimoji="1" lang="zh-CN" altLang="en-US" sz="3200" b="1" kern="1200" cap="none" spc="0" normalizeH="0" baseline="0" noProof="0" dirty="0">
                <a:solidFill>
                  <a:srgbClr val="0033CC"/>
                </a:solidFill>
                <a:latin typeface="宋体" panose="02010600030101010101" pitchFamily="2" charset="-122"/>
                <a:ea typeface="宋体" panose="02010600030101010101" pitchFamily="2" charset="-122"/>
                <a:cs typeface="+mn-cs"/>
              </a:rPr>
              <a:t>一</a:t>
            </a:r>
            <a:r>
              <a:rPr kumimoji="1" lang="zh-CN" sz="3200" b="1" kern="1200" cap="none" spc="0" normalizeH="0" baseline="0" noProof="0" dirty="0">
                <a:solidFill>
                  <a:srgbClr val="0033CC"/>
                </a:solidFill>
                <a:latin typeface="宋体" panose="02010600030101010101" pitchFamily="2" charset="-122"/>
                <a:ea typeface="宋体" panose="02010600030101010101" pitchFamily="2" charset="-122"/>
                <a:cs typeface="+mn-cs"/>
              </a:rPr>
              <a:t>个人</a:t>
            </a:r>
            <a:endParaRPr kumimoji="1" lang="zh-CN" sz="3600" b="1" kern="1200" cap="none" spc="0" normalizeH="0" baseline="0" noProof="0" dirty="0">
              <a:solidFill>
                <a:schemeClr val="tx2"/>
              </a:solidFill>
              <a:latin typeface="隶书" panose="02010509060101010101" pitchFamily="49" charset="-122"/>
              <a:ea typeface="隶书" panose="02010509060101010101" pitchFamily="49" charset="-122"/>
              <a:cs typeface="+mn-cs"/>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7177"/>
                                        </p:tgtEl>
                                        <p:attrNameLst>
                                          <p:attrName>style.visibility</p:attrName>
                                        </p:attrNameLst>
                                      </p:cBhvr>
                                      <p:to>
                                        <p:strVal val="visible"/>
                                      </p:to>
                                    </p:set>
                                    <p:animEffect transition="in" filter="checkerboard(across)">
                                      <p:cBhvr>
                                        <p:cTn id="7" dur="500"/>
                                        <p:tgtEl>
                                          <p:spTgt spid="7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7"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3494" name="文本框 63493"/>
          <p:cNvSpPr txBox="1"/>
          <p:nvPr/>
        </p:nvSpPr>
        <p:spPr>
          <a:xfrm>
            <a:off x="1430338" y="1690688"/>
            <a:ext cx="678180" cy="368935"/>
          </a:xfrm>
          <a:prstGeom prst="rect">
            <a:avLst/>
          </a:prstGeom>
          <a:noFill/>
          <a:ln w="9525">
            <a:noFill/>
          </a:ln>
        </p:spPr>
        <p:txBody>
          <a:bodyPr wrap="none" lIns="0" tIns="0" rIns="0" bIns="0" anchor="t">
            <a:spAutoFit/>
          </a:bodyPr>
          <a:p>
            <a:pPr algn="l" defTabSz="757555" eaLnBrk="0" hangingPunct="0">
              <a:buClr>
                <a:schemeClr val="bg1"/>
              </a:buClr>
            </a:pPr>
            <a:r>
              <a:rPr lang="en-US" altLang="x-none" sz="2400" b="1">
                <a:solidFill>
                  <a:schemeClr val="tx1"/>
                </a:solidFill>
                <a:latin typeface="Arial" panose="020B0604020202020204" pitchFamily="34" charset="0"/>
                <a:ea typeface="Arial" panose="020B0604020202020204" pitchFamily="34" charset="0"/>
              </a:rPr>
              <a:t>1863</a:t>
            </a:r>
            <a:endParaRPr lang="en-US" altLang="x-none" sz="2400" b="1">
              <a:solidFill>
                <a:schemeClr val="tx1"/>
              </a:solidFill>
              <a:latin typeface="Arial" panose="020B0604020202020204" pitchFamily="34" charset="0"/>
              <a:ea typeface="Arial" panose="020B0604020202020204" pitchFamily="34" charset="0"/>
            </a:endParaRPr>
          </a:p>
        </p:txBody>
      </p:sp>
      <p:sp>
        <p:nvSpPr>
          <p:cNvPr id="63496" name="文本框 63495"/>
          <p:cNvSpPr txBox="1"/>
          <p:nvPr/>
        </p:nvSpPr>
        <p:spPr>
          <a:xfrm>
            <a:off x="1457325" y="3729038"/>
            <a:ext cx="678180" cy="368935"/>
          </a:xfrm>
          <a:prstGeom prst="rect">
            <a:avLst/>
          </a:prstGeom>
          <a:noFill/>
          <a:ln w="9525">
            <a:noFill/>
          </a:ln>
        </p:spPr>
        <p:txBody>
          <a:bodyPr wrap="none" lIns="0" tIns="0" rIns="0" bIns="0" anchor="t">
            <a:spAutoFit/>
          </a:bodyPr>
          <a:p>
            <a:pPr algn="l" defTabSz="757555" eaLnBrk="0" hangingPunct="0">
              <a:buClr>
                <a:schemeClr val="bg1"/>
              </a:buClr>
            </a:pPr>
            <a:r>
              <a:rPr lang="en-US" altLang="x-none" sz="2400" b="1">
                <a:solidFill>
                  <a:schemeClr val="tx1"/>
                </a:solidFill>
                <a:latin typeface="Arial" panose="020B0604020202020204" pitchFamily="34" charset="0"/>
                <a:ea typeface="Arial" panose="020B0604020202020204" pitchFamily="34" charset="0"/>
              </a:rPr>
              <a:t>1980</a:t>
            </a:r>
            <a:endParaRPr lang="en-US" altLang="x-none" sz="2400" b="1">
              <a:solidFill>
                <a:schemeClr val="tx1"/>
              </a:solidFill>
              <a:latin typeface="Arial" panose="020B0604020202020204" pitchFamily="34" charset="0"/>
              <a:ea typeface="Arial" panose="020B0604020202020204" pitchFamily="34" charset="0"/>
            </a:endParaRPr>
          </a:p>
        </p:txBody>
      </p:sp>
      <p:sp>
        <p:nvSpPr>
          <p:cNvPr id="63497" name="直接连接符 63496"/>
          <p:cNvSpPr/>
          <p:nvPr/>
        </p:nvSpPr>
        <p:spPr>
          <a:xfrm>
            <a:off x="1447800" y="2085975"/>
            <a:ext cx="7448550" cy="0"/>
          </a:xfrm>
          <a:prstGeom prst="line">
            <a:avLst/>
          </a:prstGeom>
          <a:ln w="38100" cap="flat" cmpd="sng">
            <a:solidFill>
              <a:srgbClr val="969696"/>
            </a:solidFill>
            <a:prstDash val="solid"/>
            <a:headEnd type="none" w="med" len="med"/>
            <a:tailEnd type="none" w="med" len="med"/>
          </a:ln>
        </p:spPr>
      </p:sp>
      <p:sp>
        <p:nvSpPr>
          <p:cNvPr id="63498" name="文本框 63497"/>
          <p:cNvSpPr txBox="1"/>
          <p:nvPr/>
        </p:nvSpPr>
        <p:spPr>
          <a:xfrm>
            <a:off x="1460500" y="2317750"/>
            <a:ext cx="678180" cy="368935"/>
          </a:xfrm>
          <a:prstGeom prst="rect">
            <a:avLst/>
          </a:prstGeom>
          <a:noFill/>
          <a:ln w="9525">
            <a:noFill/>
          </a:ln>
        </p:spPr>
        <p:txBody>
          <a:bodyPr wrap="none" lIns="0" tIns="0" rIns="0" bIns="0" anchor="t">
            <a:spAutoFit/>
          </a:bodyPr>
          <a:p>
            <a:pPr algn="l" defTabSz="757555" eaLnBrk="0" hangingPunct="0">
              <a:buClr>
                <a:schemeClr val="bg1"/>
              </a:buClr>
            </a:pPr>
            <a:r>
              <a:rPr lang="en-US" altLang="x-none" sz="2400" b="1">
                <a:solidFill>
                  <a:schemeClr val="tx1"/>
                </a:solidFill>
                <a:latin typeface="Arial" panose="020B0604020202020204" pitchFamily="34" charset="0"/>
                <a:ea typeface="Arial" panose="020B0604020202020204" pitchFamily="34" charset="0"/>
              </a:rPr>
              <a:t>1929</a:t>
            </a:r>
            <a:endParaRPr lang="en-US" altLang="x-none" sz="2400" b="1">
              <a:solidFill>
                <a:schemeClr val="tx1"/>
              </a:solidFill>
              <a:latin typeface="Arial" panose="020B0604020202020204" pitchFamily="34" charset="0"/>
              <a:ea typeface="Arial" panose="020B0604020202020204" pitchFamily="34" charset="0"/>
            </a:endParaRPr>
          </a:p>
        </p:txBody>
      </p:sp>
      <p:grpSp>
        <p:nvGrpSpPr>
          <p:cNvPr id="63499" name="组合 63498"/>
          <p:cNvGrpSpPr/>
          <p:nvPr/>
        </p:nvGrpSpPr>
        <p:grpSpPr>
          <a:xfrm>
            <a:off x="2941638" y="1457325"/>
            <a:ext cx="1003300" cy="1333500"/>
            <a:chOff x="2293" y="1666"/>
            <a:chExt cx="782" cy="980"/>
          </a:xfrm>
        </p:grpSpPr>
        <p:pic>
          <p:nvPicPr>
            <p:cNvPr id="63500" name="内容占位符 63499" descr="crescent"/>
            <p:cNvPicPr>
              <a:picLocks noChangeAspect="1"/>
            </p:cNvPicPr>
            <p:nvPr>
              <p:ph sz="quarter" idx="2"/>
            </p:nvPr>
          </p:nvPicPr>
          <p:blipFill>
            <a:blip r:embed="rId1"/>
            <a:stretch>
              <a:fillRect/>
            </a:stretch>
          </p:blipFill>
          <p:spPr>
            <a:xfrm>
              <a:off x="2351" y="1700"/>
              <a:ext cx="317" cy="376"/>
            </a:xfrm>
          </p:spPr>
        </p:pic>
        <p:pic>
          <p:nvPicPr>
            <p:cNvPr id="63501" name="内容占位符 63500" descr="red-lion2"/>
            <p:cNvPicPr>
              <a:picLocks noChangeAspect="1"/>
            </p:cNvPicPr>
            <p:nvPr>
              <p:ph sz="quarter" idx="4"/>
            </p:nvPr>
          </p:nvPicPr>
          <p:blipFill>
            <a:blip r:embed="rId2"/>
            <a:stretch>
              <a:fillRect/>
            </a:stretch>
          </p:blipFill>
          <p:spPr>
            <a:xfrm>
              <a:off x="2668" y="1666"/>
              <a:ext cx="407" cy="366"/>
            </a:xfrm>
          </p:spPr>
        </p:pic>
        <p:pic>
          <p:nvPicPr>
            <p:cNvPr id="63502" name="图片 63501" descr="cross"/>
            <p:cNvPicPr>
              <a:picLocks noChangeAspect="1"/>
            </p:cNvPicPr>
            <p:nvPr/>
          </p:nvPicPr>
          <p:blipFill>
            <a:blip r:embed="rId3"/>
            <a:stretch>
              <a:fillRect/>
            </a:stretch>
          </p:blipFill>
          <p:spPr>
            <a:xfrm>
              <a:off x="2293" y="2328"/>
              <a:ext cx="318" cy="318"/>
            </a:xfrm>
            <a:prstGeom prst="rect">
              <a:avLst/>
            </a:prstGeom>
            <a:noFill/>
            <a:ln w="9525">
              <a:noFill/>
            </a:ln>
          </p:spPr>
        </p:pic>
      </p:grpSp>
      <p:sp>
        <p:nvSpPr>
          <p:cNvPr id="63503" name="直接连接符 63502"/>
          <p:cNvSpPr/>
          <p:nvPr/>
        </p:nvSpPr>
        <p:spPr>
          <a:xfrm flipV="1">
            <a:off x="1430338" y="2847975"/>
            <a:ext cx="4284662" cy="20638"/>
          </a:xfrm>
          <a:prstGeom prst="line">
            <a:avLst/>
          </a:prstGeom>
          <a:ln w="38100" cap="flat" cmpd="sng">
            <a:solidFill>
              <a:srgbClr val="969696"/>
            </a:solidFill>
            <a:prstDash val="solid"/>
            <a:headEnd type="none" w="med" len="med"/>
            <a:tailEnd type="none" w="med" len="med"/>
          </a:ln>
        </p:spPr>
      </p:sp>
      <p:pic>
        <p:nvPicPr>
          <p:cNvPr id="63505" name="图片 63504" descr="cross"/>
          <p:cNvPicPr>
            <a:picLocks noChangeAspect="1"/>
          </p:cNvPicPr>
          <p:nvPr/>
        </p:nvPicPr>
        <p:blipFill>
          <a:blip r:embed="rId3"/>
          <a:stretch>
            <a:fillRect/>
          </a:stretch>
        </p:blipFill>
        <p:spPr>
          <a:xfrm>
            <a:off x="2509838" y="1631950"/>
            <a:ext cx="406400" cy="430213"/>
          </a:xfrm>
          <a:prstGeom prst="rect">
            <a:avLst/>
          </a:prstGeom>
          <a:noFill/>
          <a:ln w="9525">
            <a:noFill/>
          </a:ln>
        </p:spPr>
      </p:pic>
      <p:grpSp>
        <p:nvGrpSpPr>
          <p:cNvPr id="63506" name="组合 63505"/>
          <p:cNvGrpSpPr/>
          <p:nvPr/>
        </p:nvGrpSpPr>
        <p:grpSpPr>
          <a:xfrm>
            <a:off x="3093403" y="3050223"/>
            <a:ext cx="1338262" cy="433387"/>
            <a:chOff x="3155" y="2883"/>
            <a:chExt cx="1044" cy="318"/>
          </a:xfrm>
        </p:grpSpPr>
        <p:pic>
          <p:nvPicPr>
            <p:cNvPr id="63507" name="图片 63506" descr="crescent"/>
            <p:cNvPicPr>
              <a:picLocks noChangeAspect="1"/>
            </p:cNvPicPr>
            <p:nvPr/>
          </p:nvPicPr>
          <p:blipFill>
            <a:blip r:embed="rId1"/>
            <a:stretch>
              <a:fillRect/>
            </a:stretch>
          </p:blipFill>
          <p:spPr>
            <a:xfrm>
              <a:off x="3474" y="2883"/>
              <a:ext cx="317" cy="317"/>
            </a:xfrm>
            <a:prstGeom prst="rect">
              <a:avLst/>
            </a:prstGeom>
            <a:noFill/>
            <a:ln w="9525">
              <a:noFill/>
            </a:ln>
          </p:spPr>
        </p:pic>
        <p:pic>
          <p:nvPicPr>
            <p:cNvPr id="63508" name="图片 63507" descr="red-lion2"/>
            <p:cNvPicPr>
              <a:picLocks noChangeAspect="1"/>
            </p:cNvPicPr>
            <p:nvPr/>
          </p:nvPicPr>
          <p:blipFill>
            <a:blip r:embed="rId2"/>
            <a:stretch>
              <a:fillRect/>
            </a:stretch>
          </p:blipFill>
          <p:spPr>
            <a:xfrm>
              <a:off x="3791" y="2883"/>
              <a:ext cx="408" cy="310"/>
            </a:xfrm>
            <a:prstGeom prst="rect">
              <a:avLst/>
            </a:prstGeom>
            <a:noFill/>
            <a:ln w="9525">
              <a:noFill/>
            </a:ln>
          </p:spPr>
        </p:pic>
        <p:pic>
          <p:nvPicPr>
            <p:cNvPr id="63509" name="图片 63508" descr="cross"/>
            <p:cNvPicPr>
              <a:picLocks noChangeAspect="1"/>
            </p:cNvPicPr>
            <p:nvPr/>
          </p:nvPicPr>
          <p:blipFill>
            <a:blip r:embed="rId3"/>
            <a:stretch>
              <a:fillRect/>
            </a:stretch>
          </p:blipFill>
          <p:spPr>
            <a:xfrm>
              <a:off x="3155" y="2883"/>
              <a:ext cx="318" cy="318"/>
            </a:xfrm>
            <a:prstGeom prst="rect">
              <a:avLst/>
            </a:prstGeom>
            <a:noFill/>
            <a:ln w="9525">
              <a:noFill/>
            </a:ln>
          </p:spPr>
        </p:pic>
      </p:grpSp>
      <p:grpSp>
        <p:nvGrpSpPr>
          <p:cNvPr id="63510" name="组合 63509"/>
          <p:cNvGrpSpPr/>
          <p:nvPr/>
        </p:nvGrpSpPr>
        <p:grpSpPr>
          <a:xfrm>
            <a:off x="3289300" y="3852863"/>
            <a:ext cx="815975" cy="431800"/>
            <a:chOff x="2429" y="2510"/>
            <a:chExt cx="636" cy="318"/>
          </a:xfrm>
        </p:grpSpPr>
        <p:pic>
          <p:nvPicPr>
            <p:cNvPr id="63511" name="图片 63510" descr="crescent"/>
            <p:cNvPicPr>
              <a:picLocks noChangeAspect="1"/>
            </p:cNvPicPr>
            <p:nvPr/>
          </p:nvPicPr>
          <p:blipFill>
            <a:blip r:embed="rId1"/>
            <a:stretch>
              <a:fillRect/>
            </a:stretch>
          </p:blipFill>
          <p:spPr>
            <a:xfrm>
              <a:off x="2748" y="2510"/>
              <a:ext cx="317" cy="317"/>
            </a:xfrm>
            <a:prstGeom prst="rect">
              <a:avLst/>
            </a:prstGeom>
            <a:noFill/>
            <a:ln w="9525">
              <a:noFill/>
            </a:ln>
          </p:spPr>
        </p:pic>
        <p:pic>
          <p:nvPicPr>
            <p:cNvPr id="63512" name="图片 63511" descr="cross"/>
            <p:cNvPicPr>
              <a:picLocks noChangeAspect="1"/>
            </p:cNvPicPr>
            <p:nvPr/>
          </p:nvPicPr>
          <p:blipFill>
            <a:blip r:embed="rId3"/>
            <a:stretch>
              <a:fillRect/>
            </a:stretch>
          </p:blipFill>
          <p:spPr>
            <a:xfrm>
              <a:off x="2429" y="2510"/>
              <a:ext cx="318" cy="318"/>
            </a:xfrm>
            <a:prstGeom prst="rect">
              <a:avLst/>
            </a:prstGeom>
            <a:noFill/>
            <a:ln w="9525">
              <a:noFill/>
            </a:ln>
          </p:spPr>
        </p:pic>
      </p:grpSp>
      <p:sp>
        <p:nvSpPr>
          <p:cNvPr id="63513" name="直接连接符 63512"/>
          <p:cNvSpPr/>
          <p:nvPr/>
        </p:nvSpPr>
        <p:spPr>
          <a:xfrm>
            <a:off x="1430338" y="3668713"/>
            <a:ext cx="7448550" cy="0"/>
          </a:xfrm>
          <a:prstGeom prst="line">
            <a:avLst/>
          </a:prstGeom>
          <a:ln w="38100" cap="flat" cmpd="sng">
            <a:solidFill>
              <a:srgbClr val="969696"/>
            </a:solidFill>
            <a:prstDash val="solid"/>
            <a:headEnd type="none" w="med" len="med"/>
            <a:tailEnd type="none" w="med" len="med"/>
          </a:ln>
        </p:spPr>
      </p:sp>
      <p:sp>
        <p:nvSpPr>
          <p:cNvPr id="63514" name="矩形 63513"/>
          <p:cNvSpPr/>
          <p:nvPr/>
        </p:nvSpPr>
        <p:spPr>
          <a:xfrm>
            <a:off x="1430338" y="4892040"/>
            <a:ext cx="2152650" cy="443865"/>
          </a:xfrm>
          <a:prstGeom prst="rect">
            <a:avLst/>
          </a:prstGeom>
          <a:noFill/>
          <a:ln w="9525">
            <a:noFill/>
          </a:ln>
        </p:spPr>
        <p:txBody>
          <a:bodyPr lIns="75749" tIns="37874" rIns="75749" bIns="37874">
            <a:spAutoFit/>
          </a:bodyPr>
          <a:p>
            <a:pPr algn="l" defTabSz="757555" eaLnBrk="0" hangingPunct="0">
              <a:buClr>
                <a:schemeClr val="bg1"/>
              </a:buClr>
            </a:pPr>
            <a:r>
              <a:rPr lang="en-GB" altLang="x-none" sz="2400" b="1">
                <a:solidFill>
                  <a:schemeClr val="tx1"/>
                </a:solidFill>
                <a:latin typeface="Arial" panose="020B0604020202020204" pitchFamily="34" charset="0"/>
              </a:rPr>
              <a:t>2005</a:t>
            </a:r>
            <a:endParaRPr lang="fr-CH" altLang="x-none" sz="2400" b="1">
              <a:solidFill>
                <a:schemeClr val="tx1"/>
              </a:solidFill>
              <a:latin typeface="Arial" panose="020B0604020202020204" pitchFamily="34" charset="0"/>
            </a:endParaRPr>
          </a:p>
        </p:txBody>
      </p:sp>
      <p:sp>
        <p:nvSpPr>
          <p:cNvPr id="63515" name="直接连接符 63514"/>
          <p:cNvSpPr/>
          <p:nvPr/>
        </p:nvSpPr>
        <p:spPr>
          <a:xfrm>
            <a:off x="1430338" y="4532313"/>
            <a:ext cx="7448550" cy="0"/>
          </a:xfrm>
          <a:prstGeom prst="line">
            <a:avLst/>
          </a:prstGeom>
          <a:ln w="38100" cap="flat" cmpd="sng">
            <a:solidFill>
              <a:srgbClr val="969696"/>
            </a:solidFill>
            <a:prstDash val="solid"/>
            <a:headEnd type="none" w="med" len="med"/>
            <a:tailEnd type="none" w="med" len="med"/>
          </a:ln>
        </p:spPr>
      </p:sp>
      <p:sp>
        <p:nvSpPr>
          <p:cNvPr id="63518" name="文本框 63517"/>
          <p:cNvSpPr txBox="1"/>
          <p:nvPr/>
        </p:nvSpPr>
        <p:spPr>
          <a:xfrm>
            <a:off x="5508625" y="1311275"/>
            <a:ext cx="3046413" cy="365125"/>
          </a:xfrm>
          <a:prstGeom prst="rect">
            <a:avLst/>
          </a:prstGeom>
          <a:noFill/>
          <a:ln w="9525">
            <a:noFill/>
          </a:ln>
        </p:spPr>
        <p:txBody>
          <a:bodyPr lIns="0" tIns="0" rIns="0" bIns="0">
            <a:spAutoFit/>
          </a:bodyPr>
          <a:p>
            <a:pPr algn="l" defTabSz="757555" eaLnBrk="0" hangingPunct="0">
              <a:spcBef>
                <a:spcPct val="50000"/>
              </a:spcBef>
              <a:buClr>
                <a:schemeClr val="bg1"/>
              </a:buClr>
            </a:pPr>
            <a:r>
              <a:rPr lang="zh-CN" altLang="fr-CH" sz="2400" b="1" dirty="0">
                <a:solidFill>
                  <a:schemeClr val="tx1"/>
                </a:solidFill>
                <a:effectLst>
                  <a:outerShdw blurRad="38100" dist="38100" dir="2700000">
                    <a:srgbClr val="C0C0C0"/>
                  </a:outerShdw>
                </a:effectLst>
                <a:latin typeface="Arial" panose="020B0604020202020204" pitchFamily="34" charset="0"/>
                <a:ea typeface="黑体" panose="02010609060101010101" pitchFamily="2" charset="-122"/>
              </a:rPr>
              <a:t>首次使用红十字标志</a:t>
            </a:r>
            <a:endParaRPr lang="fr-CH" altLang="x-none" sz="2400" b="1" dirty="0">
              <a:solidFill>
                <a:schemeClr val="tx1"/>
              </a:solidFill>
              <a:effectLst>
                <a:outerShdw blurRad="38100" dist="38100" dir="2700000">
                  <a:srgbClr val="C0C0C0"/>
                </a:outerShdw>
              </a:effectLst>
              <a:latin typeface="Arial" panose="020B0604020202020204" pitchFamily="34" charset="0"/>
              <a:ea typeface="黑体" panose="02010609060101010101" pitchFamily="2" charset="-122"/>
            </a:endParaRPr>
          </a:p>
        </p:txBody>
      </p:sp>
      <p:sp>
        <p:nvSpPr>
          <p:cNvPr id="63519" name="文本框 63518"/>
          <p:cNvSpPr txBox="1"/>
          <p:nvPr/>
        </p:nvSpPr>
        <p:spPr>
          <a:xfrm>
            <a:off x="5615940" y="2396808"/>
            <a:ext cx="3429000" cy="923290"/>
          </a:xfrm>
          <a:prstGeom prst="rect">
            <a:avLst/>
          </a:prstGeom>
          <a:noFill/>
          <a:ln w="9525">
            <a:noFill/>
          </a:ln>
        </p:spPr>
        <p:txBody>
          <a:bodyPr wrap="square" lIns="0" tIns="0" rIns="0" bIns="0">
            <a:spAutoFit/>
          </a:bodyPr>
          <a:p>
            <a:pPr algn="l" defTabSz="757555" eaLnBrk="0" hangingPunct="0">
              <a:spcBef>
                <a:spcPct val="50000"/>
              </a:spcBef>
              <a:buClr>
                <a:schemeClr val="bg1"/>
              </a:buClr>
            </a:pPr>
            <a:r>
              <a:rPr lang="zh-CN" altLang="fr-CH" sz="2400" b="1" dirty="0">
                <a:solidFill>
                  <a:schemeClr val="tx1"/>
                </a:solidFill>
                <a:latin typeface="黑体" panose="02010609060101010101" pitchFamily="2" charset="-122"/>
                <a:ea typeface="黑体" panose="02010609060101010101" pitchFamily="2" charset="-122"/>
              </a:rPr>
              <a:t>《日内瓦公约》</a:t>
            </a:r>
            <a:endParaRPr lang="zh-CN" altLang="fr-CH" sz="2400" b="1" dirty="0">
              <a:solidFill>
                <a:schemeClr val="tx1"/>
              </a:solidFill>
              <a:latin typeface="黑体" panose="02010609060101010101" pitchFamily="2" charset="-122"/>
              <a:ea typeface="黑体" panose="02010609060101010101" pitchFamily="2" charset="-122"/>
            </a:endParaRPr>
          </a:p>
          <a:p>
            <a:pPr algn="l" defTabSz="757555" eaLnBrk="0" hangingPunct="0">
              <a:spcBef>
                <a:spcPct val="50000"/>
              </a:spcBef>
              <a:buClr>
                <a:schemeClr val="bg1"/>
              </a:buClr>
            </a:pPr>
            <a:r>
              <a:rPr lang="zh-CN" altLang="fr-CH" sz="2400" b="1" dirty="0">
                <a:solidFill>
                  <a:schemeClr val="tx1"/>
                </a:solidFill>
                <a:latin typeface="黑体" panose="02010609060101010101" pitchFamily="2" charset="-122"/>
                <a:ea typeface="黑体" panose="02010609060101010101" pitchFamily="2" charset="-122"/>
              </a:rPr>
              <a:t>       承认的</a:t>
            </a:r>
            <a:r>
              <a:rPr lang="fr-CH" altLang="x-none" sz="2400" b="1">
                <a:solidFill>
                  <a:schemeClr val="tx1"/>
                </a:solidFill>
                <a:latin typeface="黑体" panose="02010609060101010101" pitchFamily="2" charset="-122"/>
                <a:ea typeface="黑体" panose="02010609060101010101" pitchFamily="2" charset="-122"/>
              </a:rPr>
              <a:t>3</a:t>
            </a:r>
            <a:r>
              <a:rPr lang="zh-CN" altLang="fr-CH" sz="2400" b="1" dirty="0">
                <a:solidFill>
                  <a:schemeClr val="tx1"/>
                </a:solidFill>
                <a:latin typeface="黑体" panose="02010609060101010101" pitchFamily="2" charset="-122"/>
                <a:ea typeface="黑体" panose="02010609060101010101" pitchFamily="2" charset="-122"/>
              </a:rPr>
              <a:t>个标志</a:t>
            </a:r>
            <a:r>
              <a:rPr lang="zh-CN" altLang="fr-CH" sz="2000" dirty="0">
                <a:solidFill>
                  <a:schemeClr val="tx1"/>
                </a:solidFill>
                <a:latin typeface="Arial" panose="020B0604020202020204" pitchFamily="34" charset="0"/>
              </a:rPr>
              <a:t>                       </a:t>
            </a:r>
            <a:endParaRPr lang="fr-CH" altLang="x-none" sz="1600" dirty="0">
              <a:solidFill>
                <a:schemeClr val="tx1"/>
              </a:solidFill>
              <a:latin typeface="Arial" panose="020B0604020202020204" pitchFamily="34" charset="0"/>
            </a:endParaRPr>
          </a:p>
        </p:txBody>
      </p:sp>
      <p:sp>
        <p:nvSpPr>
          <p:cNvPr id="63520" name="文本框 63519"/>
          <p:cNvSpPr txBox="1"/>
          <p:nvPr/>
        </p:nvSpPr>
        <p:spPr>
          <a:xfrm>
            <a:off x="6264275" y="3748088"/>
            <a:ext cx="2647950" cy="730250"/>
          </a:xfrm>
          <a:prstGeom prst="rect">
            <a:avLst/>
          </a:prstGeom>
          <a:noFill/>
          <a:ln w="9525">
            <a:noFill/>
          </a:ln>
        </p:spPr>
        <p:txBody>
          <a:bodyPr lIns="0" tIns="0" rIns="0" bIns="0">
            <a:spAutoFit/>
          </a:bodyPr>
          <a:p>
            <a:pPr algn="l" defTabSz="757555" eaLnBrk="0" hangingPunct="0">
              <a:spcBef>
                <a:spcPct val="50000"/>
              </a:spcBef>
              <a:buClr>
                <a:schemeClr val="bg1"/>
              </a:buClr>
            </a:pPr>
            <a:r>
              <a:rPr lang="zh-CN" altLang="fr-CH" sz="2400" b="1" dirty="0">
                <a:solidFill>
                  <a:schemeClr val="tx1"/>
                </a:solidFill>
                <a:latin typeface="黑体" panose="02010609060101010101" pitchFamily="2" charset="-122"/>
                <a:ea typeface="黑体" panose="02010609060101010101" pitchFamily="2" charset="-122"/>
              </a:rPr>
              <a:t>伊朗放弃使用红狮与太阳</a:t>
            </a:r>
            <a:endParaRPr lang="fr-CH" altLang="x-none" sz="2400" b="1" dirty="0">
              <a:solidFill>
                <a:schemeClr val="tx1"/>
              </a:solidFill>
              <a:latin typeface="黑体" panose="02010609060101010101" pitchFamily="2" charset="-122"/>
              <a:ea typeface="黑体" panose="02010609060101010101" pitchFamily="2" charset="-122"/>
            </a:endParaRPr>
          </a:p>
        </p:txBody>
      </p:sp>
      <p:sp>
        <p:nvSpPr>
          <p:cNvPr id="63521" name="文本框 63520"/>
          <p:cNvSpPr txBox="1"/>
          <p:nvPr/>
        </p:nvSpPr>
        <p:spPr>
          <a:xfrm>
            <a:off x="5791200" y="4892040"/>
            <a:ext cx="2562225" cy="923290"/>
          </a:xfrm>
          <a:prstGeom prst="rect">
            <a:avLst/>
          </a:prstGeom>
          <a:noFill/>
          <a:ln w="9525">
            <a:noFill/>
          </a:ln>
        </p:spPr>
        <p:txBody>
          <a:bodyPr wrap="square" lIns="0" tIns="0" rIns="0" bIns="0">
            <a:spAutoFit/>
          </a:bodyPr>
          <a:p>
            <a:pPr algn="l" defTabSz="757555" eaLnBrk="0" hangingPunct="0">
              <a:buClr>
                <a:schemeClr val="bg1"/>
              </a:buClr>
            </a:pPr>
            <a:r>
              <a:rPr lang="fr-CH" altLang="x-none" sz="2000" b="1" dirty="0">
                <a:solidFill>
                  <a:schemeClr val="tx1"/>
                </a:solidFill>
                <a:latin typeface="黑体" panose="02010609060101010101" pitchFamily="2" charset="-122"/>
                <a:ea typeface="黑体" panose="02010609060101010101" pitchFamily="2" charset="-122"/>
              </a:rPr>
              <a:t>2005</a:t>
            </a:r>
            <a:r>
              <a:rPr lang="zh-CN" altLang="fr-CH" sz="2000" b="1" dirty="0">
                <a:solidFill>
                  <a:schemeClr val="tx1"/>
                </a:solidFill>
                <a:latin typeface="黑体" panose="02010609060101010101" pitchFamily="2" charset="-122"/>
                <a:ea typeface="黑体" panose="02010609060101010101" pitchFamily="2" charset="-122"/>
              </a:rPr>
              <a:t>年12月8日通过</a:t>
            </a:r>
            <a:endParaRPr lang="zh-CN" altLang="fr-CH" sz="2000" b="1" dirty="0">
              <a:solidFill>
                <a:schemeClr val="tx1"/>
              </a:solidFill>
              <a:latin typeface="黑体" panose="02010609060101010101" pitchFamily="2" charset="-122"/>
              <a:ea typeface="黑体" panose="02010609060101010101" pitchFamily="2" charset="-122"/>
            </a:endParaRPr>
          </a:p>
          <a:p>
            <a:pPr algn="l" defTabSz="757555" eaLnBrk="0" hangingPunct="0">
              <a:buClr>
                <a:schemeClr val="bg1"/>
              </a:buClr>
            </a:pPr>
            <a:r>
              <a:rPr lang="zh-CN" altLang="fr-CH" sz="2000" b="1" dirty="0">
                <a:solidFill>
                  <a:schemeClr val="tx1"/>
                </a:solidFill>
                <a:latin typeface="黑体" panose="02010609060101010101" pitchFamily="2" charset="-122"/>
                <a:ea typeface="黑体" panose="02010609060101010101" pitchFamily="2" charset="-122"/>
              </a:rPr>
              <a:t>《第三附加议定书》</a:t>
            </a:r>
            <a:endParaRPr lang="zh-CN" altLang="fr-CH" sz="2000" b="1" dirty="0">
              <a:solidFill>
                <a:schemeClr val="tx1"/>
              </a:solidFill>
              <a:latin typeface="黑体" panose="02010609060101010101" pitchFamily="2" charset="-122"/>
              <a:ea typeface="黑体" panose="02010609060101010101" pitchFamily="2" charset="-122"/>
            </a:endParaRPr>
          </a:p>
          <a:p>
            <a:pPr algn="l" defTabSz="757555" eaLnBrk="0" hangingPunct="0">
              <a:buClr>
                <a:schemeClr val="bg1"/>
              </a:buClr>
            </a:pPr>
            <a:r>
              <a:rPr lang="zh-CN" altLang="fr-CH" sz="2000" b="1" dirty="0">
                <a:solidFill>
                  <a:schemeClr val="tx1"/>
                </a:solidFill>
                <a:latin typeface="黑体" panose="02010609060101010101" pitchFamily="2" charset="-122"/>
                <a:ea typeface="黑体" panose="02010609060101010101" pitchFamily="2" charset="-122"/>
              </a:rPr>
              <a:t>采用新增标志</a:t>
            </a:r>
            <a:r>
              <a:rPr lang="zh-CN" altLang="fr-CH" sz="2000" b="1" dirty="0">
                <a:solidFill>
                  <a:schemeClr val="tx1"/>
                </a:solidFill>
                <a:latin typeface="Arial" panose="020B0604020202020204" pitchFamily="34" charset="0"/>
              </a:rPr>
              <a:t>          </a:t>
            </a:r>
            <a:r>
              <a:rPr lang="zh-CN" altLang="fr-CH" sz="1400" b="1" dirty="0">
                <a:solidFill>
                  <a:schemeClr val="tx1"/>
                </a:solidFill>
                <a:latin typeface="Arial" panose="020B0604020202020204" pitchFamily="34" charset="0"/>
              </a:rPr>
              <a:t>                               </a:t>
            </a:r>
            <a:endParaRPr lang="fr-CH" altLang="x-none" sz="1400" b="1" dirty="0">
              <a:solidFill>
                <a:schemeClr val="tx1"/>
              </a:solidFill>
              <a:latin typeface="Arial" panose="020B0604020202020204" pitchFamily="34" charset="0"/>
            </a:endParaRPr>
          </a:p>
        </p:txBody>
      </p:sp>
      <p:grpSp>
        <p:nvGrpSpPr>
          <p:cNvPr id="63522" name="组合 63521"/>
          <p:cNvGrpSpPr/>
          <p:nvPr/>
        </p:nvGrpSpPr>
        <p:grpSpPr>
          <a:xfrm>
            <a:off x="3383915" y="4892040"/>
            <a:ext cx="2179955" cy="645160"/>
            <a:chOff x="1115" y="3110"/>
            <a:chExt cx="2603" cy="907"/>
          </a:xfrm>
        </p:grpSpPr>
        <p:pic>
          <p:nvPicPr>
            <p:cNvPr id="63523" name="图片 63522" descr="cross"/>
            <p:cNvPicPr>
              <a:picLocks noChangeAspect="1"/>
            </p:cNvPicPr>
            <p:nvPr/>
          </p:nvPicPr>
          <p:blipFill>
            <a:blip r:embed="rId3"/>
            <a:stretch>
              <a:fillRect/>
            </a:stretch>
          </p:blipFill>
          <p:spPr>
            <a:xfrm>
              <a:off x="1115" y="3124"/>
              <a:ext cx="838" cy="893"/>
            </a:xfrm>
            <a:prstGeom prst="rect">
              <a:avLst/>
            </a:prstGeom>
            <a:noFill/>
            <a:ln w="9525">
              <a:noFill/>
            </a:ln>
          </p:spPr>
        </p:pic>
        <p:pic>
          <p:nvPicPr>
            <p:cNvPr id="63524" name="图片 63523" descr="crescent"/>
            <p:cNvPicPr>
              <a:picLocks noChangeAspect="1"/>
            </p:cNvPicPr>
            <p:nvPr/>
          </p:nvPicPr>
          <p:blipFill>
            <a:blip r:embed="rId1"/>
            <a:stretch>
              <a:fillRect/>
            </a:stretch>
          </p:blipFill>
          <p:spPr>
            <a:xfrm>
              <a:off x="1976" y="3110"/>
              <a:ext cx="880" cy="880"/>
            </a:xfrm>
            <a:prstGeom prst="rect">
              <a:avLst/>
            </a:prstGeom>
            <a:noFill/>
            <a:ln w="9525">
              <a:noFill/>
            </a:ln>
          </p:spPr>
        </p:pic>
        <p:pic>
          <p:nvPicPr>
            <p:cNvPr id="63525" name="图片 63524" descr="diamond"/>
            <p:cNvPicPr>
              <a:picLocks noChangeAspect="1"/>
            </p:cNvPicPr>
            <p:nvPr/>
          </p:nvPicPr>
          <p:blipFill>
            <a:blip r:embed="rId4"/>
            <a:stretch>
              <a:fillRect/>
            </a:stretch>
          </p:blipFill>
          <p:spPr>
            <a:xfrm>
              <a:off x="2838" y="3110"/>
              <a:ext cx="880" cy="877"/>
            </a:xfrm>
            <a:prstGeom prst="rect">
              <a:avLst/>
            </a:prstGeom>
            <a:noFill/>
            <a:ln w="9525">
              <a:noFill/>
            </a:ln>
          </p:spPr>
        </p:pic>
      </p:grpSp>
      <p:pic>
        <p:nvPicPr>
          <p:cNvPr id="47109" name="图片 47108" descr="Img244182087"/>
          <p:cNvPicPr>
            <a:picLocks noChangeAspect="1"/>
          </p:cNvPicPr>
          <p:nvPr/>
        </p:nvPicPr>
        <p:blipFill>
          <a:blip r:embed="rId5"/>
          <a:stretch>
            <a:fillRect/>
          </a:stretch>
        </p:blipFill>
        <p:spPr>
          <a:xfrm>
            <a:off x="360680" y="170180"/>
            <a:ext cx="1329690" cy="1141095"/>
          </a:xfrm>
          <a:prstGeom prst="rect">
            <a:avLst/>
          </a:prstGeom>
          <a:noFill/>
          <a:ln w="9525">
            <a:noFill/>
          </a:ln>
        </p:spPr>
      </p:pic>
      <p:pic>
        <p:nvPicPr>
          <p:cNvPr id="4" name="图片 3" descr="图片1"/>
          <p:cNvPicPr>
            <a:picLocks noChangeAspect="1"/>
          </p:cNvPicPr>
          <p:nvPr/>
        </p:nvPicPr>
        <p:blipFill>
          <a:blip r:embed="rId6"/>
          <a:stretch>
            <a:fillRect/>
          </a:stretch>
        </p:blipFill>
        <p:spPr>
          <a:xfrm>
            <a:off x="-6350" y="6079490"/>
            <a:ext cx="9156700" cy="790575"/>
          </a:xfrm>
          <a:prstGeom prst="rect">
            <a:avLst/>
          </a:prstGeom>
        </p:spPr>
      </p:pic>
      <p:sp>
        <p:nvSpPr>
          <p:cNvPr id="63495" name="文本框 63494"/>
          <p:cNvSpPr txBox="1"/>
          <p:nvPr/>
        </p:nvSpPr>
        <p:spPr>
          <a:xfrm>
            <a:off x="1457325" y="2951163"/>
            <a:ext cx="678180" cy="368935"/>
          </a:xfrm>
          <a:prstGeom prst="rect">
            <a:avLst/>
          </a:prstGeom>
          <a:noFill/>
          <a:ln w="9525">
            <a:noFill/>
          </a:ln>
        </p:spPr>
        <p:txBody>
          <a:bodyPr wrap="none" lIns="0" tIns="0" rIns="0" bIns="0" anchor="t">
            <a:spAutoFit/>
          </a:bodyPr>
          <a:p>
            <a:pPr algn="l" defTabSz="757555" eaLnBrk="0" hangingPunct="0">
              <a:buClr>
                <a:schemeClr val="bg1"/>
              </a:buClr>
            </a:pPr>
            <a:r>
              <a:rPr lang="en-US" altLang="x-none" sz="2400" b="1">
                <a:solidFill>
                  <a:schemeClr val="tx1"/>
                </a:solidFill>
                <a:latin typeface="Arial" panose="020B0604020202020204" pitchFamily="34" charset="0"/>
                <a:ea typeface="Arial" panose="020B0604020202020204" pitchFamily="34" charset="0"/>
              </a:rPr>
              <a:t>1949</a:t>
            </a:r>
            <a:endParaRPr lang="en-US" altLang="x-none" sz="2400" b="1">
              <a:solidFill>
                <a:schemeClr val="tx1"/>
              </a:solidFill>
              <a:latin typeface="Arial" panose="020B0604020202020204" pitchFamily="34" charset="0"/>
              <a:ea typeface="Arial" panose="020B0604020202020204" pitchFamily="34" charset="0"/>
            </a:endParaRPr>
          </a:p>
        </p:txBody>
      </p:sp>
    </p:spTree>
  </p:cSld>
  <p:clrMapOvr>
    <a:masterClrMapping/>
  </p:clrMapOvr>
  <p:transition advTm="15000">
    <p:rand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3" name="矩形 25602"/>
          <p:cNvSpPr/>
          <p:nvPr/>
        </p:nvSpPr>
        <p:spPr>
          <a:xfrm>
            <a:off x="5053965" y="909320"/>
            <a:ext cx="3303905" cy="3969385"/>
          </a:xfrm>
          <a:prstGeom prst="rect">
            <a:avLst/>
          </a:prstGeom>
          <a:noFill/>
          <a:ln w="12700">
            <a:noFill/>
          </a:ln>
          <a:effectLst>
            <a:outerShdw dist="35921" dir="2699999" sy="50000" rotWithShape="0">
              <a:schemeClr val="bg2"/>
            </a:outerShdw>
          </a:effectLst>
        </p:spPr>
        <p:txBody>
          <a:bodyPr wrap="square">
            <a:spAutoFit/>
          </a:bodyPr>
          <a:p>
            <a:pPr algn="l"/>
            <a:r>
              <a:rPr lang="en-US" altLang="zh-CN" sz="2800" b="1" dirty="0">
                <a:solidFill>
                  <a:schemeClr val="tx1"/>
                </a:solidFill>
                <a:latin typeface="黑体" panose="02010609060101010101" pitchFamily="2" charset="-122"/>
                <a:ea typeface="黑体" panose="02010609060101010101" pitchFamily="2" charset="-122"/>
              </a:rPr>
              <a:t>2005.12.5</a:t>
            </a:r>
            <a:r>
              <a:rPr lang="zh-CN" altLang="en-US" sz="2800" b="1" dirty="0">
                <a:solidFill>
                  <a:schemeClr val="tx1"/>
                </a:solidFill>
                <a:latin typeface="黑体" panose="02010609060101010101" pitchFamily="2" charset="-122"/>
                <a:ea typeface="黑体" panose="02010609060101010101" pitchFamily="2" charset="-122"/>
              </a:rPr>
              <a:t>－</a:t>
            </a:r>
            <a:r>
              <a:rPr lang="en-US" altLang="zh-CN" sz="2800" b="1" dirty="0">
                <a:solidFill>
                  <a:schemeClr val="tx1"/>
                </a:solidFill>
                <a:latin typeface="黑体" panose="02010609060101010101" pitchFamily="2" charset="-122"/>
                <a:ea typeface="黑体" panose="02010609060101010101" pitchFamily="2" charset="-122"/>
              </a:rPr>
              <a:t>6</a:t>
            </a:r>
            <a:r>
              <a:rPr lang="zh-CN" altLang="en-US" sz="2800" b="1" dirty="0">
                <a:solidFill>
                  <a:schemeClr val="tx1"/>
                </a:solidFill>
                <a:latin typeface="黑体" panose="02010609060101010101" pitchFamily="2" charset="-122"/>
                <a:ea typeface="黑体" panose="02010609060101010101" pitchFamily="2" charset="-122"/>
              </a:rPr>
              <a:t>，</a:t>
            </a:r>
            <a:endParaRPr lang="zh-CN" altLang="en-US" sz="2800" b="1" dirty="0">
              <a:solidFill>
                <a:schemeClr val="tx1"/>
              </a:solidFill>
              <a:latin typeface="黑体" panose="02010609060101010101" pitchFamily="2" charset="-122"/>
              <a:ea typeface="黑体" panose="02010609060101010101" pitchFamily="2" charset="-122"/>
            </a:endParaRPr>
          </a:p>
          <a:p>
            <a:pPr algn="l"/>
            <a:r>
              <a:rPr lang="zh-CN" altLang="en-US" sz="2800" b="1" dirty="0">
                <a:solidFill>
                  <a:schemeClr val="tx1"/>
                </a:solidFill>
                <a:latin typeface="黑体" panose="02010609060101010101" pitchFamily="2" charset="-122"/>
                <a:ea typeface="黑体" panose="02010609060101010101" pitchFamily="2" charset="-122"/>
              </a:rPr>
              <a:t>   瑞士政府召集日内瓦外交会议，</a:t>
            </a:r>
            <a:r>
              <a:rPr lang="en-US" altLang="zh-CN" sz="2800" b="1" dirty="0">
                <a:solidFill>
                  <a:schemeClr val="tx1"/>
                </a:solidFill>
                <a:latin typeface="黑体" panose="02010609060101010101" pitchFamily="2" charset="-122"/>
                <a:ea typeface="黑体" panose="02010609060101010101" pitchFamily="2" charset="-122"/>
              </a:rPr>
              <a:t>192</a:t>
            </a:r>
            <a:r>
              <a:rPr lang="zh-CN" altLang="en-US" sz="2800" b="1" dirty="0">
                <a:solidFill>
                  <a:schemeClr val="tx1"/>
                </a:solidFill>
                <a:latin typeface="黑体" panose="02010609060101010101" pitchFamily="2" charset="-122"/>
                <a:ea typeface="黑体" panose="02010609060101010101" pitchFamily="2" charset="-122"/>
              </a:rPr>
              <a:t>个日内瓦公约缔约国经过磋商，通过</a:t>
            </a:r>
            <a:endParaRPr lang="zh-CN" altLang="en-US" sz="2800" b="1" dirty="0">
              <a:solidFill>
                <a:schemeClr val="tx1"/>
              </a:solidFill>
              <a:latin typeface="黑体" panose="02010609060101010101" pitchFamily="2" charset="-122"/>
              <a:ea typeface="黑体" panose="02010609060101010101" pitchFamily="2" charset="-122"/>
            </a:endParaRPr>
          </a:p>
          <a:p>
            <a:pPr algn="l"/>
            <a:r>
              <a:rPr lang="zh-CN" altLang="en-US" sz="2800" b="1" dirty="0">
                <a:solidFill>
                  <a:schemeClr val="tx1"/>
                </a:solidFill>
                <a:latin typeface="黑体" panose="02010609060101010101" pitchFamily="2" charset="-122"/>
                <a:ea typeface="黑体" panose="02010609060101010101" pitchFamily="2" charset="-122"/>
              </a:rPr>
              <a:t>日内瓦公约第三</a:t>
            </a:r>
            <a:endParaRPr lang="zh-CN" altLang="en-US" sz="2800" b="1" dirty="0">
              <a:solidFill>
                <a:schemeClr val="tx1"/>
              </a:solidFill>
              <a:latin typeface="黑体" panose="02010609060101010101" pitchFamily="2" charset="-122"/>
              <a:ea typeface="黑体" panose="02010609060101010101" pitchFamily="2" charset="-122"/>
            </a:endParaRPr>
          </a:p>
          <a:p>
            <a:pPr algn="l"/>
            <a:r>
              <a:rPr lang="zh-CN" altLang="en-US" sz="2800" b="1" dirty="0">
                <a:solidFill>
                  <a:schemeClr val="tx1"/>
                </a:solidFill>
                <a:latin typeface="黑体" panose="02010609060101010101" pitchFamily="2" charset="-122"/>
                <a:ea typeface="黑体" panose="02010609060101010101" pitchFamily="2" charset="-122"/>
              </a:rPr>
              <a:t>附加议定书，采纳第三标志（红水晶标志）。</a:t>
            </a:r>
            <a:endParaRPr lang="zh-CN" altLang="en-US" sz="2800" b="1" dirty="0">
              <a:solidFill>
                <a:schemeClr val="tx1"/>
              </a:solidFill>
              <a:latin typeface="黑体" panose="02010609060101010101" pitchFamily="2" charset="-122"/>
              <a:ea typeface="黑体" panose="02010609060101010101" pitchFamily="2" charset="-122"/>
            </a:endParaRPr>
          </a:p>
        </p:txBody>
      </p:sp>
      <p:pic>
        <p:nvPicPr>
          <p:cNvPr id="25619" name="内容占位符 25618" descr="未命名"/>
          <p:cNvPicPr>
            <a:picLocks noChangeAspect="1"/>
          </p:cNvPicPr>
          <p:nvPr>
            <p:ph sz="half" idx="1"/>
          </p:nvPr>
        </p:nvPicPr>
        <p:blipFill>
          <a:blip r:embed="rId1"/>
          <a:srcRect l="9340" r="25443" b="56259"/>
          <a:stretch>
            <a:fillRect/>
          </a:stretch>
        </p:blipFill>
        <p:spPr>
          <a:xfrm>
            <a:off x="99060" y="1619250"/>
            <a:ext cx="4572000" cy="4038600"/>
          </a:xfrm>
          <a:solidFill>
            <a:srgbClr val="CC0000"/>
          </a:solidFill>
        </p:spPr>
      </p:pic>
      <p:pic>
        <p:nvPicPr>
          <p:cNvPr id="47109" name="图片 47108" descr="Img244182087"/>
          <p:cNvPicPr>
            <a:picLocks noChangeAspect="1"/>
          </p:cNvPicPr>
          <p:nvPr/>
        </p:nvPicPr>
        <p:blipFill>
          <a:blip r:embed="rId2"/>
          <a:stretch>
            <a:fillRect/>
          </a:stretch>
        </p:blipFill>
        <p:spPr>
          <a:xfrm>
            <a:off x="572135" y="358775"/>
            <a:ext cx="1329690" cy="114109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ChangeArrowheads="1"/>
          </p:cNvSpPr>
          <p:nvPr/>
        </p:nvSpPr>
        <p:spPr bwMode="auto">
          <a:xfrm>
            <a:off x="571500" y="214313"/>
            <a:ext cx="7777163" cy="583565"/>
          </a:xfrm>
          <a:prstGeom prst="rect">
            <a:avLst/>
          </a:prstGeom>
          <a:noFill/>
          <a:ln w="12700">
            <a:noFill/>
            <a:miter lim="800000"/>
          </a:ln>
          <a:effectLst>
            <a:outerShdw dist="35921" dir="2700000" sy="50000" rotWithShape="0">
              <a:srgbClr val="875B0D"/>
            </a:outerShdw>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  </a:t>
            </a:r>
            <a:r>
              <a:rPr kumimoji="0" lang="zh-CN" altLang="en-US" sz="3200" b="1" i="0" u="none" strike="noStrike" kern="1200" cap="none" spc="0" normalizeH="0" baseline="0" dirty="0">
                <a:solidFill>
                  <a:srgbClr val="FF0000"/>
                </a:solidFill>
                <a:latin typeface="Arial Black" panose="020B0A04020102020204" pitchFamily="34" charset="0"/>
                <a:ea typeface="隶书" panose="02010509060101010101" pitchFamily="49" charset="-122"/>
                <a:cs typeface="+mn-cs"/>
              </a:rPr>
              <a:t>五、红十字运动的主要纪念日</a:t>
            </a:r>
            <a:endParaRPr kumimoji="0" lang="zh-CN" altLang="en-US" sz="3200" b="1" i="0" u="none" strike="noStrike" kern="1200" cap="none" spc="0" normalizeH="0" baseline="0" dirty="0">
              <a:solidFill>
                <a:srgbClr val="FF0000"/>
              </a:solidFill>
              <a:latin typeface="Arial Black" panose="020B0A04020102020204" pitchFamily="34" charset="0"/>
              <a:ea typeface="隶书" panose="02010509060101010101" pitchFamily="49" charset="-122"/>
              <a:cs typeface="+mn-cs"/>
            </a:endParaRPr>
          </a:p>
        </p:txBody>
      </p:sp>
      <p:sp>
        <p:nvSpPr>
          <p:cNvPr id="3" name="Rectangle 3"/>
          <p:cNvSpPr>
            <a:spLocks noChangeArrowheads="1"/>
          </p:cNvSpPr>
          <p:nvPr/>
        </p:nvSpPr>
        <p:spPr bwMode="auto">
          <a:xfrm>
            <a:off x="428625" y="785813"/>
            <a:ext cx="8215313" cy="1846263"/>
          </a:xfrm>
          <a:prstGeom prst="rect">
            <a:avLst/>
          </a:prstGeom>
          <a:noFill/>
          <a:ln w="9525">
            <a:noFill/>
            <a:miter lim="800000"/>
          </a:ln>
          <a:effectLst/>
        </p:spPr>
        <p:txBody>
          <a:bodyPr anchor="ctr">
            <a:spAutoFit/>
          </a:bodyPr>
          <a:lstStyle/>
          <a:p>
            <a:pPr marL="0" marR="0" lvl="0" indent="266700" algn="l" defTabSz="914400" rtl="0" eaLnBrk="0" fontAlgn="base" latinLnBrk="0" hangingPunct="0">
              <a:lnSpc>
                <a:spcPct val="150000"/>
              </a:lnSpc>
              <a:spcBef>
                <a:spcPct val="0"/>
              </a:spcBef>
              <a:spcAft>
                <a:spcPct val="0"/>
              </a:spcAft>
              <a:buClrTx/>
              <a:buSzTx/>
              <a:buFontTx/>
              <a:buNone/>
              <a:tabLst>
                <a:tab pos="2636520" algn="ctr"/>
              </a:tabLst>
              <a:defRPr/>
            </a:pPr>
            <a:r>
              <a:rPr kumimoji="0" lang="zh-CN" altLang="en-US" sz="2800" b="1" i="0" u="none" strike="noStrike" kern="1200" cap="none" spc="0" normalizeH="0" baseline="0" noProof="0" dirty="0">
                <a:ln>
                  <a:noFill/>
                </a:ln>
                <a:solidFill>
                  <a:srgbClr val="C00000"/>
                </a:solidFill>
                <a:effectLst/>
                <a:uLnTx/>
                <a:uFillTx/>
                <a:latin typeface="宋体" panose="02010600030101010101" pitchFamily="2" charset="-122"/>
                <a:ea typeface="宋体" panose="02010600030101010101" pitchFamily="2" charset="-122"/>
                <a:cs typeface="Times New Roman" panose="02020603050405020304" pitchFamily="18" charset="0"/>
              </a:rPr>
              <a:t>一、世界红十字日</a:t>
            </a:r>
            <a:endParaRPr kumimoji="0" lang="en-US" altLang="zh-CN" sz="2800" b="1" i="0" u="none" strike="noStrike" kern="1200" cap="none" spc="0" normalizeH="0" baseline="0" noProof="0" dirty="0">
              <a:ln>
                <a:noFill/>
              </a:ln>
              <a:solidFill>
                <a:srgbClr val="C00000"/>
              </a:solidFill>
              <a:effectLst/>
              <a:uLnTx/>
              <a:uFillTx/>
              <a:latin typeface="宋体" panose="02010600030101010101" pitchFamily="2" charset="-122"/>
              <a:ea typeface="宋体" panose="02010600030101010101" pitchFamily="2" charset="-122"/>
              <a:cs typeface="Times New Roman" panose="02020603050405020304" pitchFamily="18" charset="0"/>
            </a:endParaRPr>
          </a:p>
          <a:p>
            <a:pPr marL="0" marR="0" lvl="0" indent="266700" algn="l" defTabSz="914400" rtl="0" eaLnBrk="0" fontAlgn="base" latinLnBrk="0" hangingPunct="0">
              <a:lnSpc>
                <a:spcPct val="150000"/>
              </a:lnSpc>
              <a:spcBef>
                <a:spcPct val="0"/>
              </a:spcBef>
              <a:spcAft>
                <a:spcPct val="0"/>
              </a:spcAft>
              <a:buClrTx/>
              <a:buSzTx/>
              <a:buFontTx/>
              <a:buNone/>
              <a:tabLst>
                <a:tab pos="2636520" algn="ctr"/>
              </a:tabLst>
              <a:defRPr/>
            </a:pPr>
            <a:endParaRPr kumimoji="0" lang="en-US" altLang="zh-CN" sz="2400" b="0" i="0" u="none" strike="noStrike" kern="1200" cap="none" spc="0" normalizeH="0" baseline="0" noProof="0" dirty="0">
              <a:ln>
                <a:noFill/>
              </a:ln>
              <a:solidFill>
                <a:schemeClr val="tx1"/>
              </a:solidFill>
              <a:effectLst/>
              <a:uLnTx/>
              <a:uFillTx/>
              <a:latin typeface="+mn-ea"/>
              <a:ea typeface="+mn-ea"/>
              <a:cs typeface="Times New Roman" panose="02020603050405020304" pitchFamily="18" charset="0"/>
            </a:endParaRPr>
          </a:p>
          <a:p>
            <a:pPr marL="0" marR="0" lvl="0" indent="266700" algn="l" defTabSz="914400" rtl="0" eaLnBrk="0" fontAlgn="base" latinLnBrk="0" hangingPunct="0">
              <a:lnSpc>
                <a:spcPct val="150000"/>
              </a:lnSpc>
              <a:spcBef>
                <a:spcPct val="0"/>
              </a:spcBef>
              <a:spcAft>
                <a:spcPct val="0"/>
              </a:spcAft>
              <a:buClrTx/>
              <a:buSzTx/>
              <a:buFontTx/>
              <a:buNone/>
              <a:tabLst>
                <a:tab pos="2636520" algn="ctr"/>
              </a:tabLst>
              <a:defRPr/>
            </a:pPr>
            <a:endParaRPr kumimoji="0" lang="zh-CN" altLang="en-US" sz="2400" b="0" i="0" u="none" strike="noStrike" kern="1200" cap="none" spc="0" normalizeH="0" baseline="0" noProof="0" dirty="0">
              <a:ln>
                <a:noFill/>
              </a:ln>
              <a:solidFill>
                <a:schemeClr val="tx1"/>
              </a:solidFill>
              <a:effectLst/>
              <a:uLnTx/>
              <a:uFillTx/>
              <a:latin typeface="+mn-ea"/>
              <a:ea typeface="+mn-ea"/>
              <a:cs typeface="+mn-cs"/>
            </a:endParaRPr>
          </a:p>
        </p:txBody>
      </p:sp>
      <p:sp>
        <p:nvSpPr>
          <p:cNvPr id="76801" name="Rectangle 1"/>
          <p:cNvSpPr>
            <a:spLocks noChangeArrowheads="1"/>
          </p:cNvSpPr>
          <p:nvPr/>
        </p:nvSpPr>
        <p:spPr bwMode="auto">
          <a:xfrm>
            <a:off x="285750" y="1732439"/>
            <a:ext cx="8643938" cy="4194810"/>
          </a:xfrm>
          <a:prstGeom prst="rect">
            <a:avLst/>
          </a:prstGeom>
          <a:solidFill>
            <a:schemeClr val="bg1"/>
          </a:solidFill>
          <a:ln w="9525">
            <a:solidFill>
              <a:srgbClr val="C00000"/>
            </a:solidFill>
            <a:miter lim="800000"/>
          </a:ln>
          <a:effectLst>
            <a:prstShdw prst="shdw17" dist="17961" dir="2700000">
              <a:schemeClr val="accent1">
                <a:gamma/>
                <a:shade val="60000"/>
                <a:invGamma/>
              </a:schemeClr>
            </a:prstShdw>
          </a:effectLst>
        </p:spPr>
        <p:txBody>
          <a:bodyPr anchor="ctr">
            <a:spAutoFit/>
          </a:bodyPr>
          <a:lstStyle/>
          <a:p>
            <a:pPr marL="0" marR="0" lvl="0" indent="266700" algn="l" defTabSz="914400" rtl="0" eaLnBrk="0" fontAlgn="base" latinLnBrk="0" hangingPunct="0">
              <a:lnSpc>
                <a:spcPts val="4000"/>
              </a:lnSpc>
              <a:spcBef>
                <a:spcPct val="0"/>
              </a:spcBef>
              <a:spcAft>
                <a:spcPct val="0"/>
              </a:spcAft>
              <a:buClrTx/>
              <a:buSzTx/>
              <a:buFontTx/>
              <a:buNone/>
              <a:tabLst>
                <a:tab pos="2636520" algn="ctr"/>
              </a:tabLst>
              <a:defRPr/>
            </a:pPr>
            <a:r>
              <a:rPr kumimoji="0" 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每年的</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5</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月</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8</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日，是世界红十字日。</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1948</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年，</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1"/>
              </a:rPr>
              <a:t>红十字会</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协会（即现在的红十字会与红新月会国际联合会）第二十届理事会决定将每年的</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5</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月</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8</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日（亨利</a:t>
            </a:r>
            <a:r>
              <a:rPr kumimoji="0" lang="en-US" altLang="zh-CN" sz="24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杜南的生日）定为世界红十字日。由于不断有</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2"/>
              </a:rPr>
              <a:t>穆斯林</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国家的红新月会加入，</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1984</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年世界红十字日正式更名为</a:t>
            </a:r>
            <a:r>
              <a:rPr kumimoji="0" lang="zh-CN" altLang="en-US" sz="24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世界红十字和红新月日</a:t>
            </a:r>
            <a:r>
              <a:rPr kumimoji="0" lang="zh-CN" altLang="en-US" sz="24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。在这一天，全世界的红十字会与红新月会都要举行各种形式的纪念活动，以表示红十字运动的国际性以及红十字人道工作不分</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3"/>
              </a:rPr>
              <a:t>种族</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4"/>
              </a:rPr>
              <a:t>宗教</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及政治见解的特性。</a:t>
            </a:r>
            <a:endParaRPr kumimoji="0" lang="zh-CN" altLang="en-US" sz="24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47109" name="图片 47108" descr="Img244182087"/>
          <p:cNvPicPr>
            <a:picLocks noChangeAspect="1"/>
          </p:cNvPicPr>
          <p:nvPr/>
        </p:nvPicPr>
        <p:blipFill>
          <a:blip r:embed="rId5"/>
          <a:stretch>
            <a:fillRect/>
          </a:stretch>
        </p:blipFill>
        <p:spPr>
          <a:xfrm>
            <a:off x="428625" y="214630"/>
            <a:ext cx="1091565" cy="936625"/>
          </a:xfrm>
          <a:prstGeom prst="rect">
            <a:avLst/>
          </a:prstGeom>
          <a:noFill/>
          <a:ln w="9525">
            <a:noFill/>
          </a:ln>
        </p:spPr>
      </p:pic>
      <p:pic>
        <p:nvPicPr>
          <p:cNvPr id="2" name="图片 1" descr="图片1"/>
          <p:cNvPicPr>
            <a:picLocks noChangeAspect="1"/>
          </p:cNvPicPr>
          <p:nvPr/>
        </p:nvPicPr>
        <p:blipFill>
          <a:blip r:embed="rId6"/>
          <a:stretch>
            <a:fillRect/>
          </a:stretch>
        </p:blipFill>
        <p:spPr>
          <a:xfrm>
            <a:off x="-6350" y="6079490"/>
            <a:ext cx="9156700" cy="790575"/>
          </a:xfrm>
          <a:prstGeom prst="rect">
            <a:avLst/>
          </a:prstGeom>
        </p:spPr>
      </p:pic>
    </p:spTree>
  </p:cSld>
  <p:clrMapOvr>
    <a:masterClrMapping/>
  </p:clrMapOvr>
  <p:transition advTm="15000">
    <p:rand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ChangeArrowheads="1"/>
          </p:cNvSpPr>
          <p:nvPr/>
        </p:nvSpPr>
        <p:spPr bwMode="auto">
          <a:xfrm>
            <a:off x="571500" y="214313"/>
            <a:ext cx="7777163" cy="583565"/>
          </a:xfrm>
          <a:prstGeom prst="rect">
            <a:avLst/>
          </a:prstGeom>
          <a:noFill/>
          <a:ln w="12700">
            <a:noFill/>
            <a:miter lim="800000"/>
          </a:ln>
          <a:effectLst>
            <a:outerShdw dist="35921" dir="2700000" sy="50000" rotWithShape="0">
              <a:srgbClr val="875B0D"/>
            </a:outerShdw>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  </a:t>
            </a:r>
            <a:r>
              <a:rPr kumimoji="0" lang="zh-CN" altLang="en-US" sz="3200" b="1" i="0" u="none" strike="noStrike" kern="1200" cap="none" spc="0" normalizeH="0" baseline="0" dirty="0">
                <a:solidFill>
                  <a:srgbClr val="FF0000"/>
                </a:solidFill>
                <a:latin typeface="Arial Black" panose="020B0A04020102020204" pitchFamily="34" charset="0"/>
                <a:ea typeface="隶书" panose="02010509060101010101" pitchFamily="49" charset="-122"/>
                <a:cs typeface="+mn-cs"/>
              </a:rPr>
              <a:t>五、红十字运动的主要纪念日</a:t>
            </a:r>
            <a:endParaRPr kumimoji="0" lang="zh-CN" altLang="en-US" sz="3200" b="1" i="0" u="none" strike="noStrike" kern="1200" cap="none" spc="0" normalizeH="0" baseline="0" dirty="0">
              <a:solidFill>
                <a:srgbClr val="FF0000"/>
              </a:solidFill>
              <a:latin typeface="Arial Black" panose="020B0A04020102020204" pitchFamily="34" charset="0"/>
              <a:ea typeface="隶书" panose="02010509060101010101" pitchFamily="49" charset="-122"/>
              <a:cs typeface="+mn-cs"/>
            </a:endParaRPr>
          </a:p>
        </p:txBody>
      </p:sp>
      <p:sp>
        <p:nvSpPr>
          <p:cNvPr id="21507" name="矩形 4"/>
          <p:cNvSpPr/>
          <p:nvPr/>
        </p:nvSpPr>
        <p:spPr>
          <a:xfrm>
            <a:off x="1077913" y="1069975"/>
            <a:ext cx="5786437" cy="638175"/>
          </a:xfrm>
          <a:prstGeom prst="rect">
            <a:avLst/>
          </a:prstGeom>
          <a:noFill/>
          <a:ln w="9525">
            <a:noFill/>
          </a:ln>
        </p:spPr>
        <p:txBody>
          <a:bodyPr>
            <a:spAutoFit/>
          </a:bodyPr>
          <a:p>
            <a:pPr indent="266700" defTabSz="0" eaLnBrk="0" hangingPunct="0">
              <a:lnSpc>
                <a:spcPct val="150000"/>
              </a:lnSpc>
              <a:tabLst>
                <a:tab pos="2637155" algn="ctr"/>
              </a:tabLst>
            </a:pPr>
            <a:r>
              <a:rPr lang="zh-CN" altLang="en-US" sz="2800" b="1" dirty="0">
                <a:solidFill>
                  <a:srgbClr val="C00000"/>
                </a:solidFill>
                <a:latin typeface="宋体" panose="02010600030101010101" pitchFamily="2" charset="-122"/>
                <a:cs typeface="Times New Roman" panose="02020603050405020304" pitchFamily="18" charset="0"/>
              </a:rPr>
              <a:t>二、国际护士节</a:t>
            </a:r>
            <a:endParaRPr lang="zh-CN" altLang="en-US" sz="2800" b="1" dirty="0">
              <a:solidFill>
                <a:srgbClr val="C00000"/>
              </a:solidFill>
              <a:latin typeface="宋体" panose="02010600030101010101" pitchFamily="2" charset="-122"/>
            </a:endParaRPr>
          </a:p>
        </p:txBody>
      </p:sp>
      <p:sp>
        <p:nvSpPr>
          <p:cNvPr id="89089" name="Rectangle 1"/>
          <p:cNvSpPr>
            <a:spLocks noChangeArrowheads="1"/>
          </p:cNvSpPr>
          <p:nvPr/>
        </p:nvSpPr>
        <p:spPr bwMode="auto">
          <a:xfrm>
            <a:off x="539750" y="1917542"/>
            <a:ext cx="8001000" cy="3681730"/>
          </a:xfrm>
          <a:prstGeom prst="rect">
            <a:avLst/>
          </a:prstGeom>
          <a:solidFill>
            <a:schemeClr val="bg1"/>
          </a:solidFill>
          <a:ln w="9525">
            <a:solidFill>
              <a:srgbClr val="C00000"/>
            </a:solidFill>
            <a:miter lim="800000"/>
          </a:ln>
          <a:effectLst>
            <a:prstShdw prst="shdw17" dist="17961" dir="2700000">
              <a:schemeClr val="accent1">
                <a:gamma/>
                <a:shade val="60000"/>
                <a:invGamma/>
              </a:schemeClr>
            </a:prstShdw>
          </a:effectLst>
        </p:spPr>
        <p:txBody>
          <a:bodyPr anchor="ctr">
            <a:spAutoFit/>
          </a:bodyPr>
          <a:lstStyle/>
          <a:p>
            <a:pPr marL="0" marR="0" lvl="0" indent="266700" algn="l" defTabSz="914400" rtl="0" eaLnBrk="0" fontAlgn="base" latinLnBrk="0" hangingPunct="0">
              <a:lnSpc>
                <a:spcPts val="4000"/>
              </a:lnSpc>
              <a:spcBef>
                <a:spcPct val="0"/>
              </a:spcBef>
              <a:spcAft>
                <a:spcPct val="0"/>
              </a:spcAft>
              <a:buClrTx/>
              <a:buSzTx/>
              <a:buFontTx/>
              <a:buNone/>
              <a:tabLst>
                <a:tab pos="2636520" algn="ctr"/>
              </a:tabLst>
              <a:defRPr/>
            </a:pPr>
            <a:r>
              <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 </a:t>
            </a:r>
            <a:r>
              <a:rPr kumimoji="0" 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每年的</a:t>
            </a:r>
            <a:r>
              <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5</a:t>
            </a:r>
            <a:r>
              <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月</a:t>
            </a:r>
            <a:r>
              <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12</a:t>
            </a:r>
            <a:r>
              <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日，是国际护士节。弗劳伦斯</a:t>
            </a:r>
            <a:r>
              <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a:t>
            </a:r>
            <a:r>
              <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南丁格尔是现代护理学科的创始人，也是红十字运动的先驱。</a:t>
            </a:r>
            <a:r>
              <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1912</a:t>
            </a:r>
            <a:r>
              <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年，国际护士理事会为纪念南丁格尔对护理事业做出的贡献，将她的生日</a:t>
            </a:r>
            <a:r>
              <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——5</a:t>
            </a:r>
            <a:r>
              <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月</a:t>
            </a:r>
            <a:r>
              <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12</a:t>
            </a:r>
            <a:r>
              <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日，定为国际护士节。</a:t>
            </a:r>
            <a:endPar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endParaRPr>
          </a:p>
          <a:p>
            <a:pPr marL="0" marR="0" lvl="0" indent="266700" algn="l" defTabSz="914400" rtl="0" eaLnBrk="0" fontAlgn="base" latinLnBrk="0" hangingPunct="0">
              <a:lnSpc>
                <a:spcPts val="4000"/>
              </a:lnSpc>
              <a:spcBef>
                <a:spcPct val="0"/>
              </a:spcBef>
              <a:spcAft>
                <a:spcPct val="0"/>
              </a:spcAft>
              <a:buClrTx/>
              <a:buSzTx/>
              <a:buFontTx/>
              <a:buNone/>
              <a:tabLst>
                <a:tab pos="2636520" algn="ctr"/>
              </a:tabLst>
              <a:defRPr/>
            </a:pPr>
            <a:r>
              <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 1907</a:t>
            </a:r>
            <a:r>
              <a:rPr kumimoji="0" lang="zh-CN"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年，第八届</a:t>
            </a:r>
            <a:r>
              <a:rPr kumimoji="0" lang="en-US" altLang="zh-CN" sz="2400" b="0" i="0" u="sng" strike="noStrike" kern="1200" cap="none" spc="0" normalizeH="0" baseline="0" noProof="0" dirty="0" err="1">
                <a:ln>
                  <a:noFill/>
                </a:ln>
                <a:solidFill>
                  <a:schemeClr val="tx1"/>
                </a:solidFill>
                <a:effectLst/>
                <a:uLnTx/>
                <a:uFillTx/>
                <a:latin typeface="宋体" panose="02010600030101010101" pitchFamily="2" charset="-122"/>
                <a:ea typeface="宋体" panose="02010600030101010101" pitchFamily="2" charset="-122"/>
                <a:cs typeface="+mn-cs"/>
                <a:hlinkClick r:id="rId1"/>
              </a:rPr>
              <a:t>国际红十字大会</a:t>
            </a:r>
            <a:r>
              <a:rPr kumimoji="0" lang="zh-CN"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上拟设立南丁格尔奖，</a:t>
            </a:r>
            <a:r>
              <a:rPr kumimoji="0" lang="en-US"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1912</a:t>
            </a:r>
            <a:r>
              <a:rPr kumimoji="0" lang="zh-CN" altLang="zh-CN"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年第九届国际红十字大会上正式确定颁发南丁格尔奖。南丁格尔奖是国际护理界最高荣誉奖。</a:t>
            </a:r>
            <a:endParaRPr kumimoji="0" lang="zh-CN" altLang="en-US" sz="2400" b="0"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endParaRPr>
          </a:p>
        </p:txBody>
      </p:sp>
      <p:pic>
        <p:nvPicPr>
          <p:cNvPr id="47109" name="图片 47108" descr="Img244182087"/>
          <p:cNvPicPr>
            <a:picLocks noChangeAspect="1"/>
          </p:cNvPicPr>
          <p:nvPr/>
        </p:nvPicPr>
        <p:blipFill>
          <a:blip r:embed="rId2"/>
          <a:stretch>
            <a:fillRect/>
          </a:stretch>
        </p:blipFill>
        <p:spPr>
          <a:xfrm>
            <a:off x="428625" y="214630"/>
            <a:ext cx="1091565" cy="936625"/>
          </a:xfrm>
          <a:prstGeom prst="rect">
            <a:avLst/>
          </a:prstGeom>
          <a:noFill/>
          <a:ln w="9525">
            <a:noFill/>
          </a:ln>
        </p:spPr>
      </p:pic>
      <p:pic>
        <p:nvPicPr>
          <p:cNvPr id="2" name="图片 1"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ChangeArrowheads="1"/>
          </p:cNvSpPr>
          <p:nvPr/>
        </p:nvSpPr>
        <p:spPr bwMode="auto">
          <a:xfrm>
            <a:off x="571500" y="214313"/>
            <a:ext cx="7777163" cy="583565"/>
          </a:xfrm>
          <a:prstGeom prst="rect">
            <a:avLst/>
          </a:prstGeom>
          <a:noFill/>
          <a:ln w="12700">
            <a:noFill/>
            <a:miter lim="800000"/>
          </a:ln>
          <a:effectLst>
            <a:outerShdw dist="35921" dir="2700000" sy="50000" rotWithShape="0">
              <a:srgbClr val="875B0D"/>
            </a:outerShdw>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  </a:t>
            </a:r>
            <a:r>
              <a:rPr kumimoji="0" lang="zh-CN" altLang="en-US" sz="3200" b="1" i="0" u="none" strike="noStrike" kern="1200" cap="none" spc="0" normalizeH="0" baseline="0" dirty="0">
                <a:solidFill>
                  <a:srgbClr val="FF0000"/>
                </a:solidFill>
                <a:latin typeface="Arial Black" panose="020B0A04020102020204" pitchFamily="34" charset="0"/>
                <a:ea typeface="隶书" panose="02010509060101010101" pitchFamily="49" charset="-122"/>
                <a:cs typeface="+mn-cs"/>
              </a:rPr>
              <a:t>五、红十字运动的主要纪念日</a:t>
            </a:r>
            <a:endParaRPr kumimoji="0" lang="zh-CN" altLang="en-US" sz="3200" b="1" i="0" u="none" strike="noStrike" kern="1200" cap="none" spc="0" normalizeH="0" baseline="0" dirty="0">
              <a:solidFill>
                <a:srgbClr val="FF0000"/>
              </a:solidFill>
              <a:latin typeface="Arial Black" panose="020B0A04020102020204" pitchFamily="34" charset="0"/>
              <a:ea typeface="隶书" panose="02010509060101010101" pitchFamily="49" charset="-122"/>
              <a:cs typeface="+mn-cs"/>
            </a:endParaRPr>
          </a:p>
        </p:txBody>
      </p:sp>
      <p:sp>
        <p:nvSpPr>
          <p:cNvPr id="22531" name="矩形 2"/>
          <p:cNvSpPr/>
          <p:nvPr/>
        </p:nvSpPr>
        <p:spPr>
          <a:xfrm>
            <a:off x="468313" y="1289050"/>
            <a:ext cx="7929562" cy="638175"/>
          </a:xfrm>
          <a:prstGeom prst="rect">
            <a:avLst/>
          </a:prstGeom>
          <a:noFill/>
          <a:ln w="9525">
            <a:noFill/>
          </a:ln>
        </p:spPr>
        <p:txBody>
          <a:bodyPr>
            <a:spAutoFit/>
          </a:bodyPr>
          <a:p>
            <a:pPr indent="266700" defTabSz="0" eaLnBrk="0" hangingPunct="0">
              <a:lnSpc>
                <a:spcPct val="150000"/>
              </a:lnSpc>
              <a:tabLst>
                <a:tab pos="2637155" algn="ctr"/>
              </a:tabLst>
            </a:pPr>
            <a:r>
              <a:rPr lang="zh-CN" altLang="en-US" sz="2800" b="1" dirty="0">
                <a:solidFill>
                  <a:srgbClr val="C00000"/>
                </a:solidFill>
                <a:latin typeface="宋体" panose="02010600030101010101" pitchFamily="2" charset="-122"/>
                <a:cs typeface="Times New Roman" panose="02020603050405020304" pitchFamily="18" charset="0"/>
              </a:rPr>
              <a:t>三、世界献血者日</a:t>
            </a:r>
            <a:endParaRPr lang="zh-CN" altLang="en-US" sz="2800" b="1" dirty="0">
              <a:solidFill>
                <a:srgbClr val="C00000"/>
              </a:solidFill>
              <a:latin typeface="宋体" panose="02010600030101010101" pitchFamily="2" charset="-122"/>
            </a:endParaRPr>
          </a:p>
        </p:txBody>
      </p:sp>
      <p:sp>
        <p:nvSpPr>
          <p:cNvPr id="87041" name="Rectangle 1"/>
          <p:cNvSpPr>
            <a:spLocks noChangeArrowheads="1"/>
          </p:cNvSpPr>
          <p:nvPr/>
        </p:nvSpPr>
        <p:spPr bwMode="auto">
          <a:xfrm>
            <a:off x="539750" y="2229485"/>
            <a:ext cx="8072438" cy="3415030"/>
          </a:xfrm>
          <a:prstGeom prst="rect">
            <a:avLst/>
          </a:prstGeom>
          <a:noFill/>
          <a:ln w="9525">
            <a:solidFill>
              <a:srgbClr val="C00000"/>
            </a:solidFill>
            <a:miter lim="800000"/>
          </a:ln>
          <a:effectLst>
            <a:prstShdw prst="shdw17" dist="17961" dir="2700000">
              <a:schemeClr val="accent1">
                <a:gamma/>
                <a:shade val="60000"/>
                <a:invGamma/>
              </a:schemeClr>
            </a:prstShdw>
          </a:effectLst>
        </p:spPr>
        <p:txBody>
          <a:bodyPr anchor="ctr">
            <a:spAutoFit/>
          </a:bodyPr>
          <a:lstStyle/>
          <a:p>
            <a:pPr marL="0" marR="0" lvl="0" indent="266700" algn="l" defTabSz="914400" rtl="0" eaLnBrk="0" fontAlgn="base" latinLnBrk="0" hangingPunct="0">
              <a:lnSpc>
                <a:spcPct val="150000"/>
              </a:lnSpc>
              <a:spcBef>
                <a:spcPct val="0"/>
              </a:spcBef>
              <a:spcAft>
                <a:spcPct val="0"/>
              </a:spcAft>
              <a:buClrTx/>
              <a:buSzTx/>
              <a:buFontTx/>
              <a:buNone/>
              <a:tabLst>
                <a:tab pos="2636520" algn="ctr"/>
              </a:tabLst>
              <a:defRPr/>
            </a:pPr>
            <a:r>
              <a:rPr kumimoji="0" 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每年的</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6</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月</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14</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日，是</a:t>
            </a:r>
            <a:r>
              <a:rPr kumimoji="0" lang="zh-CN" altLang="en-US" sz="2400" b="0" i="0" u="sng"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1"/>
              </a:rPr>
              <a:t>世界献血者日</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。为鼓励更多的人参加无偿</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2"/>
              </a:rPr>
              <a:t>献血</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，宣传和促进全球血液安全规划的实施，</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3"/>
              </a:rPr>
              <a:t>世界卫生组织</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4"/>
              </a:rPr>
              <a:t>红十字会与红新月会国际联合会</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、国际献血组织联合会、</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5"/>
              </a:rPr>
              <a:t>国际输血协会</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将</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2004</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年</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6</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月</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14</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日定为第一个世界献血者日。之所以选定这一天，是因为</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6</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月</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14</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日是发现</a:t>
            </a:r>
            <a:r>
              <a:rPr kumimoji="0" lang="en-US" altLang="zh-CN" sz="2400" b="0" i="0" u="sng"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6"/>
              </a:rPr>
              <a:t>ABO</a:t>
            </a:r>
            <a:r>
              <a:rPr kumimoji="0" lang="zh-CN" altLang="en-US" sz="2400" b="0" i="0" u="sng"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6"/>
              </a:rPr>
              <a:t>血型系统</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的</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7"/>
              </a:rPr>
              <a:t>诺贝尔奖</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获得者卡尔</a:t>
            </a:r>
            <a:r>
              <a:rPr kumimoji="0" lang="en-US" altLang="zh-CN" sz="24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兰德斯坦纳的生日。</a:t>
            </a:r>
            <a:endParaRPr kumimoji="0" lang="zh-CN" altLang="en-US" sz="24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47109" name="图片 47108" descr="Img244182087"/>
          <p:cNvPicPr>
            <a:picLocks noChangeAspect="1"/>
          </p:cNvPicPr>
          <p:nvPr/>
        </p:nvPicPr>
        <p:blipFill>
          <a:blip r:embed="rId8"/>
          <a:stretch>
            <a:fillRect/>
          </a:stretch>
        </p:blipFill>
        <p:spPr>
          <a:xfrm>
            <a:off x="428625" y="214630"/>
            <a:ext cx="1091565" cy="936625"/>
          </a:xfrm>
          <a:prstGeom prst="rect">
            <a:avLst/>
          </a:prstGeom>
          <a:noFill/>
          <a:ln w="9525">
            <a:noFill/>
          </a:ln>
        </p:spPr>
      </p:pic>
      <p:pic>
        <p:nvPicPr>
          <p:cNvPr id="2" name="图片 1" descr="图片1"/>
          <p:cNvPicPr>
            <a:picLocks noChangeAspect="1"/>
          </p:cNvPicPr>
          <p:nvPr/>
        </p:nvPicPr>
        <p:blipFill>
          <a:blip r:embed="rId9"/>
          <a:stretch>
            <a:fillRect/>
          </a:stretch>
        </p:blipFill>
        <p:spPr>
          <a:xfrm>
            <a:off x="-6350" y="6079490"/>
            <a:ext cx="9156700" cy="790575"/>
          </a:xfrm>
          <a:prstGeom prst="rect">
            <a:avLst/>
          </a:prstGeom>
        </p:spPr>
      </p:pic>
    </p:spTree>
  </p:cSld>
  <p:clrMapOvr>
    <a:masterClrMapping/>
  </p:clrMapOvr>
  <p:transition advTm="15000">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ChangeArrowheads="1"/>
          </p:cNvSpPr>
          <p:nvPr/>
        </p:nvSpPr>
        <p:spPr bwMode="auto">
          <a:xfrm>
            <a:off x="571500" y="214313"/>
            <a:ext cx="7777163" cy="583565"/>
          </a:xfrm>
          <a:prstGeom prst="rect">
            <a:avLst/>
          </a:prstGeom>
          <a:noFill/>
          <a:ln w="12700">
            <a:noFill/>
            <a:miter lim="800000"/>
          </a:ln>
          <a:effectLst>
            <a:outerShdw dist="35921" dir="2700000" sy="50000" rotWithShape="0">
              <a:srgbClr val="875B0D"/>
            </a:outerShdw>
          </a:effectLst>
        </p:spPr>
        <p:txBody>
          <a:bodyPr>
            <a:spAutoFit/>
          </a:bodyPr>
          <a:lstStyle/>
          <a:p>
            <a:pPr marL="0" marR="0" lvl="0" algn="ctr" defTabSz="914400" rtl="0" eaLnBrk="1" fontAlgn="base" latinLnBrk="0" hangingPunct="1">
              <a:lnSpc>
                <a:spcPct val="100000"/>
              </a:lnSpc>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  </a:t>
            </a:r>
            <a:r>
              <a:rPr kumimoji="0" lang="zh-CN" altLang="en-US" sz="3200" b="1" i="0" u="none" strike="noStrike" kern="1200" cap="none" spc="0" normalizeH="0" baseline="0" dirty="0">
                <a:solidFill>
                  <a:srgbClr val="FF0000"/>
                </a:solidFill>
                <a:latin typeface="Arial Black" panose="020B0A04020102020204" pitchFamily="34" charset="0"/>
                <a:ea typeface="隶书" panose="02010509060101010101" pitchFamily="49" charset="-122"/>
                <a:cs typeface="+mn-cs"/>
              </a:rPr>
              <a:t>五、红十字运动的主要纪念日</a:t>
            </a:r>
            <a:endParaRPr kumimoji="0" lang="zh-CN" altLang="en-US" sz="3200" b="1" i="0" u="none" strike="noStrike" kern="1200" cap="none" spc="0" normalizeH="0" baseline="0" dirty="0">
              <a:solidFill>
                <a:srgbClr val="FF0000"/>
              </a:solidFill>
              <a:latin typeface="Arial Black" panose="020B0A04020102020204" pitchFamily="34" charset="0"/>
              <a:ea typeface="隶书" panose="02010509060101010101" pitchFamily="49" charset="-122"/>
              <a:cs typeface="+mn-cs"/>
            </a:endParaRPr>
          </a:p>
        </p:txBody>
      </p:sp>
      <p:sp>
        <p:nvSpPr>
          <p:cNvPr id="23555" name="矩形 2"/>
          <p:cNvSpPr/>
          <p:nvPr/>
        </p:nvSpPr>
        <p:spPr>
          <a:xfrm>
            <a:off x="642938" y="928688"/>
            <a:ext cx="6500812" cy="638175"/>
          </a:xfrm>
          <a:prstGeom prst="rect">
            <a:avLst/>
          </a:prstGeom>
          <a:noFill/>
          <a:ln w="9525">
            <a:noFill/>
          </a:ln>
        </p:spPr>
        <p:txBody>
          <a:bodyPr>
            <a:spAutoFit/>
          </a:bodyPr>
          <a:p>
            <a:pPr indent="266700" defTabSz="0" eaLnBrk="0" hangingPunct="0">
              <a:lnSpc>
                <a:spcPct val="150000"/>
              </a:lnSpc>
              <a:tabLst>
                <a:tab pos="2637155" algn="ctr"/>
              </a:tabLst>
            </a:pPr>
            <a:r>
              <a:rPr lang="zh-CN" altLang="en-US" sz="2800" b="1" dirty="0">
                <a:solidFill>
                  <a:srgbClr val="C00000"/>
                </a:solidFill>
                <a:latin typeface="宋体" panose="02010600030101010101" pitchFamily="2" charset="-122"/>
                <a:cs typeface="Times New Roman" panose="02020603050405020304" pitchFamily="18" charset="0"/>
              </a:rPr>
              <a:t>四．世界急救日</a:t>
            </a:r>
            <a:endParaRPr lang="zh-CN" altLang="en-US" sz="2800" b="1" dirty="0">
              <a:solidFill>
                <a:srgbClr val="C00000"/>
              </a:solidFill>
              <a:latin typeface="宋体" panose="02010600030101010101" pitchFamily="2" charset="-122"/>
            </a:endParaRPr>
          </a:p>
        </p:txBody>
      </p:sp>
      <p:sp>
        <p:nvSpPr>
          <p:cNvPr id="91137" name="Rectangle 1"/>
          <p:cNvSpPr>
            <a:spLocks noChangeArrowheads="1"/>
          </p:cNvSpPr>
          <p:nvPr/>
        </p:nvSpPr>
        <p:spPr bwMode="auto">
          <a:xfrm>
            <a:off x="500063" y="2273142"/>
            <a:ext cx="8215313" cy="3415030"/>
          </a:xfrm>
          <a:prstGeom prst="rect">
            <a:avLst/>
          </a:prstGeom>
          <a:solidFill>
            <a:schemeClr val="bg1"/>
          </a:solidFill>
          <a:ln w="9525">
            <a:solidFill>
              <a:srgbClr val="C00000"/>
            </a:solidFill>
            <a:miter lim="800000"/>
          </a:ln>
          <a:effectLst>
            <a:prstShdw prst="shdw17" dist="17961" dir="2700000">
              <a:schemeClr val="accent1">
                <a:gamma/>
                <a:shade val="60000"/>
                <a:invGamma/>
              </a:schemeClr>
            </a:prstShdw>
          </a:effectLst>
        </p:spPr>
        <p:txBody>
          <a:bodyPr anchor="ctr">
            <a:spAutoFit/>
          </a:bodyPr>
          <a:lstStyle/>
          <a:p>
            <a:pPr marL="0" marR="0" lvl="0" indent="266700" algn="l" defTabSz="914400" rtl="0" eaLnBrk="0" fontAlgn="base" latinLnBrk="0" hangingPunct="0">
              <a:lnSpc>
                <a:spcPct val="150000"/>
              </a:lnSpc>
              <a:spcBef>
                <a:spcPct val="0"/>
              </a:spcBef>
              <a:spcAft>
                <a:spcPct val="0"/>
              </a:spcAft>
              <a:buClrTx/>
              <a:buSzTx/>
              <a:buFontTx/>
              <a:buNone/>
              <a:tabLst>
                <a:tab pos="2636520" algn="ctr"/>
              </a:tabLst>
              <a:defRPr/>
            </a:pPr>
            <a:r>
              <a:rPr kumimoji="0" 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每年九月的第二个星期六是世界急救日。</a:t>
            </a:r>
            <a:r>
              <a:rPr kumimoji="0" lang="en-US" altLang="zh-CN"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2000</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年，红十字会与红新月会国际联合会将每年九月的第二个星期六定为</a:t>
            </a:r>
            <a:r>
              <a:rPr kumimoji="0" lang="zh-CN" altLang="en-US" sz="24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世界急救日</a:t>
            </a:r>
            <a:r>
              <a:rPr kumimoji="0" lang="zh-CN" altLang="en-US" sz="2400" b="0" i="0" u="none" strike="noStrike" kern="1200" cap="none" spc="0" normalizeH="0" baseline="0" noProof="0" dirty="0">
                <a:ln>
                  <a:noFill/>
                </a:ln>
                <a:solidFill>
                  <a:schemeClr val="tx1"/>
                </a:solidFill>
                <a:effectLst/>
                <a:uLnTx/>
                <a:uFillTx/>
                <a:latin typeface="Arial" panose="020B0604020202020204"/>
                <a:ea typeface="宋体" panose="02010600030101010101" pitchFamily="2" charset="-122"/>
                <a:cs typeface="Times New Roman" panose="02020603050405020304" pitchFamily="18" charset="0"/>
              </a:rPr>
              <a:t>”</a:t>
            </a:r>
            <a:r>
              <a:rPr kumimoji="0"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并要求世界各国的红十字会或红新月会在这一天举办宣传活动。世界急救日的设立，旨在呼吁社会各界重视急救知识的普及，让更多的人士掌握急救技能，在灾害事故和突发疾病的现场挽救生命和降低伤害程度。</a:t>
            </a:r>
            <a:endParaRPr kumimoji="0" lang="zh-CN" altLang="en-US" sz="24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47109" name="图片 47108" descr="Img244182087"/>
          <p:cNvPicPr>
            <a:picLocks noChangeAspect="1"/>
          </p:cNvPicPr>
          <p:nvPr/>
        </p:nvPicPr>
        <p:blipFill>
          <a:blip r:embed="rId1"/>
          <a:stretch>
            <a:fillRect/>
          </a:stretch>
        </p:blipFill>
        <p:spPr>
          <a:xfrm>
            <a:off x="428625" y="214630"/>
            <a:ext cx="1091565" cy="936625"/>
          </a:xfrm>
          <a:prstGeom prst="rect">
            <a:avLst/>
          </a:prstGeom>
          <a:noFill/>
          <a:ln w="9525">
            <a:noFill/>
          </a:ln>
        </p:spPr>
      </p:pic>
      <p:pic>
        <p:nvPicPr>
          <p:cNvPr id="2" name="图片 1" descr="图片1"/>
          <p:cNvPicPr>
            <a:picLocks noChangeAspect="1"/>
          </p:cNvPicPr>
          <p:nvPr/>
        </p:nvPicPr>
        <p:blipFill>
          <a:blip r:embed="rId2"/>
          <a:stretch>
            <a:fillRect/>
          </a:stretch>
        </p:blipFill>
        <p:spPr>
          <a:xfrm>
            <a:off x="-6350" y="6079490"/>
            <a:ext cx="9156700" cy="790575"/>
          </a:xfrm>
          <a:prstGeom prst="rect">
            <a:avLst/>
          </a:prstGeom>
        </p:spPr>
      </p:pic>
    </p:spTree>
  </p:cSld>
  <p:clrMapOvr>
    <a:masterClrMapping/>
  </p:clrMapOvr>
  <p:transition advTm="15000">
    <p:random/>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74754" name="组合 74753"/>
          <p:cNvGrpSpPr/>
          <p:nvPr/>
        </p:nvGrpSpPr>
        <p:grpSpPr>
          <a:xfrm>
            <a:off x="-26987" y="0"/>
            <a:ext cx="9170987" cy="6858000"/>
            <a:chOff x="-17" y="0"/>
            <a:chExt cx="5777" cy="4320"/>
          </a:xfrm>
        </p:grpSpPr>
        <p:sp>
          <p:nvSpPr>
            <p:cNvPr id="74755" name="矩形 74754"/>
            <p:cNvSpPr/>
            <p:nvPr/>
          </p:nvSpPr>
          <p:spPr>
            <a:xfrm>
              <a:off x="0" y="0"/>
              <a:ext cx="5760" cy="4320"/>
            </a:xfrm>
            <a:prstGeom prst="rect">
              <a:avLst/>
            </a:prstGeom>
            <a:solidFill>
              <a:schemeClr val="bg1"/>
            </a:solidFill>
            <a:ln w="9525">
              <a:noFill/>
            </a:ln>
          </p:spPr>
          <p:txBody>
            <a:bodyPr wrap="none" anchor="ctr"/>
            <a:p>
              <a:pPr>
                <a:buClr>
                  <a:schemeClr val="bg1"/>
                </a:buClr>
              </a:pPr>
              <a:endParaRPr sz="1600" dirty="0">
                <a:solidFill>
                  <a:schemeClr val="bg1"/>
                </a:solidFill>
                <a:effectLst>
                  <a:outerShdw blurRad="38100" dist="38100" dir="2700000">
                    <a:srgbClr val="C0C0C0"/>
                  </a:outerShdw>
                </a:effectLst>
                <a:latin typeface="隶书" panose="02010509060101010101" pitchFamily="49" charset="-122"/>
                <a:ea typeface="隶书" panose="02010509060101010101" pitchFamily="49" charset="-122"/>
              </a:endParaRPr>
            </a:p>
          </p:txBody>
        </p:sp>
        <p:sp>
          <p:nvSpPr>
            <p:cNvPr id="74756" name="矩形 74755"/>
            <p:cNvSpPr/>
            <p:nvPr/>
          </p:nvSpPr>
          <p:spPr>
            <a:xfrm>
              <a:off x="0" y="0"/>
              <a:ext cx="1008" cy="4320"/>
            </a:xfrm>
            <a:prstGeom prst="rect">
              <a:avLst/>
            </a:prstGeom>
            <a:solidFill>
              <a:schemeClr val="bg1"/>
            </a:solidFill>
            <a:ln w="9525">
              <a:noFill/>
            </a:ln>
          </p:spPr>
          <p:txBody>
            <a:bodyPr wrap="none" anchor="ctr"/>
            <a:p>
              <a:pPr>
                <a:buClr>
                  <a:schemeClr val="bg1"/>
                </a:buClr>
              </a:pPr>
              <a:endParaRPr sz="2400" dirty="0">
                <a:solidFill>
                  <a:schemeClr val="tx1"/>
                </a:solidFill>
                <a:latin typeface="Times New Roman" panose="02020603050405020304" pitchFamily="18" charset="0"/>
              </a:endParaRPr>
            </a:p>
          </p:txBody>
        </p:sp>
        <p:sp>
          <p:nvSpPr>
            <p:cNvPr id="74757" name="文本框 74756"/>
            <p:cNvSpPr txBox="1"/>
            <p:nvPr/>
          </p:nvSpPr>
          <p:spPr>
            <a:xfrm rot="10800000">
              <a:off x="-17" y="3996"/>
              <a:ext cx="423" cy="58"/>
            </a:xfrm>
            <a:prstGeom prst="rect">
              <a:avLst/>
            </a:prstGeom>
            <a:solidFill>
              <a:schemeClr val="bg1"/>
            </a:solidFill>
            <a:ln w="9525">
              <a:noFill/>
            </a:ln>
          </p:spPr>
          <p:txBody>
            <a:bodyPr rot="10800000" vert="eaVert" wrap="none" anchor="t">
              <a:spAutoFit/>
            </a:bodyPr>
            <a:p>
              <a:pPr algn="l">
                <a:buClr>
                  <a:schemeClr val="bg1"/>
                </a:buClr>
              </a:pPr>
              <a:endParaRPr sz="3200" b="1" dirty="0">
                <a:solidFill>
                  <a:srgbClr val="FFFF00"/>
                </a:solidFill>
                <a:effectLst>
                  <a:outerShdw blurRad="38100" dist="38100" dir="2700000">
                    <a:srgbClr val="C0C0C0"/>
                  </a:outerShdw>
                </a:effectLst>
                <a:latin typeface="Times New Roman" panose="02020603050405020304" pitchFamily="18" charset="0"/>
              </a:endParaRPr>
            </a:p>
          </p:txBody>
        </p:sp>
        <p:sp>
          <p:nvSpPr>
            <p:cNvPr id="74758" name="文本框 74757"/>
            <p:cNvSpPr txBox="1"/>
            <p:nvPr/>
          </p:nvSpPr>
          <p:spPr>
            <a:xfrm>
              <a:off x="336" y="1056"/>
              <a:ext cx="634" cy="2928"/>
            </a:xfrm>
            <a:prstGeom prst="rect">
              <a:avLst/>
            </a:prstGeom>
            <a:solidFill>
              <a:schemeClr val="bg1"/>
            </a:solidFill>
            <a:ln w="9525">
              <a:noFill/>
            </a:ln>
          </p:spPr>
          <p:txBody>
            <a:bodyPr vert="eaVert">
              <a:spAutoFit/>
            </a:bodyPr>
            <a:p>
              <a:pPr algn="dist">
                <a:buClr>
                  <a:schemeClr val="bg1"/>
                </a:buClr>
              </a:pPr>
              <a:endParaRPr sz="5400" b="1" dirty="0">
                <a:solidFill>
                  <a:srgbClr val="FFFF00"/>
                </a:solidFill>
                <a:effectLst>
                  <a:outerShdw blurRad="38100" dist="38100" dir="2700000">
                    <a:srgbClr val="C0C0C0"/>
                  </a:outerShdw>
                </a:effectLst>
                <a:latin typeface="Times New Roman" panose="02020603050405020304" pitchFamily="18" charset="0"/>
                <a:ea typeface="华文行楷" panose="02010800040101010101" pitchFamily="2" charset="-122"/>
              </a:endParaRPr>
            </a:p>
          </p:txBody>
        </p:sp>
        <p:pic>
          <p:nvPicPr>
            <p:cNvPr id="74759" name="图片 74758" descr="Red"/>
            <p:cNvPicPr>
              <a:picLocks noChangeAspect="1"/>
            </p:cNvPicPr>
            <p:nvPr/>
          </p:nvPicPr>
          <p:blipFill>
            <a:blip r:embed="rId1"/>
            <a:stretch>
              <a:fillRect/>
            </a:stretch>
          </p:blipFill>
          <p:spPr>
            <a:xfrm>
              <a:off x="144" y="144"/>
              <a:ext cx="672" cy="672"/>
            </a:xfrm>
            <a:prstGeom prst="rect">
              <a:avLst/>
            </a:prstGeom>
            <a:noFill/>
            <a:ln w="9525">
              <a:noFill/>
            </a:ln>
          </p:spPr>
        </p:pic>
      </p:grpSp>
      <p:sp>
        <p:nvSpPr>
          <p:cNvPr id="74761" name="矩形 74760"/>
          <p:cNvSpPr/>
          <p:nvPr/>
        </p:nvSpPr>
        <p:spPr>
          <a:xfrm>
            <a:off x="1763713" y="692150"/>
            <a:ext cx="7777162" cy="1260475"/>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3600" b="1" dirty="0">
                <a:solidFill>
                  <a:srgbClr val="FF0000"/>
                </a:solidFill>
                <a:latin typeface="隶书" panose="02010509060101010101" pitchFamily="49" charset="-122"/>
                <a:ea typeface="隶书" panose="02010509060101010101" pitchFamily="49" charset="-122"/>
              </a:rPr>
              <a:t>六</a:t>
            </a:r>
            <a:r>
              <a:rPr lang="zh-CN" altLang="en-US" sz="4000" b="1" dirty="0">
                <a:solidFill>
                  <a:srgbClr val="FF0000"/>
                </a:solidFill>
                <a:latin typeface="隶书" panose="02010509060101010101" pitchFamily="49" charset="-122"/>
                <a:ea typeface="隶书" panose="02010509060101010101" pitchFamily="49" charset="-122"/>
              </a:rPr>
              <a:t>、</a:t>
            </a:r>
            <a:r>
              <a:rPr lang="zh-CN" altLang="en-US" sz="3600" b="1" dirty="0">
                <a:solidFill>
                  <a:srgbClr val="FF0000"/>
                </a:solidFill>
                <a:latin typeface="隶书" panose="02010509060101010101" pitchFamily="49" charset="-122"/>
                <a:ea typeface="隶书" panose="02010509060101010101" pitchFamily="49" charset="-122"/>
              </a:rPr>
              <a:t>中国红十字会的诞生及</a:t>
            </a:r>
            <a:endParaRPr lang="zh-CN" altLang="en-US" sz="3600" b="1" dirty="0">
              <a:solidFill>
                <a:srgbClr val="FF0000"/>
              </a:solidFill>
              <a:latin typeface="隶书" panose="02010509060101010101" pitchFamily="49" charset="-122"/>
              <a:ea typeface="隶书" panose="02010509060101010101" pitchFamily="49" charset="-122"/>
            </a:endParaRPr>
          </a:p>
          <a:p>
            <a:pPr algn="l">
              <a:buClr>
                <a:schemeClr val="bg1"/>
              </a:buClr>
            </a:pPr>
            <a:r>
              <a:rPr lang="zh-CN" altLang="en-US" sz="3600" b="1" dirty="0">
                <a:solidFill>
                  <a:srgbClr val="FF0000"/>
                </a:solidFill>
                <a:latin typeface="隶书" panose="02010509060101010101" pitchFamily="49" charset="-122"/>
                <a:ea typeface="隶书" panose="02010509060101010101" pitchFamily="49" charset="-122"/>
              </a:rPr>
              <a:t>历史沿革</a:t>
            </a:r>
            <a:endParaRPr lang="zh-CN" altLang="en-US" sz="3600" b="1">
              <a:solidFill>
                <a:srgbClr val="FF0000"/>
              </a:solidFill>
              <a:latin typeface="隶书" panose="02010509060101010101" pitchFamily="49" charset="-122"/>
              <a:ea typeface="隶书" panose="02010509060101010101" pitchFamily="49" charset="-122"/>
            </a:endParaRPr>
          </a:p>
        </p:txBody>
      </p:sp>
      <p:sp>
        <p:nvSpPr>
          <p:cNvPr id="74762" name="文本框 74761"/>
          <p:cNvSpPr txBox="1"/>
          <p:nvPr/>
        </p:nvSpPr>
        <p:spPr>
          <a:xfrm>
            <a:off x="990600" y="2060575"/>
            <a:ext cx="7347585" cy="3782695"/>
          </a:xfrm>
          <a:prstGeom prst="rect">
            <a:avLst/>
          </a:prstGeom>
          <a:noFill/>
          <a:ln w="12700">
            <a:noFill/>
          </a:ln>
          <a:effectLst>
            <a:outerShdw dist="35921" dir="2699999" sy="50000" rotWithShape="0">
              <a:srgbClr val="875B0D"/>
            </a:outerShdw>
          </a:effectLst>
        </p:spPr>
        <p:txBody>
          <a:bodyPr wrap="square">
            <a:spAutoFit/>
          </a:bodyPr>
          <a:p>
            <a:pPr algn="l">
              <a:lnSpc>
                <a:spcPct val="120000"/>
              </a:lnSpc>
              <a:buClr>
                <a:schemeClr val="bg1"/>
              </a:buClr>
            </a:pPr>
            <a:r>
              <a:rPr lang="zh-CN" altLang="en-US" sz="4000" b="1" dirty="0">
                <a:solidFill>
                  <a:schemeClr val="bg2"/>
                </a:solidFill>
                <a:latin typeface="黑体" panose="02010609060101010101" pitchFamily="2" charset="-122"/>
                <a:ea typeface="黑体" panose="02010609060101010101" pitchFamily="2" charset="-122"/>
              </a:rPr>
              <a:t>　　</a:t>
            </a:r>
            <a:r>
              <a:rPr lang="zh-CN" altLang="en-US" sz="3200" b="1" dirty="0">
                <a:solidFill>
                  <a:schemeClr val="tx1"/>
                </a:solidFill>
                <a:latin typeface="黑体" panose="02010609060101010101" pitchFamily="2" charset="-122"/>
                <a:ea typeface="黑体" panose="02010609060101010101" pitchFamily="2" charset="-122"/>
              </a:rPr>
              <a:t>西方人道理念传入与中国传统仁爱思想契合，为中国红十字会的诞生提供了社会基础</a:t>
            </a:r>
            <a:endParaRPr lang="zh-CN" altLang="en-US" sz="3200" b="1" dirty="0">
              <a:solidFill>
                <a:schemeClr val="tx1"/>
              </a:solidFill>
              <a:latin typeface="黑体" panose="02010609060101010101" pitchFamily="2" charset="-122"/>
              <a:ea typeface="黑体" panose="02010609060101010101" pitchFamily="2" charset="-122"/>
            </a:endParaRPr>
          </a:p>
          <a:p>
            <a:pPr algn="l">
              <a:lnSpc>
                <a:spcPct val="120000"/>
              </a:lnSpc>
              <a:buClr>
                <a:schemeClr val="bg1"/>
              </a:buClr>
            </a:pPr>
            <a:r>
              <a:rPr lang="zh-CN" altLang="en-US" sz="3200" b="1" dirty="0">
                <a:solidFill>
                  <a:schemeClr val="tx1"/>
                </a:solidFill>
                <a:latin typeface="黑体" panose="02010609060101010101" pitchFamily="2" charset="-122"/>
                <a:ea typeface="黑体" panose="02010609060101010101" pitchFamily="2" charset="-122"/>
              </a:rPr>
              <a:t>　　日俄战争的爆发催生了中国红十字会</a:t>
            </a:r>
            <a:endParaRPr lang="zh-CN" altLang="en-US" sz="3200" b="1" dirty="0">
              <a:solidFill>
                <a:schemeClr val="tx1"/>
              </a:solidFill>
              <a:latin typeface="黑体" panose="02010609060101010101" pitchFamily="2" charset="-122"/>
              <a:ea typeface="黑体" panose="02010609060101010101" pitchFamily="2" charset="-122"/>
            </a:endParaRPr>
          </a:p>
          <a:p>
            <a:pPr algn="l">
              <a:lnSpc>
                <a:spcPct val="120000"/>
              </a:lnSpc>
              <a:buClr>
                <a:schemeClr val="bg1"/>
              </a:buClr>
            </a:pPr>
            <a:endParaRPr lang="zh-CN" altLang="en-US" sz="3200" b="1" dirty="0">
              <a:solidFill>
                <a:schemeClr val="bg2"/>
              </a:solidFill>
              <a:latin typeface="黑体" panose="02010609060101010101" pitchFamily="2" charset="-122"/>
              <a:ea typeface="黑体" panose="02010609060101010101" pitchFamily="2" charset="-122"/>
            </a:endParaRPr>
          </a:p>
        </p:txBody>
      </p:sp>
      <p:pic>
        <p:nvPicPr>
          <p:cNvPr id="74763" name="图片 74762" descr="C01"/>
          <p:cNvPicPr>
            <a:picLocks noChangeAspect="1"/>
          </p:cNvPicPr>
          <p:nvPr/>
        </p:nvPicPr>
        <p:blipFill>
          <a:blip r:embed="rId2"/>
          <a:stretch>
            <a:fillRect/>
          </a:stretch>
        </p:blipFill>
        <p:spPr>
          <a:xfrm>
            <a:off x="7740650" y="5300663"/>
            <a:ext cx="941388" cy="1338262"/>
          </a:xfrm>
          <a:prstGeom prst="rect">
            <a:avLst/>
          </a:prstGeom>
          <a:noFill/>
          <a:ln w="9525">
            <a:noFill/>
          </a:ln>
        </p:spPr>
      </p:pic>
      <p:pic>
        <p:nvPicPr>
          <p:cNvPr id="47109" name="图片 47108" descr="Img244182087"/>
          <p:cNvPicPr>
            <a:picLocks noChangeAspect="1"/>
          </p:cNvPicPr>
          <p:nvPr/>
        </p:nvPicPr>
        <p:blipFill>
          <a:blip r:embed="rId3"/>
          <a:stretch>
            <a:fillRect/>
          </a:stretch>
        </p:blipFill>
        <p:spPr>
          <a:xfrm>
            <a:off x="399415" y="356870"/>
            <a:ext cx="1329690" cy="1141095"/>
          </a:xfrm>
          <a:prstGeom prst="rect">
            <a:avLst/>
          </a:prstGeom>
          <a:noFill/>
          <a:ln w="9525">
            <a:noFill/>
          </a:ln>
        </p:spPr>
      </p:pic>
      <p:pic>
        <p:nvPicPr>
          <p:cNvPr id="4" name="图片 3" descr="图片1"/>
          <p:cNvPicPr>
            <a:picLocks noChangeAspect="1"/>
          </p:cNvPicPr>
          <p:nvPr/>
        </p:nvPicPr>
        <p:blipFill>
          <a:blip r:embed="rId4"/>
          <a:stretch>
            <a:fillRect/>
          </a:stretch>
        </p:blipFill>
        <p:spPr>
          <a:xfrm>
            <a:off x="-6350" y="6079490"/>
            <a:ext cx="9156700" cy="790575"/>
          </a:xfrm>
          <a:prstGeom prst="rect">
            <a:avLst/>
          </a:prstGeom>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74763"/>
                                        </p:tgtEl>
                                        <p:attrNameLst>
                                          <p:attrName>style.visibility</p:attrName>
                                        </p:attrNameLst>
                                      </p:cBhvr>
                                      <p:to>
                                        <p:strVal val="visible"/>
                                      </p:to>
                                    </p:set>
                                    <p:anim calcmode="lin" valueType="num">
                                      <p:cBhvr additive="base">
                                        <p:cTn id="7" dur="3000" fill="hold"/>
                                        <p:tgtEl>
                                          <p:spTgt spid="74763"/>
                                        </p:tgtEl>
                                        <p:attrNameLst>
                                          <p:attrName>ppt_x</p:attrName>
                                        </p:attrNameLst>
                                      </p:cBhvr>
                                      <p:tavLst>
                                        <p:tav tm="0">
                                          <p:val>
                                            <p:strVal val="#ppt_x"/>
                                          </p:val>
                                        </p:tav>
                                        <p:tav tm="100000">
                                          <p:val>
                                            <p:strVal val="#ppt_x"/>
                                          </p:val>
                                        </p:tav>
                                      </p:tavLst>
                                    </p:anim>
                                    <p:anim calcmode="lin" valueType="num">
                                      <p:cBhvr additive="base">
                                        <p:cTn id="8" dur="3000" fill="hold"/>
                                        <p:tgtEl>
                                          <p:spTgt spid="7476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文本框 26625"/>
          <p:cNvSpPr txBox="1"/>
          <p:nvPr/>
        </p:nvSpPr>
        <p:spPr>
          <a:xfrm>
            <a:off x="1311275" y="731838"/>
            <a:ext cx="6789738" cy="583565"/>
          </a:xfrm>
          <a:prstGeom prst="rect">
            <a:avLst/>
          </a:prstGeom>
          <a:noFill/>
          <a:ln w="12700">
            <a:noFill/>
          </a:ln>
          <a:effectLst>
            <a:outerShdw dist="35921" dir="2699999" sy="50000" rotWithShape="0">
              <a:schemeClr val="bg2"/>
            </a:outerShdw>
          </a:effectLst>
        </p:spPr>
        <p:txBody>
          <a:bodyPr>
            <a:spAutoFit/>
          </a:bodyPr>
          <a:p>
            <a:pPr algn="ctr">
              <a:buClrTx/>
              <a:buSzTx/>
              <a:buFontTx/>
              <a:defRPr/>
            </a:pPr>
            <a:r>
              <a:rPr lang="zh-CN" altLang="en-US" sz="3200" b="1" dirty="0">
                <a:solidFill>
                  <a:srgbClr val="FF0000"/>
                </a:solidFill>
                <a:latin typeface="Arial Black" panose="020B0A04020102020204" pitchFamily="34" charset="0"/>
                <a:ea typeface="隶书" panose="02010509060101010101" pitchFamily="49" charset="-122"/>
              </a:rPr>
              <a:t>中国红十字会采用白底红十字标志</a:t>
            </a:r>
            <a:endParaRPr lang="zh-CN" altLang="en-US" sz="3200" b="1" dirty="0">
              <a:solidFill>
                <a:srgbClr val="FF0000"/>
              </a:solidFill>
              <a:latin typeface="Arial Black" panose="020B0A04020102020204" pitchFamily="34" charset="0"/>
              <a:ea typeface="隶书" panose="02010509060101010101" pitchFamily="49" charset="-122"/>
            </a:endParaRPr>
          </a:p>
        </p:txBody>
      </p:sp>
      <p:pic>
        <p:nvPicPr>
          <p:cNvPr id="26628" name="内容占位符 26627" descr="八大开幕式 (14)"/>
          <p:cNvPicPr>
            <a:picLocks noChangeAspect="1"/>
          </p:cNvPicPr>
          <p:nvPr>
            <p:ph sz="half" idx="2"/>
          </p:nvPr>
        </p:nvPicPr>
        <p:blipFill>
          <a:blip r:embed="rId1"/>
          <a:stretch>
            <a:fillRect/>
          </a:stretch>
        </p:blipFill>
        <p:spPr>
          <a:xfrm>
            <a:off x="1458913" y="1912938"/>
            <a:ext cx="5867400" cy="3843337"/>
          </a:xfrm>
        </p:spPr>
      </p:pic>
      <p:pic>
        <p:nvPicPr>
          <p:cNvPr id="47109" name="图片 47108" descr="Img244182087"/>
          <p:cNvPicPr>
            <a:picLocks noChangeAspect="1"/>
          </p:cNvPicPr>
          <p:nvPr/>
        </p:nvPicPr>
        <p:blipFill>
          <a:blip r:embed="rId2"/>
          <a:stretch>
            <a:fillRect/>
          </a:stretch>
        </p:blipFill>
        <p:spPr>
          <a:xfrm>
            <a:off x="417830" y="292735"/>
            <a:ext cx="984250" cy="844550"/>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6628"/>
                                        </p:tgtEl>
                                        <p:attrNameLst>
                                          <p:attrName>style.visibility</p:attrName>
                                        </p:attrNameLst>
                                      </p:cBhvr>
                                      <p:to>
                                        <p:strVal val="visible"/>
                                      </p:to>
                                    </p:set>
                                    <p:animEffect transition="in" filter="wedge">
                                      <p:cBhvr>
                                        <p:cTn id="7" dur="5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5784" name="文本框 75783"/>
          <p:cNvSpPr txBox="1"/>
          <p:nvPr/>
        </p:nvSpPr>
        <p:spPr>
          <a:xfrm>
            <a:off x="2051050" y="3573463"/>
            <a:ext cx="6192838" cy="579437"/>
          </a:xfrm>
          <a:prstGeom prst="rect">
            <a:avLst/>
          </a:prstGeom>
          <a:noFill/>
          <a:ln w="12700">
            <a:noFill/>
          </a:ln>
          <a:effectLst>
            <a:outerShdw dist="35921" dir="2699999" sy="50000" rotWithShape="0">
              <a:srgbClr val="875B0D"/>
            </a:outerShdw>
          </a:effectLst>
        </p:spPr>
        <p:txBody>
          <a:bodyPr>
            <a:spAutoFit/>
          </a:bodyPr>
          <a:p>
            <a:pPr>
              <a:buClr>
                <a:schemeClr val="bg1"/>
              </a:buClr>
            </a:pPr>
            <a:endParaRPr sz="3200" dirty="0">
              <a:solidFill>
                <a:schemeClr val="tx1"/>
              </a:solidFill>
              <a:latin typeface="Times New Roman" panose="02020603050405020304" pitchFamily="18" charset="0"/>
              <a:ea typeface="隶书" panose="02010509060101010101" pitchFamily="49" charset="-122"/>
            </a:endParaRPr>
          </a:p>
        </p:txBody>
      </p:sp>
      <p:sp>
        <p:nvSpPr>
          <p:cNvPr id="75786" name="文本框 75785"/>
          <p:cNvSpPr txBox="1"/>
          <p:nvPr/>
        </p:nvSpPr>
        <p:spPr>
          <a:xfrm>
            <a:off x="1195070" y="2072005"/>
            <a:ext cx="6289040" cy="3230245"/>
          </a:xfrm>
          <a:prstGeom prst="rect">
            <a:avLst/>
          </a:prstGeom>
          <a:noFill/>
          <a:ln w="12700">
            <a:noFill/>
          </a:ln>
          <a:effectLst>
            <a:outerShdw dist="35921" dir="2699999" sy="50000" rotWithShape="0">
              <a:srgbClr val="875B0D"/>
            </a:outerShdw>
          </a:effectLst>
        </p:spPr>
        <p:txBody>
          <a:bodyPr wrap="square">
            <a:spAutoFit/>
          </a:bodyPr>
          <a:p>
            <a:pPr>
              <a:buClr>
                <a:schemeClr val="bg1"/>
              </a:buClr>
            </a:pPr>
            <a:endParaRPr lang="en-US" altLang="zh-CN" sz="2800" b="1" dirty="0">
              <a:solidFill>
                <a:schemeClr val="bg2"/>
              </a:solidFill>
              <a:latin typeface="宋体" panose="02010600030101010101" pitchFamily="2" charset="-122"/>
            </a:endParaRPr>
          </a:p>
          <a:p>
            <a:pPr algn="l">
              <a:buClr>
                <a:schemeClr val="bg1"/>
              </a:buClr>
            </a:pPr>
            <a:r>
              <a:rPr lang="zh-CN" altLang="en-US" sz="3200" b="1" dirty="0">
                <a:solidFill>
                  <a:schemeClr val="accent2"/>
                </a:solidFill>
                <a:latin typeface="楷体_GB2312" pitchFamily="49" charset="-122"/>
                <a:ea typeface="楷体_GB2312" pitchFamily="49" charset="-122"/>
              </a:rPr>
              <a:t>　　</a:t>
            </a:r>
            <a:r>
              <a:rPr lang="zh-CN" altLang="en-US" sz="2400" b="1" dirty="0">
                <a:latin typeface="楷体_GB2312" pitchFamily="49" charset="-122"/>
                <a:ea typeface="楷体_GB2312" pitchFamily="49" charset="-122"/>
              </a:rPr>
              <a:t>旅日侨胞，长期在日本经商，习见</a:t>
            </a:r>
            <a:endParaRPr lang="zh-CN" altLang="en-US" sz="2400" b="1" dirty="0">
              <a:latin typeface="楷体_GB2312" pitchFamily="49" charset="-122"/>
              <a:ea typeface="楷体_GB2312" pitchFamily="49" charset="-122"/>
            </a:endParaRPr>
          </a:p>
          <a:p>
            <a:pPr algn="l">
              <a:buClr>
                <a:schemeClr val="bg1"/>
              </a:buClr>
            </a:pPr>
            <a:r>
              <a:rPr lang="zh-CN" altLang="en-US" sz="2400" b="1" dirty="0">
                <a:latin typeface="楷体_GB2312" pitchFamily="49" charset="-122"/>
                <a:ea typeface="楷体_GB2312" pitchFamily="49" charset="-122"/>
              </a:rPr>
              <a:t>日人深获红十字会之益，感受到红十字</a:t>
            </a:r>
            <a:endParaRPr lang="zh-CN" altLang="en-US" sz="2400" b="1" dirty="0">
              <a:latin typeface="楷体_GB2312" pitchFamily="49" charset="-122"/>
              <a:ea typeface="楷体_GB2312" pitchFamily="49" charset="-122"/>
            </a:endParaRPr>
          </a:p>
          <a:p>
            <a:pPr algn="l">
              <a:buClr>
                <a:schemeClr val="bg1"/>
              </a:buClr>
            </a:pPr>
            <a:r>
              <a:rPr lang="zh-CN" altLang="en-US" sz="2400" b="1" dirty="0">
                <a:latin typeface="楷体_GB2312" pitchFamily="49" charset="-122"/>
                <a:ea typeface="楷体_GB2312" pitchFamily="49" charset="-122"/>
              </a:rPr>
              <a:t>会活动对中国苦难群众的重要和必要，</a:t>
            </a:r>
            <a:endParaRPr lang="zh-CN" altLang="en-US" sz="2400" b="1" dirty="0">
              <a:latin typeface="楷体_GB2312" pitchFamily="49" charset="-122"/>
              <a:ea typeface="楷体_GB2312" pitchFamily="49" charset="-122"/>
            </a:endParaRPr>
          </a:p>
          <a:p>
            <a:pPr algn="l">
              <a:buClr>
                <a:schemeClr val="bg1"/>
              </a:buClr>
            </a:pPr>
            <a:r>
              <a:rPr lang="zh-CN" altLang="en-US" sz="2400" b="1" dirty="0">
                <a:latin typeface="楷体_GB2312" pitchFamily="49" charset="-122"/>
                <a:ea typeface="楷体_GB2312" pitchFamily="49" charset="-122"/>
              </a:rPr>
              <a:t>遂与志同道合者传播红十字精神，奔走</a:t>
            </a:r>
            <a:endParaRPr lang="zh-CN" altLang="en-US" sz="2400" b="1" dirty="0">
              <a:latin typeface="楷体_GB2312" pitchFamily="49" charset="-122"/>
              <a:ea typeface="楷体_GB2312" pitchFamily="49" charset="-122"/>
            </a:endParaRPr>
          </a:p>
          <a:p>
            <a:pPr algn="l">
              <a:buClr>
                <a:schemeClr val="bg1"/>
              </a:buClr>
            </a:pPr>
            <a:r>
              <a:rPr lang="zh-CN" altLang="en-US" sz="2400" b="1" dirty="0">
                <a:latin typeface="楷体_GB2312" pitchFamily="49" charset="-122"/>
                <a:ea typeface="楷体_GB2312" pitchFamily="49" charset="-122"/>
              </a:rPr>
              <a:t>呼号，并上奏清廷。</a:t>
            </a:r>
            <a:endParaRPr lang="zh-CN" altLang="en-US" sz="2400" b="1" dirty="0">
              <a:latin typeface="楷体_GB2312" pitchFamily="49" charset="-122"/>
              <a:ea typeface="楷体_GB2312" pitchFamily="49" charset="-122"/>
            </a:endParaRPr>
          </a:p>
          <a:p>
            <a:pPr algn="l">
              <a:buClr>
                <a:schemeClr val="bg1"/>
              </a:buClr>
            </a:pPr>
            <a:r>
              <a:rPr lang="zh-CN" altLang="en-US" sz="2400" b="1" dirty="0">
                <a:latin typeface="楷体_GB2312" pitchFamily="49" charset="-122"/>
                <a:ea typeface="楷体_GB2312" pitchFamily="49" charset="-122"/>
              </a:rPr>
              <a:t>　　孙淦是中国红十字会的倡导者和推</a:t>
            </a:r>
            <a:endParaRPr lang="zh-CN" altLang="en-US" sz="2400" b="1" dirty="0">
              <a:latin typeface="楷体_GB2312" pitchFamily="49" charset="-122"/>
              <a:ea typeface="楷体_GB2312" pitchFamily="49" charset="-122"/>
            </a:endParaRPr>
          </a:p>
          <a:p>
            <a:pPr algn="l">
              <a:buClr>
                <a:schemeClr val="bg1"/>
              </a:buClr>
            </a:pPr>
            <a:r>
              <a:rPr lang="zh-CN" altLang="en-US" sz="2400" b="1" dirty="0">
                <a:latin typeface="楷体_GB2312" pitchFamily="49" charset="-122"/>
                <a:ea typeface="楷体_GB2312" pitchFamily="49" charset="-122"/>
              </a:rPr>
              <a:t>进者，被誉为“中国倡导红十字会第一人”。</a:t>
            </a:r>
            <a:endParaRPr lang="zh-CN" altLang="en-US" sz="2400" b="1" dirty="0">
              <a:latin typeface="楷体_GB2312" pitchFamily="49" charset="-122"/>
              <a:ea typeface="楷体_GB2312" pitchFamily="49" charset="-122"/>
            </a:endParaRPr>
          </a:p>
        </p:txBody>
      </p:sp>
      <p:sp>
        <p:nvSpPr>
          <p:cNvPr id="75787" name="矩形 75786"/>
          <p:cNvSpPr/>
          <p:nvPr/>
        </p:nvSpPr>
        <p:spPr>
          <a:xfrm>
            <a:off x="1752600" y="476250"/>
            <a:ext cx="4548188" cy="649288"/>
          </a:xfrm>
          <a:prstGeom prst="rect">
            <a:avLst/>
          </a:prstGeom>
          <a:solidFill>
            <a:schemeClr val="bg1"/>
          </a:solidFill>
          <a:ln w="9525">
            <a:noFill/>
          </a:ln>
        </p:spPr>
        <p:txBody>
          <a:bodyPr wrap="none" lIns="46038" tIns="46038" rIns="46038" bIns="46038" anchor="ctr"/>
          <a:p>
            <a:pPr algn="r">
              <a:buClr>
                <a:schemeClr val="bg1"/>
              </a:buClr>
            </a:pPr>
            <a:r>
              <a:rPr lang="zh-CN" altLang="en-US" sz="3200" b="1" dirty="0">
                <a:solidFill>
                  <a:srgbClr val="FF0000"/>
                </a:solidFill>
                <a:latin typeface="Arial Black" panose="020B0A04020102020204" pitchFamily="34" charset="0"/>
                <a:ea typeface="隶书" panose="02010509060101010101" pitchFamily="49" charset="-122"/>
              </a:rPr>
              <a:t>中国倡导红十字会第一人</a:t>
            </a:r>
            <a:endParaRPr lang="zh-CN" altLang="en-US" sz="3200" b="1">
              <a:solidFill>
                <a:srgbClr val="FF0000"/>
              </a:solidFill>
              <a:latin typeface="宋体" panose="02010600030101010101" pitchFamily="2" charset="-122"/>
            </a:endParaRPr>
          </a:p>
        </p:txBody>
      </p:sp>
      <p:sp>
        <p:nvSpPr>
          <p:cNvPr id="75788" name="文本框 75787"/>
          <p:cNvSpPr txBox="1"/>
          <p:nvPr/>
        </p:nvSpPr>
        <p:spPr>
          <a:xfrm>
            <a:off x="4859338" y="1308100"/>
            <a:ext cx="4752975" cy="579438"/>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3200" b="1" dirty="0">
                <a:solidFill>
                  <a:schemeClr val="accent2"/>
                </a:solidFill>
                <a:latin typeface="宋体" panose="02010600030101010101" pitchFamily="2" charset="-122"/>
              </a:rPr>
              <a:t>孙淦（字实甫）</a:t>
            </a:r>
            <a:endParaRPr lang="zh-CN" altLang="en-US" sz="3200" b="1" dirty="0">
              <a:solidFill>
                <a:schemeClr val="accent2"/>
              </a:solidFill>
              <a:latin typeface="宋体" panose="02010600030101010101" pitchFamily="2" charset="-122"/>
            </a:endParaRPr>
          </a:p>
        </p:txBody>
      </p:sp>
      <p:pic>
        <p:nvPicPr>
          <p:cNvPr id="47109" name="图片 47108" descr="Img244182087"/>
          <p:cNvPicPr>
            <a:picLocks noChangeAspect="1"/>
          </p:cNvPicPr>
          <p:nvPr/>
        </p:nvPicPr>
        <p:blipFill>
          <a:blip r:embed="rId1"/>
          <a:stretch>
            <a:fillRect/>
          </a:stretch>
        </p:blipFill>
        <p:spPr>
          <a:xfrm>
            <a:off x="452755" y="384810"/>
            <a:ext cx="1165860" cy="1000760"/>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79490"/>
            <a:ext cx="9156700" cy="790575"/>
          </a:xfrm>
          <a:prstGeom prst="rect">
            <a:avLst/>
          </a:prstGeom>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75784">
                                            <p:txEl>
                                              <p:charRg st="0" end="1"/>
                                            </p:txEl>
                                          </p:spTgt>
                                        </p:tgtEl>
                                        <p:attrNameLst>
                                          <p:attrName>style.visibility</p:attrName>
                                        </p:attrNameLst>
                                      </p:cBhvr>
                                      <p:to>
                                        <p:strVal val="visible"/>
                                      </p:to>
                                    </p:set>
                                    <p:animEffect transition="in" filter="blinds(horizontal)">
                                      <p:cBhvr>
                                        <p:cTn id="7" dur="500"/>
                                        <p:tgtEl>
                                          <p:spTgt spid="75784">
                                            <p:txEl>
                                              <p:charRg st="0"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4"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6810" name="矩形 76809"/>
          <p:cNvSpPr/>
          <p:nvPr/>
        </p:nvSpPr>
        <p:spPr>
          <a:xfrm>
            <a:off x="1781175" y="1955165"/>
            <a:ext cx="5477510" cy="4677410"/>
          </a:xfrm>
          <a:prstGeom prst="rect">
            <a:avLst/>
          </a:prstGeom>
          <a:noFill/>
          <a:ln w="12700">
            <a:noFill/>
          </a:ln>
          <a:effectLst>
            <a:outerShdw dist="35921" dir="2699999" sy="50000" rotWithShape="0">
              <a:srgbClr val="875B0D"/>
            </a:outerShdw>
          </a:effectLst>
        </p:spPr>
        <p:txBody>
          <a:bodyPr wrap="square">
            <a:spAutoFit/>
          </a:bodyPr>
          <a:p>
            <a:pPr algn="l">
              <a:buClr>
                <a:schemeClr val="bg1"/>
              </a:buClr>
            </a:pPr>
            <a:r>
              <a:rPr lang="zh-CN" altLang="en-US" sz="2800" b="1" dirty="0">
                <a:latin typeface="宋体" panose="02010600030101010101" pitchFamily="2" charset="-122"/>
              </a:rPr>
              <a:t>　　</a:t>
            </a:r>
            <a:r>
              <a:rPr lang="en-US" altLang="zh-CN" sz="2000" b="1">
                <a:latin typeface="宋体" panose="02010600030101010101" pitchFamily="2" charset="-122"/>
              </a:rPr>
              <a:t>1904</a:t>
            </a:r>
            <a:r>
              <a:rPr lang="zh-CN" altLang="en-US" sz="2000" b="1">
                <a:latin typeface="宋体" panose="02010600030101010101" pitchFamily="2" charset="-122"/>
              </a:rPr>
              <a:t>年</a:t>
            </a:r>
            <a:r>
              <a:rPr lang="en-US" altLang="zh-CN" sz="2000" b="1">
                <a:latin typeface="宋体" panose="02010600030101010101" pitchFamily="2" charset="-122"/>
              </a:rPr>
              <a:t>2</a:t>
            </a:r>
            <a:r>
              <a:rPr lang="zh-CN" altLang="en-US" sz="2000" b="1">
                <a:latin typeface="宋体" panose="02010600030101010101" pitchFamily="2" charset="-122"/>
              </a:rPr>
              <a:t>月</a:t>
            </a:r>
            <a:r>
              <a:rPr lang="en-US" altLang="zh-CN" sz="2000" b="1">
                <a:latin typeface="楷体_GB2312" pitchFamily="49" charset="-122"/>
                <a:ea typeface="楷体_GB2312" pitchFamily="49" charset="-122"/>
              </a:rPr>
              <a:t>(</a:t>
            </a:r>
            <a:r>
              <a:rPr lang="zh-CN" altLang="en-US" sz="2000" b="1" dirty="0">
                <a:latin typeface="宋体" panose="02010600030101010101" pitchFamily="2" charset="-122"/>
                <a:ea typeface="楷体_GB2312" pitchFamily="49" charset="-122"/>
              </a:rPr>
              <a:t>清光绪三十年</a:t>
            </a:r>
            <a:r>
              <a:rPr lang="en-US" altLang="zh-CN" sz="2000" b="1" dirty="0">
                <a:latin typeface="楷体_GB2312" pitchFamily="49" charset="-122"/>
                <a:ea typeface="楷体_GB2312" pitchFamily="49" charset="-122"/>
              </a:rPr>
              <a:t>)</a:t>
            </a:r>
            <a:r>
              <a:rPr lang="zh-CN" altLang="en-US" sz="2000" b="1" dirty="0">
                <a:latin typeface="楷体_GB2312" pitchFamily="49" charset="-122"/>
                <a:ea typeface="楷体_GB2312" pitchFamily="49" charset="-122"/>
              </a:rPr>
              <a:t>，</a:t>
            </a:r>
            <a:r>
              <a:rPr lang="zh-CN" altLang="en-US" sz="2000" b="1" dirty="0">
                <a:latin typeface="宋体" panose="02010600030101010101" pitchFamily="2" charset="-122"/>
                <a:ea typeface="楷体_GB2312" pitchFamily="49" charset="-122"/>
              </a:rPr>
              <a:t>在我国东</a:t>
            </a:r>
            <a:endParaRPr lang="zh-CN" altLang="en-US" sz="2000" b="1" dirty="0">
              <a:latin typeface="宋体" panose="02010600030101010101" pitchFamily="2" charset="-122"/>
              <a:ea typeface="楷体_GB2312" pitchFamily="49" charset="-122"/>
            </a:endParaRPr>
          </a:p>
          <a:p>
            <a:pPr algn="l">
              <a:buClr>
                <a:schemeClr val="bg1"/>
              </a:buClr>
            </a:pPr>
            <a:r>
              <a:rPr lang="zh-CN" altLang="en-US" sz="2000" b="1" dirty="0">
                <a:latin typeface="宋体" panose="02010600030101010101" pitchFamily="2" charset="-122"/>
                <a:ea typeface="楷体_GB2312" pitchFamily="49" charset="-122"/>
              </a:rPr>
              <a:t>北旅顺口，日俄双方为争夺在中国的特权，</a:t>
            </a:r>
            <a:endParaRPr lang="zh-CN" altLang="en-US" sz="2000" b="1" dirty="0">
              <a:latin typeface="宋体" panose="02010600030101010101" pitchFamily="2" charset="-122"/>
              <a:ea typeface="楷体_GB2312" pitchFamily="49" charset="-122"/>
            </a:endParaRPr>
          </a:p>
          <a:p>
            <a:pPr algn="l">
              <a:buClr>
                <a:schemeClr val="bg1"/>
              </a:buClr>
            </a:pPr>
            <a:r>
              <a:rPr lang="zh-CN" altLang="en-US" sz="2000" b="1" dirty="0">
                <a:latin typeface="宋体" panose="02010600030101010101" pitchFamily="2" charset="-122"/>
                <a:ea typeface="楷体_GB2312" pitchFamily="49" charset="-122"/>
              </a:rPr>
              <a:t>爆发了日俄战争，数十万中国同胞处于水深</a:t>
            </a:r>
            <a:endParaRPr lang="zh-CN" altLang="en-US" sz="2000" b="1" dirty="0">
              <a:latin typeface="宋体" panose="02010600030101010101" pitchFamily="2" charset="-122"/>
              <a:ea typeface="楷体_GB2312" pitchFamily="49" charset="-122"/>
            </a:endParaRPr>
          </a:p>
          <a:p>
            <a:pPr algn="l">
              <a:buClr>
                <a:schemeClr val="bg1"/>
              </a:buClr>
            </a:pPr>
            <a:r>
              <a:rPr lang="zh-CN" altLang="en-US" sz="2000" b="1" dirty="0">
                <a:latin typeface="宋体" panose="02010600030101010101" pitchFamily="2" charset="-122"/>
                <a:ea typeface="楷体_GB2312" pitchFamily="49" charset="-122"/>
              </a:rPr>
              <a:t>火热之中。</a:t>
            </a:r>
            <a:endParaRPr lang="zh-CN" altLang="en-US" sz="2000" b="1" dirty="0">
              <a:latin typeface="宋体" panose="02010600030101010101" pitchFamily="2" charset="-122"/>
              <a:ea typeface="楷体_GB2312" pitchFamily="49" charset="-122"/>
            </a:endParaRPr>
          </a:p>
          <a:p>
            <a:pPr algn="l">
              <a:buClr>
                <a:schemeClr val="bg1"/>
              </a:buClr>
            </a:pPr>
            <a:r>
              <a:rPr lang="zh-CN" altLang="en-US" sz="2000" b="1" dirty="0">
                <a:latin typeface="隶书" panose="02010509060101010101" pitchFamily="49" charset="-122"/>
                <a:ea typeface="楷体_GB2312" pitchFamily="49" charset="-122"/>
              </a:rPr>
              <a:t>　　当时在旅顺的外国侨民都由本国红十字</a:t>
            </a:r>
            <a:endParaRPr lang="zh-CN" altLang="en-US" sz="2000" b="1" dirty="0">
              <a:latin typeface="隶书" panose="02010509060101010101" pitchFamily="49" charset="-122"/>
              <a:ea typeface="楷体_GB2312" pitchFamily="49" charset="-122"/>
            </a:endParaRPr>
          </a:p>
          <a:p>
            <a:pPr algn="l">
              <a:buClr>
                <a:schemeClr val="bg1"/>
              </a:buClr>
            </a:pPr>
            <a:r>
              <a:rPr lang="zh-CN" altLang="en-US" sz="2000" b="1" dirty="0">
                <a:latin typeface="隶书" panose="02010509060101010101" pitchFamily="49" charset="-122"/>
                <a:ea typeface="楷体_GB2312" pitchFamily="49" charset="-122"/>
              </a:rPr>
              <a:t>会出面，接运撤离战区。宣布中立的清政府</a:t>
            </a:r>
            <a:endParaRPr lang="zh-CN" altLang="en-US" sz="2000" b="1" dirty="0">
              <a:latin typeface="隶书" panose="02010509060101010101" pitchFamily="49" charset="-122"/>
              <a:ea typeface="楷体_GB2312" pitchFamily="49" charset="-122"/>
            </a:endParaRPr>
          </a:p>
          <a:p>
            <a:pPr algn="l">
              <a:buClr>
                <a:schemeClr val="bg1"/>
              </a:buClr>
            </a:pPr>
            <a:r>
              <a:rPr lang="zh-CN" altLang="en-US" sz="2000" b="1" dirty="0">
                <a:latin typeface="隶书" panose="02010509060101010101" pitchFamily="49" charset="-122"/>
                <a:ea typeface="楷体_GB2312" pitchFamily="49" charset="-122"/>
              </a:rPr>
              <a:t>也派船接运中国同胞，遭到俄国的拒绝，船</a:t>
            </a:r>
            <a:endParaRPr lang="zh-CN" altLang="en-US" sz="2000" b="1" dirty="0">
              <a:latin typeface="隶书" panose="02010509060101010101" pitchFamily="49" charset="-122"/>
              <a:ea typeface="楷体_GB2312" pitchFamily="49" charset="-122"/>
            </a:endParaRPr>
          </a:p>
          <a:p>
            <a:pPr algn="l">
              <a:buClr>
                <a:schemeClr val="bg1"/>
              </a:buClr>
            </a:pPr>
            <a:r>
              <a:rPr lang="zh-CN" altLang="en-US" sz="2000" b="1" dirty="0">
                <a:latin typeface="隶书" panose="02010509060101010101" pitchFamily="49" charset="-122"/>
                <a:ea typeface="楷体_GB2312" pitchFamily="49" charset="-122"/>
              </a:rPr>
              <a:t>只不准入港。</a:t>
            </a:r>
            <a:endParaRPr lang="zh-CN" altLang="en-US" sz="2000" b="1" dirty="0">
              <a:latin typeface="隶书" panose="02010509060101010101" pitchFamily="49" charset="-122"/>
              <a:ea typeface="楷体_GB2312" pitchFamily="49" charset="-122"/>
            </a:endParaRPr>
          </a:p>
          <a:p>
            <a:pPr algn="l">
              <a:buClr>
                <a:schemeClr val="bg1"/>
              </a:buClr>
            </a:pPr>
            <a:r>
              <a:rPr lang="zh-CN" altLang="en-US" sz="2000" b="1" dirty="0">
                <a:latin typeface="隶书" panose="02010509060101010101" pitchFamily="49" charset="-122"/>
                <a:ea typeface="楷体_GB2312" pitchFamily="49" charset="-122"/>
              </a:rPr>
              <a:t>　　</a:t>
            </a:r>
            <a:r>
              <a:rPr lang="zh-CN" altLang="en-US" sz="2000" b="1" dirty="0">
                <a:latin typeface="楷体_GB2312" pitchFamily="49" charset="-122"/>
                <a:ea typeface="楷体_GB2312" pitchFamily="49" charset="-122"/>
              </a:rPr>
              <a:t>在这种情况下，上海海关道沈敦和等人</a:t>
            </a:r>
            <a:endParaRPr lang="zh-CN" altLang="en-US" sz="2000" b="1" dirty="0">
              <a:latin typeface="楷体_GB2312" pitchFamily="49" charset="-122"/>
              <a:ea typeface="楷体_GB2312" pitchFamily="49" charset="-122"/>
            </a:endParaRPr>
          </a:p>
          <a:p>
            <a:pPr algn="l">
              <a:buClr>
                <a:schemeClr val="bg1"/>
              </a:buClr>
            </a:pPr>
            <a:r>
              <a:rPr lang="zh-CN" altLang="en-US" sz="2000" b="1" dirty="0">
                <a:latin typeface="楷体_GB2312" pitchFamily="49" charset="-122"/>
                <a:ea typeface="楷体_GB2312" pitchFamily="49" charset="-122"/>
              </a:rPr>
              <a:t>出于义愤，发起成立东三省红十字普济善会，</a:t>
            </a:r>
            <a:endParaRPr lang="zh-CN" altLang="en-US" sz="2000" b="1" dirty="0">
              <a:latin typeface="楷体_GB2312" pitchFamily="49" charset="-122"/>
              <a:ea typeface="楷体_GB2312" pitchFamily="49" charset="-122"/>
            </a:endParaRPr>
          </a:p>
          <a:p>
            <a:pPr algn="l">
              <a:buClr>
                <a:schemeClr val="bg1"/>
              </a:buClr>
            </a:pPr>
            <a:r>
              <a:rPr lang="zh-CN" altLang="en-US" sz="2000" b="1" dirty="0">
                <a:latin typeface="楷体_GB2312" pitchFamily="49" charset="-122"/>
                <a:ea typeface="楷体_GB2312" pitchFamily="49" charset="-122"/>
              </a:rPr>
              <a:t>这是中国最早的和红十字有关联的组织。</a:t>
            </a:r>
            <a:endParaRPr lang="zh-CN" altLang="en-US" sz="2000" b="1" dirty="0">
              <a:latin typeface="楷体_GB2312" pitchFamily="49" charset="-122"/>
              <a:ea typeface="楷体_GB2312" pitchFamily="49" charset="-122"/>
            </a:endParaRPr>
          </a:p>
          <a:p>
            <a:pPr algn="l">
              <a:buClr>
                <a:schemeClr val="bg1"/>
              </a:buClr>
            </a:pPr>
            <a:endParaRPr lang="zh-CN" altLang="en-US" sz="2800" b="1" dirty="0">
              <a:latin typeface="楷体_GB2312" pitchFamily="49" charset="-122"/>
              <a:ea typeface="楷体_GB2312" pitchFamily="49" charset="-122"/>
            </a:endParaRPr>
          </a:p>
          <a:p>
            <a:pPr algn="l">
              <a:spcBef>
                <a:spcPct val="50000"/>
              </a:spcBef>
              <a:buClr>
                <a:schemeClr val="bg1"/>
              </a:buClr>
            </a:pPr>
            <a:endParaRPr lang="zh-CN" altLang="en-US" sz="2800" b="1" dirty="0">
              <a:latin typeface="楷体_GB2312" pitchFamily="49" charset="-122"/>
              <a:ea typeface="楷体_GB2312" pitchFamily="49" charset="-122"/>
            </a:endParaRPr>
          </a:p>
        </p:txBody>
      </p:sp>
      <p:sp>
        <p:nvSpPr>
          <p:cNvPr id="76811" name="矩形 76810"/>
          <p:cNvSpPr/>
          <p:nvPr/>
        </p:nvSpPr>
        <p:spPr>
          <a:xfrm>
            <a:off x="1752600" y="333375"/>
            <a:ext cx="5124450" cy="719138"/>
          </a:xfrm>
          <a:prstGeom prst="rect">
            <a:avLst/>
          </a:prstGeom>
          <a:solidFill>
            <a:schemeClr val="bg1"/>
          </a:solidFill>
          <a:ln w="9525">
            <a:noFill/>
          </a:ln>
        </p:spPr>
        <p:txBody>
          <a:bodyPr wrap="none" lIns="46038" tIns="46038" rIns="46038" bIns="46038" anchor="ctr"/>
          <a:p>
            <a:pPr algn="r">
              <a:buClr>
                <a:schemeClr val="bg1"/>
              </a:buClr>
            </a:pPr>
            <a:r>
              <a:rPr lang="zh-CN" altLang="en-US" sz="3200" b="1" dirty="0">
                <a:solidFill>
                  <a:srgbClr val="FF0000"/>
                </a:solidFill>
                <a:latin typeface="Arial Black" panose="020B0A04020102020204" pitchFamily="34" charset="0"/>
                <a:ea typeface="隶书" panose="02010509060101010101" pitchFamily="49" charset="-122"/>
              </a:rPr>
              <a:t>最早和红十字有关联的组织</a:t>
            </a:r>
            <a:endParaRPr lang="zh-CN" altLang="en-US" sz="3200" b="1">
              <a:solidFill>
                <a:srgbClr val="FF0000"/>
              </a:solidFill>
              <a:latin typeface="宋体" panose="02010600030101010101" pitchFamily="2" charset="-122"/>
            </a:endParaRPr>
          </a:p>
        </p:txBody>
      </p:sp>
      <p:sp>
        <p:nvSpPr>
          <p:cNvPr id="76812" name="文本框 76811"/>
          <p:cNvSpPr txBox="1"/>
          <p:nvPr/>
        </p:nvSpPr>
        <p:spPr>
          <a:xfrm>
            <a:off x="2003425" y="1362075"/>
            <a:ext cx="4987925" cy="579438"/>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3200" b="1" dirty="0">
                <a:solidFill>
                  <a:schemeClr val="accent2"/>
                </a:solidFill>
                <a:latin typeface="宋体" panose="02010600030101010101" pitchFamily="2" charset="-122"/>
              </a:rPr>
              <a:t>　东三省红十字普济善会</a:t>
            </a:r>
            <a:endParaRPr lang="zh-CN" altLang="en-US" sz="3200" b="1" dirty="0">
              <a:solidFill>
                <a:schemeClr val="accent2"/>
              </a:solidFill>
              <a:latin typeface="宋体" panose="02010600030101010101" pitchFamily="2" charset="-122"/>
            </a:endParaRPr>
          </a:p>
        </p:txBody>
      </p:sp>
      <p:pic>
        <p:nvPicPr>
          <p:cNvPr id="47109" name="图片 47108" descr="Img244182087"/>
          <p:cNvPicPr>
            <a:picLocks noChangeAspect="1"/>
          </p:cNvPicPr>
          <p:nvPr/>
        </p:nvPicPr>
        <p:blipFill>
          <a:blip r:embed="rId1"/>
          <a:stretch>
            <a:fillRect/>
          </a:stretch>
        </p:blipFill>
        <p:spPr>
          <a:xfrm>
            <a:off x="422910" y="220980"/>
            <a:ext cx="1329690" cy="1141095"/>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79490"/>
            <a:ext cx="9156700" cy="790575"/>
          </a:xfrm>
          <a:prstGeom prst="rect">
            <a:avLst/>
          </a:prstGeom>
        </p:spPr>
      </p:pic>
    </p:spTree>
  </p:cSld>
  <p:clrMapOvr>
    <a:masterClrMapping/>
  </p:clrMapOvr>
  <p:transition advTm="15000">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109" name="图片 47108" descr="Img244182087"/>
          <p:cNvPicPr>
            <a:picLocks noChangeAspect="1"/>
          </p:cNvPicPr>
          <p:nvPr/>
        </p:nvPicPr>
        <p:blipFill>
          <a:blip r:embed="rId1"/>
          <a:stretch>
            <a:fillRect/>
          </a:stretch>
        </p:blipFill>
        <p:spPr>
          <a:xfrm>
            <a:off x="279400" y="154305"/>
            <a:ext cx="1205230" cy="1066800"/>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87745"/>
            <a:ext cx="9156700" cy="790575"/>
          </a:xfrm>
          <a:prstGeom prst="rect">
            <a:avLst/>
          </a:prstGeom>
        </p:spPr>
      </p:pic>
      <p:pic>
        <p:nvPicPr>
          <p:cNvPr id="7" name="Picture 3"/>
          <p:cNvPicPr>
            <a:picLocks noChangeAspect="1" noChangeArrowheads="1"/>
          </p:cNvPicPr>
          <p:nvPr/>
        </p:nvPicPr>
        <p:blipFill>
          <a:blip r:embed="rId3"/>
          <a:srcRect l="3615" t="7271" r="6024" b="5263"/>
          <a:stretch>
            <a:fillRect/>
          </a:stretch>
        </p:blipFill>
        <p:spPr bwMode="auto">
          <a:xfrm>
            <a:off x="203200" y="2181225"/>
            <a:ext cx="3857625" cy="3635375"/>
          </a:xfrm>
          <a:prstGeom prst="rect">
            <a:avLst/>
          </a:prstGeom>
          <a:noFill/>
          <a:ln w="12700">
            <a:noFill/>
            <a:miter lim="800000"/>
            <a:headEnd/>
            <a:tailEnd/>
          </a:ln>
          <a:effectLst>
            <a:outerShdw dist="35921" dir="2700000" sy="50000" rotWithShape="0">
              <a:srgbClr val="875B0D"/>
            </a:outerShdw>
          </a:effectLst>
        </p:spPr>
      </p:pic>
      <p:sp>
        <p:nvSpPr>
          <p:cNvPr id="9" name="Text Box 6"/>
          <p:cNvSpPr txBox="1">
            <a:spLocks noChangeArrowheads="1"/>
          </p:cNvSpPr>
          <p:nvPr/>
        </p:nvSpPr>
        <p:spPr bwMode="auto">
          <a:xfrm>
            <a:off x="279400" y="1220788"/>
            <a:ext cx="3792538" cy="1077913"/>
          </a:xfrm>
          <a:prstGeom prst="rect">
            <a:avLst/>
          </a:prstGeom>
          <a:noFill/>
          <a:ln w="12700">
            <a:noFill/>
            <a:miter lim="800000"/>
          </a:ln>
          <a:effectLst>
            <a:outerShdw dist="35921" dir="2700000" sy="50000" rotWithShape="0">
              <a:srgbClr val="875B0D"/>
            </a:outerShdw>
          </a:effectLst>
        </p:spPr>
        <p:txBody>
          <a:bodyPr>
            <a:spAutoFit/>
          </a:bodyPr>
          <a:p>
            <a:pPr marR="0" algn="ctr" defTabSz="914400">
              <a:buClrTx/>
              <a:buSzTx/>
              <a:buFontTx/>
              <a:buNone/>
              <a:defRPr/>
            </a:pPr>
            <a:r>
              <a:rPr kumimoji="1" lang="zh-CN" altLang="en-US" sz="3200" kern="1200" cap="none" spc="0" normalizeH="0" baseline="0" noProof="0" dirty="0">
                <a:solidFill>
                  <a:srgbClr val="FF0000"/>
                </a:solidFill>
                <a:latin typeface="宋体" panose="02010600030101010101" pitchFamily="2" charset="-122"/>
                <a:ea typeface="宋体" panose="02010600030101010101" pitchFamily="2" charset="-122"/>
                <a:cs typeface="+mn-cs"/>
              </a:rPr>
              <a:t>索尔弗利诺战役（</a:t>
            </a:r>
            <a:r>
              <a:rPr kumimoji="1" lang="en-US" altLang="zh-CN" sz="3200" kern="1200" cap="none" spc="0" normalizeH="0" baseline="0" noProof="0" dirty="0">
                <a:solidFill>
                  <a:srgbClr val="FF0000"/>
                </a:solidFill>
                <a:latin typeface="宋体" panose="02010600030101010101" pitchFamily="2" charset="-122"/>
                <a:ea typeface="宋体" panose="02010600030101010101" pitchFamily="2" charset="-122"/>
                <a:cs typeface="+mn-cs"/>
              </a:rPr>
              <a:t>1859.6</a:t>
            </a:r>
            <a:r>
              <a:rPr kumimoji="1" lang="zh-CN" altLang="en-US" sz="3200" kern="1200" cap="none" spc="0" normalizeH="0" baseline="0" noProof="0" dirty="0">
                <a:solidFill>
                  <a:srgbClr val="FF0000"/>
                </a:solidFill>
                <a:latin typeface="宋体" panose="02010600030101010101" pitchFamily="2" charset="-122"/>
                <a:ea typeface="宋体" panose="02010600030101010101" pitchFamily="2" charset="-122"/>
                <a:cs typeface="+mn-cs"/>
              </a:rPr>
              <a:t>）</a:t>
            </a:r>
            <a:endParaRPr kumimoji="1" lang="zh-CN" altLang="en-US" sz="3200" kern="1200" cap="none" spc="0" normalizeH="0" baseline="0" noProof="0" dirty="0">
              <a:solidFill>
                <a:srgbClr val="FF0000"/>
              </a:solidFill>
              <a:latin typeface="宋体" panose="02010600030101010101" pitchFamily="2" charset="-122"/>
              <a:ea typeface="宋体" panose="02010600030101010101" pitchFamily="2" charset="-122"/>
              <a:cs typeface="+mn-cs"/>
            </a:endParaRPr>
          </a:p>
        </p:txBody>
      </p:sp>
      <p:sp>
        <p:nvSpPr>
          <p:cNvPr id="8" name="矩形 7"/>
          <p:cNvSpPr/>
          <p:nvPr/>
        </p:nvSpPr>
        <p:spPr>
          <a:xfrm>
            <a:off x="4291013" y="1643063"/>
            <a:ext cx="4572000" cy="4246245"/>
          </a:xfrm>
          <a:prstGeom prst="rect">
            <a:avLst/>
          </a:prstGeom>
          <a:solidFill>
            <a:schemeClr val="bg1"/>
          </a:solidFill>
          <a:ln w="9525" cap="flat" cmpd="sng">
            <a:solidFill>
              <a:srgbClr val="C00000"/>
            </a:solidFill>
            <a:prstDash val="solid"/>
            <a:miter/>
            <a:headEnd type="none" w="med" len="med"/>
            <a:tailEnd type="none" w="med" len="med"/>
          </a:ln>
        </p:spPr>
        <p:txBody>
          <a:bodyPr>
            <a:spAutoFit/>
          </a:bodyPr>
          <a:p>
            <a:pPr>
              <a:lnSpc>
                <a:spcPct val="150000"/>
              </a:lnSpc>
            </a:pPr>
            <a:r>
              <a:rPr lang="en-US" altLang="zh-CN" sz="2000" dirty="0">
                <a:latin typeface="宋体" panose="02010600030101010101" pitchFamily="2" charset="-122"/>
              </a:rPr>
              <a:t>1859</a:t>
            </a:r>
            <a:r>
              <a:rPr lang="zh-CN" altLang="en-US" sz="2000" dirty="0">
                <a:latin typeface="宋体" panose="02010600030101010101" pitchFamily="2" charset="-122"/>
              </a:rPr>
              <a:t>年</a:t>
            </a:r>
            <a:r>
              <a:rPr lang="en-US" altLang="zh-CN" sz="2000" dirty="0">
                <a:latin typeface="宋体" panose="02010600030101010101" pitchFamily="2" charset="-122"/>
              </a:rPr>
              <a:t>6</a:t>
            </a:r>
            <a:r>
              <a:rPr lang="zh-CN" altLang="en-US" sz="2000" dirty="0">
                <a:latin typeface="宋体" panose="02010600030101010101" pitchFamily="2" charset="-122"/>
              </a:rPr>
              <a:t>月</a:t>
            </a:r>
            <a:r>
              <a:rPr lang="en-US" altLang="zh-CN" sz="2000" dirty="0">
                <a:latin typeface="宋体" panose="02010600030101010101" pitchFamily="2" charset="-122"/>
              </a:rPr>
              <a:t>24</a:t>
            </a:r>
            <a:r>
              <a:rPr lang="zh-CN" altLang="en-US" sz="2000" dirty="0">
                <a:latin typeface="宋体" panose="02010600030101010101" pitchFamily="2" charset="-122"/>
              </a:rPr>
              <a:t>日，奥地利陆军与法国</a:t>
            </a:r>
            <a:r>
              <a:rPr lang="en-US" altLang="zh-CN" sz="2000" dirty="0">
                <a:latin typeface="宋体" panose="02010600030101010101" pitchFamily="2" charset="-122"/>
              </a:rPr>
              <a:t>—</a:t>
            </a:r>
            <a:r>
              <a:rPr lang="zh-CN" altLang="en-US" sz="2000" dirty="0">
                <a:latin typeface="宋体" panose="02010600030101010101" pitchFamily="2" charset="-122"/>
              </a:rPr>
              <a:t>撒丁（意大利邦国之一）联军</a:t>
            </a:r>
            <a:r>
              <a:rPr lang="en-US" altLang="zh-CN" sz="2000" dirty="0">
                <a:latin typeface="宋体" panose="02010600030101010101" pitchFamily="2" charset="-122"/>
              </a:rPr>
              <a:t>30</a:t>
            </a:r>
            <a:r>
              <a:rPr lang="zh-CN" altLang="en-US" sz="2000" dirty="0">
                <a:latin typeface="宋体" panose="02010600030101010101" pitchFamily="2" charset="-122"/>
              </a:rPr>
              <a:t>多万人激战于意大利北部一个叫索尔弗利诺的地方，因缺乏医疗救护，士兵伤亡惨重，约有</a:t>
            </a:r>
            <a:r>
              <a:rPr lang="en-US" altLang="zh-CN" sz="2000" dirty="0">
                <a:latin typeface="宋体" panose="02010600030101010101" pitchFamily="2" charset="-122"/>
              </a:rPr>
              <a:t>4</a:t>
            </a:r>
            <a:r>
              <a:rPr lang="zh-CN" altLang="en-US" sz="2000" dirty="0">
                <a:latin typeface="宋体" panose="02010600030101010101" pitchFamily="2" charset="-122"/>
              </a:rPr>
              <a:t>万伤兵被遗弃在战场。</a:t>
            </a:r>
            <a:r>
              <a:rPr lang="en-US" altLang="zh-CN" sz="2000" dirty="0">
                <a:latin typeface="宋体" panose="02010600030101010101" pitchFamily="2" charset="-122"/>
              </a:rPr>
              <a:t>6</a:t>
            </a:r>
            <a:r>
              <a:rPr lang="zh-CN" altLang="en-US" sz="2000" dirty="0">
                <a:latin typeface="宋体" panose="02010600030101010101" pitchFamily="2" charset="-122"/>
              </a:rPr>
              <a:t>月</a:t>
            </a:r>
            <a:r>
              <a:rPr lang="en-US" altLang="zh-CN" sz="2000" dirty="0">
                <a:latin typeface="宋体" panose="02010600030101010101" pitchFamily="2" charset="-122"/>
              </a:rPr>
              <a:t>25</a:t>
            </a:r>
            <a:r>
              <a:rPr lang="zh-CN" altLang="en-US" sz="2000" dirty="0">
                <a:latin typeface="宋体" panose="02010600030101010101" pitchFamily="2" charset="-122"/>
              </a:rPr>
              <a:t>日，正在欧洲各地从事私人商务活动的亨利</a:t>
            </a:r>
            <a:r>
              <a:rPr lang="en-US" altLang="zh-CN" sz="2000" dirty="0">
                <a:latin typeface="宋体" panose="02010600030101010101" pitchFamily="2" charset="-122"/>
              </a:rPr>
              <a:t>·</a:t>
            </a:r>
            <a:r>
              <a:rPr lang="zh-CN" altLang="en-US" sz="2000" dirty="0">
                <a:latin typeface="宋体" panose="02010600030101010101" pitchFamily="2" charset="-122"/>
              </a:rPr>
              <a:t>杜南途经此地，为惨象所震惊，当即决定将个人的事业放置一边，投入战场救护。</a:t>
            </a:r>
            <a:endParaRPr lang="zh-CN" altLang="en-US" sz="2000" dirty="0">
              <a:latin typeface="宋体" panose="02010600030101010101" pitchFamily="2" charset="-122"/>
            </a:endParaRPr>
          </a:p>
        </p:txBody>
      </p:sp>
      <p:sp>
        <p:nvSpPr>
          <p:cNvPr id="10" name="Text Box 4"/>
          <p:cNvSpPr txBox="1">
            <a:spLocks noChangeArrowheads="1"/>
          </p:cNvSpPr>
          <p:nvPr/>
        </p:nvSpPr>
        <p:spPr bwMode="auto">
          <a:xfrm>
            <a:off x="5078730" y="637540"/>
            <a:ext cx="3176588" cy="583565"/>
          </a:xfrm>
          <a:prstGeom prst="rect">
            <a:avLst/>
          </a:prstGeom>
          <a:noFill/>
          <a:ln w="12700">
            <a:noFill/>
            <a:miter lim="800000"/>
          </a:ln>
          <a:effectLst>
            <a:outerShdw dist="35921" dir="2700000" sy="50000" rotWithShape="0">
              <a:srgbClr val="875B0D"/>
            </a:outerShdw>
          </a:effectLst>
        </p:spPr>
        <p:txBody>
          <a:bodyPr wrap="square">
            <a:spAutoFit/>
          </a:bodyPr>
          <a:p>
            <a:pPr marR="0" defTabSz="914400">
              <a:buClrTx/>
              <a:buSzTx/>
              <a:buFontTx/>
              <a:buNone/>
              <a:defRPr/>
            </a:pPr>
            <a:r>
              <a:rPr kumimoji="1" lang="zh-CN" altLang="en-US" sz="3200" b="1" kern="1200" cap="none" spc="0" normalizeH="0" baseline="0" noProof="0" dirty="0">
                <a:solidFill>
                  <a:srgbClr val="0033CC"/>
                </a:solidFill>
                <a:latin typeface="宋体" panose="02010600030101010101" pitchFamily="2" charset="-122"/>
                <a:ea typeface="宋体" panose="02010600030101010101" pitchFamily="2" charset="-122"/>
                <a:cs typeface="+mn-cs"/>
              </a:rPr>
              <a:t>一场战争</a:t>
            </a:r>
            <a:endParaRPr kumimoji="1" lang="en-US" altLang="zh-CN" sz="3600" b="1" kern="1200" cap="none" spc="0" normalizeH="0" baseline="0" noProof="0" dirty="0">
              <a:solidFill>
                <a:schemeClr val="tx2"/>
              </a:solidFill>
              <a:latin typeface="隶书" panose="02010509060101010101" pitchFamily="49" charset="-122"/>
              <a:ea typeface="隶书" panose="02010509060101010101" pitchFamily="49" charset="-122"/>
              <a:cs typeface="+mn-cs"/>
            </a:endParaRPr>
          </a:p>
        </p:txBody>
      </p:sp>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4" name="explode.wav"/>
                                        </p:tgtEl>
                                      </p:cMediaNode>
                                    </p:audio>
                                  </p:sub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heckerboard(across)">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77826" name="组合 77825"/>
          <p:cNvGrpSpPr/>
          <p:nvPr/>
        </p:nvGrpSpPr>
        <p:grpSpPr>
          <a:xfrm>
            <a:off x="-20637" y="0"/>
            <a:ext cx="9170987" cy="6858000"/>
            <a:chOff x="-17" y="0"/>
            <a:chExt cx="5777" cy="4320"/>
          </a:xfrm>
        </p:grpSpPr>
        <p:sp>
          <p:nvSpPr>
            <p:cNvPr id="77827" name="矩形 77826"/>
            <p:cNvSpPr/>
            <p:nvPr/>
          </p:nvSpPr>
          <p:spPr>
            <a:xfrm>
              <a:off x="0" y="0"/>
              <a:ext cx="5760" cy="4320"/>
            </a:xfrm>
            <a:prstGeom prst="rect">
              <a:avLst/>
            </a:prstGeom>
            <a:solidFill>
              <a:schemeClr val="bg1"/>
            </a:solidFill>
            <a:ln w="9525">
              <a:noFill/>
            </a:ln>
          </p:spPr>
          <p:txBody>
            <a:bodyPr wrap="none" anchor="ctr"/>
            <a:p>
              <a:pPr>
                <a:buClr>
                  <a:schemeClr val="bg1"/>
                </a:buClr>
              </a:pPr>
              <a:endParaRPr sz="1600" dirty="0">
                <a:solidFill>
                  <a:schemeClr val="bg1"/>
                </a:solidFill>
                <a:effectLst>
                  <a:outerShdw blurRad="38100" dist="38100" dir="2700000">
                    <a:srgbClr val="C0C0C0"/>
                  </a:outerShdw>
                </a:effectLst>
                <a:latin typeface="隶书" panose="02010509060101010101" pitchFamily="49" charset="-122"/>
                <a:ea typeface="隶书" panose="02010509060101010101" pitchFamily="49" charset="-122"/>
              </a:endParaRPr>
            </a:p>
          </p:txBody>
        </p:sp>
        <p:sp>
          <p:nvSpPr>
            <p:cNvPr id="77828" name="矩形 77827"/>
            <p:cNvSpPr/>
            <p:nvPr/>
          </p:nvSpPr>
          <p:spPr>
            <a:xfrm>
              <a:off x="0" y="0"/>
              <a:ext cx="1008" cy="4320"/>
            </a:xfrm>
            <a:prstGeom prst="rect">
              <a:avLst/>
            </a:prstGeom>
            <a:solidFill>
              <a:schemeClr val="bg1"/>
            </a:solidFill>
            <a:ln w="9525">
              <a:noFill/>
            </a:ln>
          </p:spPr>
          <p:txBody>
            <a:bodyPr wrap="none" anchor="ctr"/>
            <a:p>
              <a:pPr>
                <a:buClr>
                  <a:schemeClr val="bg1"/>
                </a:buClr>
              </a:pPr>
              <a:endParaRPr sz="2400" dirty="0">
                <a:solidFill>
                  <a:schemeClr val="tx1"/>
                </a:solidFill>
                <a:latin typeface="Times New Roman" panose="02020603050405020304" pitchFamily="18" charset="0"/>
              </a:endParaRPr>
            </a:p>
          </p:txBody>
        </p:sp>
        <p:sp>
          <p:nvSpPr>
            <p:cNvPr id="77829" name="文本框 77828"/>
            <p:cNvSpPr txBox="1"/>
            <p:nvPr/>
          </p:nvSpPr>
          <p:spPr>
            <a:xfrm rot="10800000">
              <a:off x="-17" y="3996"/>
              <a:ext cx="423" cy="58"/>
            </a:xfrm>
            <a:prstGeom prst="rect">
              <a:avLst/>
            </a:prstGeom>
            <a:solidFill>
              <a:schemeClr val="bg1"/>
            </a:solidFill>
            <a:ln w="9525">
              <a:noFill/>
            </a:ln>
          </p:spPr>
          <p:txBody>
            <a:bodyPr rot="10800000" vert="eaVert" wrap="none" anchor="t">
              <a:spAutoFit/>
            </a:bodyPr>
            <a:p>
              <a:pPr algn="l">
                <a:buClr>
                  <a:schemeClr val="bg1"/>
                </a:buClr>
              </a:pPr>
              <a:endParaRPr sz="3200" b="1" dirty="0">
                <a:solidFill>
                  <a:srgbClr val="FFFF00"/>
                </a:solidFill>
                <a:effectLst>
                  <a:outerShdw blurRad="38100" dist="38100" dir="2700000">
                    <a:srgbClr val="C0C0C0"/>
                  </a:outerShdw>
                </a:effectLst>
                <a:latin typeface="Times New Roman" panose="02020603050405020304" pitchFamily="18" charset="0"/>
              </a:endParaRPr>
            </a:p>
          </p:txBody>
        </p:sp>
        <p:sp>
          <p:nvSpPr>
            <p:cNvPr id="77830" name="文本框 77829"/>
            <p:cNvSpPr txBox="1"/>
            <p:nvPr/>
          </p:nvSpPr>
          <p:spPr>
            <a:xfrm>
              <a:off x="336" y="1056"/>
              <a:ext cx="634" cy="2928"/>
            </a:xfrm>
            <a:prstGeom prst="rect">
              <a:avLst/>
            </a:prstGeom>
            <a:solidFill>
              <a:schemeClr val="bg1"/>
            </a:solidFill>
            <a:ln w="9525">
              <a:noFill/>
            </a:ln>
          </p:spPr>
          <p:txBody>
            <a:bodyPr vert="eaVert">
              <a:spAutoFit/>
            </a:bodyPr>
            <a:p>
              <a:pPr algn="dist">
                <a:buClr>
                  <a:schemeClr val="bg1"/>
                </a:buClr>
              </a:pPr>
              <a:endParaRPr sz="5400" b="1" dirty="0">
                <a:solidFill>
                  <a:srgbClr val="FFFF00"/>
                </a:solidFill>
                <a:effectLst>
                  <a:outerShdw blurRad="38100" dist="38100" dir="2700000">
                    <a:srgbClr val="C0C0C0"/>
                  </a:outerShdw>
                </a:effectLst>
                <a:latin typeface="Times New Roman" panose="02020603050405020304" pitchFamily="18" charset="0"/>
                <a:ea typeface="华文行楷" panose="02010800040101010101" pitchFamily="2" charset="-122"/>
              </a:endParaRPr>
            </a:p>
          </p:txBody>
        </p:sp>
        <p:pic>
          <p:nvPicPr>
            <p:cNvPr id="77831" name="图片 77830" descr="Red"/>
            <p:cNvPicPr>
              <a:picLocks noChangeAspect="1"/>
            </p:cNvPicPr>
            <p:nvPr/>
          </p:nvPicPr>
          <p:blipFill>
            <a:blip r:embed="rId1"/>
            <a:stretch>
              <a:fillRect/>
            </a:stretch>
          </p:blipFill>
          <p:spPr>
            <a:xfrm>
              <a:off x="144" y="144"/>
              <a:ext cx="672" cy="672"/>
            </a:xfrm>
            <a:prstGeom prst="rect">
              <a:avLst/>
            </a:prstGeom>
            <a:noFill/>
            <a:ln w="9525">
              <a:noFill/>
            </a:ln>
          </p:spPr>
        </p:pic>
      </p:grpSp>
      <p:sp>
        <p:nvSpPr>
          <p:cNvPr id="77833" name="文本框 77832"/>
          <p:cNvSpPr txBox="1"/>
          <p:nvPr/>
        </p:nvSpPr>
        <p:spPr>
          <a:xfrm>
            <a:off x="1447800" y="1828800"/>
            <a:ext cx="6840538" cy="823913"/>
          </a:xfrm>
          <a:prstGeom prst="rect">
            <a:avLst/>
          </a:prstGeom>
          <a:noFill/>
          <a:ln w="12700">
            <a:noFill/>
          </a:ln>
          <a:effectLst>
            <a:outerShdw dist="35921" dir="2699999" sy="50000" rotWithShape="0">
              <a:srgbClr val="875B0D"/>
            </a:outerShdw>
          </a:effectLst>
        </p:spPr>
        <p:txBody>
          <a:bodyPr>
            <a:spAutoFit/>
          </a:bodyPr>
          <a:p>
            <a:pPr algn="l">
              <a:lnSpc>
                <a:spcPct val="120000"/>
              </a:lnSpc>
              <a:buClr>
                <a:schemeClr val="bg1"/>
              </a:buClr>
            </a:pPr>
            <a:r>
              <a:rPr lang="zh-CN" altLang="en-US" sz="4000" b="1" dirty="0">
                <a:solidFill>
                  <a:schemeClr val="bg2"/>
                </a:solidFill>
                <a:latin typeface="黑体" panose="02010609060101010101" pitchFamily="2" charset="-122"/>
                <a:ea typeface="黑体" panose="02010609060101010101" pitchFamily="2" charset="-122"/>
              </a:rPr>
              <a:t>　</a:t>
            </a:r>
            <a:endParaRPr lang="zh-CN" altLang="en-US" sz="4000" b="1" dirty="0">
              <a:solidFill>
                <a:schemeClr val="bg2"/>
              </a:solidFill>
              <a:latin typeface="黑体" panose="02010609060101010101" pitchFamily="2" charset="-122"/>
              <a:ea typeface="黑体" panose="02010609060101010101" pitchFamily="2" charset="-122"/>
            </a:endParaRPr>
          </a:p>
        </p:txBody>
      </p:sp>
      <p:sp>
        <p:nvSpPr>
          <p:cNvPr id="77834" name="矩形 77833"/>
          <p:cNvSpPr/>
          <p:nvPr/>
        </p:nvSpPr>
        <p:spPr>
          <a:xfrm>
            <a:off x="1692275" y="765175"/>
            <a:ext cx="7056438" cy="519113"/>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2800" b="1" dirty="0">
                <a:latin typeface="隶书" panose="02010509060101010101" pitchFamily="49" charset="-122"/>
                <a:ea typeface="楷体_GB2312" pitchFamily="49" charset="-122"/>
              </a:rPr>
              <a:t>　　</a:t>
            </a:r>
            <a:endParaRPr lang="zh-CN" altLang="en-US" sz="2800" b="1" dirty="0">
              <a:latin typeface="楷体_GB2312" pitchFamily="49" charset="-122"/>
              <a:ea typeface="楷体_GB2312" pitchFamily="49" charset="-122"/>
            </a:endParaRPr>
          </a:p>
        </p:txBody>
      </p:sp>
      <p:sp>
        <p:nvSpPr>
          <p:cNvPr id="77835" name="矩形 77834"/>
          <p:cNvSpPr/>
          <p:nvPr/>
        </p:nvSpPr>
        <p:spPr>
          <a:xfrm>
            <a:off x="1752600" y="333375"/>
            <a:ext cx="3898900" cy="719138"/>
          </a:xfrm>
          <a:prstGeom prst="rect">
            <a:avLst/>
          </a:prstGeom>
          <a:solidFill>
            <a:schemeClr val="bg1"/>
          </a:solidFill>
          <a:ln w="9525">
            <a:noFill/>
          </a:ln>
        </p:spPr>
        <p:txBody>
          <a:bodyPr wrap="none" lIns="46038" tIns="46038" rIns="46038" bIns="46038" anchor="ctr"/>
          <a:p>
            <a:pPr algn="ctr">
              <a:buClrTx/>
              <a:buSzTx/>
              <a:buFontTx/>
              <a:defRPr/>
            </a:pPr>
            <a:r>
              <a:rPr lang="zh-CN" altLang="en-US" sz="3200" b="1" dirty="0">
                <a:solidFill>
                  <a:srgbClr val="FF0000"/>
                </a:solidFill>
                <a:latin typeface="Arial Black" panose="020B0A04020102020204" pitchFamily="34" charset="0"/>
                <a:ea typeface="隶书" panose="02010509060101010101" pitchFamily="49" charset="-122"/>
              </a:rPr>
              <a:t>中国红十字会的前身</a:t>
            </a:r>
            <a:endParaRPr lang="zh-CN" altLang="en-US" sz="3200" b="1" dirty="0">
              <a:solidFill>
                <a:srgbClr val="FF0000"/>
              </a:solidFill>
              <a:latin typeface="Arial Black" panose="020B0A04020102020204" pitchFamily="34" charset="0"/>
              <a:ea typeface="隶书" panose="02010509060101010101" pitchFamily="49" charset="-122"/>
            </a:endParaRPr>
          </a:p>
        </p:txBody>
      </p:sp>
      <p:sp>
        <p:nvSpPr>
          <p:cNvPr id="77836" name="矩形 77835"/>
          <p:cNvSpPr/>
          <p:nvPr/>
        </p:nvSpPr>
        <p:spPr>
          <a:xfrm>
            <a:off x="1447800" y="1663700"/>
            <a:ext cx="6772275" cy="4461510"/>
          </a:xfrm>
          <a:prstGeom prst="rect">
            <a:avLst/>
          </a:prstGeom>
          <a:noFill/>
          <a:ln w="12700">
            <a:noFill/>
          </a:ln>
          <a:effectLst>
            <a:outerShdw dist="35921" dir="2699999" sy="50000" rotWithShape="0">
              <a:srgbClr val="875B0D"/>
            </a:outerShdw>
          </a:effectLst>
        </p:spPr>
        <p:txBody>
          <a:bodyPr wrap="square">
            <a:spAutoFit/>
          </a:bodyPr>
          <a:p>
            <a:pPr algn="l">
              <a:buClr>
                <a:schemeClr val="bg1"/>
              </a:buClr>
            </a:pPr>
            <a:r>
              <a:rPr lang="zh-CN" altLang="en-US" sz="32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为了得到国际上的承认，清朝商</a:t>
            </a:r>
            <a:endParaRPr lang="zh-CN" altLang="en-US" sz="2800" b="1" dirty="0">
              <a:latin typeface="楷体_GB2312" pitchFamily="49" charset="-122"/>
              <a:ea typeface="楷体_GB2312" pitchFamily="49" charset="-122"/>
            </a:endParaRPr>
          </a:p>
          <a:p>
            <a:pPr algn="l">
              <a:buClr>
                <a:schemeClr val="bg1"/>
              </a:buClr>
            </a:pPr>
            <a:r>
              <a:rPr lang="zh-CN" altLang="en-US" sz="2800" b="1" dirty="0">
                <a:latin typeface="楷体_GB2312" pitchFamily="49" charset="-122"/>
                <a:ea typeface="楷体_GB2312" pitchFamily="49" charset="-122"/>
              </a:rPr>
              <a:t>约大臣、工部尚书吕海寰和工部左侍</a:t>
            </a:r>
            <a:endParaRPr lang="zh-CN" altLang="en-US" sz="2800" b="1" dirty="0">
              <a:latin typeface="楷体_GB2312" pitchFamily="49" charset="-122"/>
              <a:ea typeface="楷体_GB2312" pitchFamily="49" charset="-122"/>
            </a:endParaRPr>
          </a:p>
          <a:p>
            <a:pPr algn="l">
              <a:buClr>
                <a:schemeClr val="bg1"/>
              </a:buClr>
            </a:pPr>
            <a:r>
              <a:rPr lang="zh-CN" altLang="en-US" sz="2800" b="1" dirty="0">
                <a:latin typeface="楷体_GB2312" pitchFamily="49" charset="-122"/>
                <a:ea typeface="楷体_GB2312" pitchFamily="49" charset="-122"/>
              </a:rPr>
              <a:t>郎盛宣怀等人，于</a:t>
            </a:r>
            <a:r>
              <a:rPr lang="en-US" altLang="zh-CN" sz="2800" b="1" dirty="0">
                <a:latin typeface="楷体_GB2312" pitchFamily="49" charset="-122"/>
                <a:ea typeface="楷体_GB2312" pitchFamily="49" charset="-122"/>
              </a:rPr>
              <a:t>1904</a:t>
            </a:r>
            <a:r>
              <a:rPr lang="zh-CN" altLang="en-US" sz="2800" b="1" dirty="0">
                <a:latin typeface="楷体_GB2312" pitchFamily="49" charset="-122"/>
                <a:ea typeface="楷体_GB2312" pitchFamily="49" charset="-122"/>
              </a:rPr>
              <a:t>年</a:t>
            </a:r>
            <a:r>
              <a:rPr lang="en-US" altLang="zh-CN" sz="2800" b="1" dirty="0">
                <a:latin typeface="楷体_GB2312" pitchFamily="49" charset="-122"/>
                <a:ea typeface="楷体_GB2312" pitchFamily="49" charset="-122"/>
              </a:rPr>
              <a:t>3</a:t>
            </a:r>
            <a:r>
              <a:rPr lang="zh-CN" altLang="en-US" sz="2800" b="1" dirty="0">
                <a:latin typeface="楷体_GB2312" pitchFamily="49" charset="-122"/>
                <a:ea typeface="楷体_GB2312" pitchFamily="49" charset="-122"/>
              </a:rPr>
              <a:t>月</a:t>
            </a:r>
            <a:r>
              <a:rPr lang="en-US" altLang="zh-CN" sz="2800" b="1" dirty="0">
                <a:latin typeface="楷体_GB2312" pitchFamily="49" charset="-122"/>
                <a:ea typeface="楷体_GB2312" pitchFamily="49" charset="-122"/>
              </a:rPr>
              <a:t>10</a:t>
            </a:r>
            <a:r>
              <a:rPr lang="zh-CN" altLang="en-US" sz="2800" b="1" dirty="0">
                <a:latin typeface="楷体_GB2312" pitchFamily="49" charset="-122"/>
                <a:ea typeface="楷体_GB2312" pitchFamily="49" charset="-122"/>
              </a:rPr>
              <a:t>日，</a:t>
            </a:r>
            <a:endParaRPr lang="zh-CN" altLang="en-US" sz="2800" b="1" dirty="0">
              <a:latin typeface="楷体_GB2312" pitchFamily="49" charset="-122"/>
              <a:ea typeface="楷体_GB2312" pitchFamily="49" charset="-122"/>
            </a:endParaRPr>
          </a:p>
          <a:p>
            <a:pPr algn="l">
              <a:buClr>
                <a:schemeClr val="bg1"/>
              </a:buClr>
            </a:pPr>
            <a:r>
              <a:rPr lang="zh-CN" altLang="en-US" sz="2800" b="1" dirty="0">
                <a:latin typeface="楷体_GB2312" pitchFamily="49" charset="-122"/>
                <a:ea typeface="楷体_GB2312" pitchFamily="49" charset="-122"/>
              </a:rPr>
              <a:t>在上海邀集中立的英、美、法、德等</a:t>
            </a:r>
            <a:endParaRPr lang="zh-CN" altLang="en-US" sz="2800" b="1" dirty="0">
              <a:latin typeface="楷体_GB2312" pitchFamily="49" charset="-122"/>
              <a:ea typeface="楷体_GB2312" pitchFamily="49" charset="-122"/>
            </a:endParaRPr>
          </a:p>
          <a:p>
            <a:pPr algn="l">
              <a:buClr>
                <a:schemeClr val="bg1"/>
              </a:buClr>
            </a:pPr>
            <a:r>
              <a:rPr lang="zh-CN" altLang="en-US" sz="2800" b="1" dirty="0">
                <a:latin typeface="楷体_GB2312" pitchFamily="49" charset="-122"/>
                <a:ea typeface="楷体_GB2312" pitchFamily="49" charset="-122"/>
              </a:rPr>
              <a:t>国代表，共同协商成立了万国红十字</a:t>
            </a:r>
            <a:endParaRPr lang="zh-CN" altLang="en-US" sz="2800" b="1" dirty="0">
              <a:latin typeface="楷体_GB2312" pitchFamily="49" charset="-122"/>
              <a:ea typeface="楷体_GB2312" pitchFamily="49" charset="-122"/>
            </a:endParaRPr>
          </a:p>
          <a:p>
            <a:pPr algn="l">
              <a:buClr>
                <a:schemeClr val="bg1"/>
              </a:buClr>
            </a:pPr>
            <a:r>
              <a:rPr lang="zh-CN" altLang="en-US" sz="2800" b="1" dirty="0">
                <a:latin typeface="楷体_GB2312" pitchFamily="49" charset="-122"/>
                <a:ea typeface="楷体_GB2312" pitchFamily="49" charset="-122"/>
              </a:rPr>
              <a:t>会上海支会。这是中国红十字会的前</a:t>
            </a:r>
            <a:endParaRPr lang="zh-CN" altLang="en-US" sz="2800" b="1" dirty="0">
              <a:latin typeface="楷体_GB2312" pitchFamily="49" charset="-122"/>
              <a:ea typeface="楷体_GB2312" pitchFamily="49" charset="-122"/>
            </a:endParaRPr>
          </a:p>
          <a:p>
            <a:pPr algn="l">
              <a:buClr>
                <a:schemeClr val="bg1"/>
              </a:buClr>
            </a:pPr>
            <a:r>
              <a:rPr lang="zh-CN" altLang="en-US" sz="2800" b="1" dirty="0">
                <a:latin typeface="楷体_GB2312" pitchFamily="49" charset="-122"/>
                <a:ea typeface="楷体_GB2312" pitchFamily="49" charset="-122"/>
              </a:rPr>
              <a:t>身。</a:t>
            </a:r>
            <a:endParaRPr lang="zh-CN" altLang="en-US" sz="2800" b="1" dirty="0">
              <a:latin typeface="楷体_GB2312" pitchFamily="49" charset="-122"/>
              <a:ea typeface="楷体_GB2312" pitchFamily="49" charset="-122"/>
            </a:endParaRPr>
          </a:p>
          <a:p>
            <a:pPr algn="l">
              <a:buClr>
                <a:schemeClr val="bg1"/>
              </a:buClr>
            </a:pPr>
            <a:r>
              <a:rPr lang="zh-CN" altLang="en-US" sz="2800" b="1" dirty="0">
                <a:latin typeface="楷体_GB2312" pitchFamily="49" charset="-122"/>
                <a:ea typeface="楷体_GB2312" pitchFamily="49" charset="-122"/>
              </a:rPr>
              <a:t>　　清政府予以承认，并拨白银</a:t>
            </a:r>
            <a:r>
              <a:rPr lang="en-US" altLang="zh-CN" sz="2800" b="1" dirty="0">
                <a:latin typeface="楷体_GB2312" pitchFamily="49" charset="-122"/>
                <a:ea typeface="楷体_GB2312" pitchFamily="49" charset="-122"/>
              </a:rPr>
              <a:t>10</a:t>
            </a:r>
            <a:r>
              <a:rPr lang="zh-CN" altLang="en-US" sz="2800" b="1" dirty="0">
                <a:latin typeface="楷体_GB2312" pitchFamily="49" charset="-122"/>
                <a:ea typeface="楷体_GB2312" pitchFamily="49" charset="-122"/>
              </a:rPr>
              <a:t>万</a:t>
            </a:r>
            <a:endParaRPr lang="zh-CN" altLang="en-US" sz="2800" b="1" dirty="0">
              <a:latin typeface="楷体_GB2312" pitchFamily="49" charset="-122"/>
              <a:ea typeface="楷体_GB2312" pitchFamily="49" charset="-122"/>
            </a:endParaRPr>
          </a:p>
          <a:p>
            <a:pPr algn="l">
              <a:buClr>
                <a:schemeClr val="bg1"/>
              </a:buClr>
            </a:pPr>
            <a:r>
              <a:rPr lang="zh-CN" altLang="en-US" sz="2800" b="1" dirty="0">
                <a:latin typeface="楷体_GB2312" pitchFamily="49" charset="-122"/>
                <a:ea typeface="楷体_GB2312" pitchFamily="49" charset="-122"/>
              </a:rPr>
              <a:t>两作经费。</a:t>
            </a:r>
            <a:endParaRPr lang="zh-CN" altLang="en-US" sz="2800" b="1" dirty="0">
              <a:latin typeface="楷体_GB2312" pitchFamily="49" charset="-122"/>
              <a:ea typeface="楷体_GB2312" pitchFamily="49" charset="-122"/>
            </a:endParaRPr>
          </a:p>
          <a:p>
            <a:pPr algn="l">
              <a:buClr>
                <a:schemeClr val="bg1"/>
              </a:buClr>
            </a:pPr>
            <a:r>
              <a:rPr lang="zh-CN" altLang="en-US" sz="2800" b="1" dirty="0">
                <a:latin typeface="楷体_GB2312" pitchFamily="49" charset="-122"/>
                <a:ea typeface="楷体_GB2312" pitchFamily="49" charset="-122"/>
              </a:rPr>
              <a:t>    </a:t>
            </a:r>
            <a:endParaRPr lang="zh-CN" altLang="en-US" sz="2800" b="1" dirty="0">
              <a:latin typeface="楷体_GB2312" pitchFamily="49" charset="-122"/>
              <a:ea typeface="楷体_GB2312" pitchFamily="49" charset="-122"/>
            </a:endParaRPr>
          </a:p>
        </p:txBody>
      </p:sp>
      <p:sp>
        <p:nvSpPr>
          <p:cNvPr id="77837" name="文本框 77836"/>
          <p:cNvSpPr txBox="1"/>
          <p:nvPr/>
        </p:nvSpPr>
        <p:spPr>
          <a:xfrm>
            <a:off x="3687763" y="1301750"/>
            <a:ext cx="184150" cy="336550"/>
          </a:xfrm>
          <a:prstGeom prst="rect">
            <a:avLst/>
          </a:prstGeom>
          <a:noFill/>
          <a:ln w="12700">
            <a:noFill/>
          </a:ln>
          <a:effectLst>
            <a:outerShdw dist="35921" dir="2699999" sy="50000" rotWithShape="0">
              <a:srgbClr val="875B0D"/>
            </a:outerShdw>
          </a:effectLst>
        </p:spPr>
        <p:txBody>
          <a:bodyPr wrap="none" anchor="t">
            <a:spAutoFit/>
          </a:bodyPr>
          <a:p>
            <a:pPr algn="l">
              <a:buClr>
                <a:schemeClr val="bg1"/>
              </a:buClr>
            </a:pPr>
            <a:endParaRPr sz="1600" dirty="0">
              <a:solidFill>
                <a:schemeClr val="bg1"/>
              </a:solidFill>
              <a:effectLst>
                <a:outerShdw blurRad="38100" dist="38100" dir="2700000">
                  <a:srgbClr val="C0C0C0"/>
                </a:outerShdw>
              </a:effectLst>
              <a:latin typeface="隶书" panose="02010509060101010101" pitchFamily="49" charset="-122"/>
              <a:ea typeface="隶书" panose="02010509060101010101" pitchFamily="49" charset="-122"/>
            </a:endParaRPr>
          </a:p>
        </p:txBody>
      </p:sp>
      <p:sp>
        <p:nvSpPr>
          <p:cNvPr id="77838" name="文本框 77837"/>
          <p:cNvSpPr txBox="1"/>
          <p:nvPr/>
        </p:nvSpPr>
        <p:spPr>
          <a:xfrm>
            <a:off x="3759200" y="1163638"/>
            <a:ext cx="4264025" cy="579437"/>
          </a:xfrm>
          <a:prstGeom prst="rect">
            <a:avLst/>
          </a:prstGeom>
          <a:noFill/>
          <a:ln w="12700">
            <a:noFill/>
          </a:ln>
          <a:effectLst>
            <a:outerShdw dist="35921" dir="2699999" sy="50000" rotWithShape="0">
              <a:srgbClr val="875B0D"/>
            </a:outerShdw>
          </a:effectLst>
        </p:spPr>
        <p:txBody>
          <a:bodyPr wrap="none" anchor="t">
            <a:spAutoFit/>
          </a:bodyPr>
          <a:p>
            <a:pPr algn="l">
              <a:buClr>
                <a:schemeClr val="bg1"/>
              </a:buClr>
            </a:pPr>
            <a:r>
              <a:rPr lang="zh-CN" altLang="en-US" sz="3200" b="1" dirty="0">
                <a:solidFill>
                  <a:schemeClr val="accent2"/>
                </a:solidFill>
                <a:latin typeface="宋体" panose="02010600030101010101" pitchFamily="2" charset="-122"/>
              </a:rPr>
              <a:t>万国红十字会上海支会</a:t>
            </a:r>
            <a:endParaRPr lang="zh-CN" altLang="en-US" sz="3200" b="1" dirty="0">
              <a:solidFill>
                <a:schemeClr val="accent2"/>
              </a:solidFill>
              <a:latin typeface="宋体" panose="02010600030101010101" pitchFamily="2" charset="-122"/>
            </a:endParaRPr>
          </a:p>
        </p:txBody>
      </p:sp>
      <p:pic>
        <p:nvPicPr>
          <p:cNvPr id="47109" name="图片 47108" descr="Img244182087"/>
          <p:cNvPicPr>
            <a:picLocks noChangeAspect="1"/>
          </p:cNvPicPr>
          <p:nvPr/>
        </p:nvPicPr>
        <p:blipFill>
          <a:blip r:embed="rId2"/>
          <a:stretch>
            <a:fillRect/>
          </a:stretch>
        </p:blipFill>
        <p:spPr>
          <a:xfrm>
            <a:off x="399415" y="356870"/>
            <a:ext cx="1329690" cy="114109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8857" name="文本框 78856"/>
          <p:cNvSpPr txBox="1"/>
          <p:nvPr/>
        </p:nvSpPr>
        <p:spPr>
          <a:xfrm>
            <a:off x="1908175" y="1773238"/>
            <a:ext cx="6840538" cy="823912"/>
          </a:xfrm>
          <a:prstGeom prst="rect">
            <a:avLst/>
          </a:prstGeom>
          <a:noFill/>
          <a:ln w="12700">
            <a:noFill/>
          </a:ln>
          <a:effectLst>
            <a:outerShdw dist="35921" dir="2699999" sy="50000" rotWithShape="0">
              <a:srgbClr val="875B0D"/>
            </a:outerShdw>
          </a:effectLst>
        </p:spPr>
        <p:txBody>
          <a:bodyPr>
            <a:spAutoFit/>
          </a:bodyPr>
          <a:p>
            <a:pPr algn="l">
              <a:lnSpc>
                <a:spcPct val="120000"/>
              </a:lnSpc>
              <a:buClr>
                <a:schemeClr val="bg1"/>
              </a:buClr>
            </a:pPr>
            <a:r>
              <a:rPr lang="zh-CN" altLang="en-US" sz="4000" b="1" dirty="0">
                <a:solidFill>
                  <a:schemeClr val="bg2"/>
                </a:solidFill>
                <a:latin typeface="黑体" panose="02010609060101010101" pitchFamily="2" charset="-122"/>
                <a:ea typeface="黑体" panose="02010609060101010101" pitchFamily="2" charset="-122"/>
              </a:rPr>
              <a:t>　</a:t>
            </a:r>
            <a:endParaRPr lang="zh-CN" altLang="en-US" sz="4000" b="1" dirty="0">
              <a:solidFill>
                <a:schemeClr val="bg2"/>
              </a:solidFill>
              <a:latin typeface="黑体" panose="02010609060101010101" pitchFamily="2" charset="-122"/>
              <a:ea typeface="黑体" panose="02010609060101010101" pitchFamily="2" charset="-122"/>
            </a:endParaRPr>
          </a:p>
        </p:txBody>
      </p:sp>
      <p:sp>
        <p:nvSpPr>
          <p:cNvPr id="78858" name="矩形 78857"/>
          <p:cNvSpPr/>
          <p:nvPr/>
        </p:nvSpPr>
        <p:spPr>
          <a:xfrm>
            <a:off x="1618615" y="1156335"/>
            <a:ext cx="4682490" cy="1506855"/>
          </a:xfrm>
          <a:prstGeom prst="rect">
            <a:avLst/>
          </a:prstGeom>
          <a:noFill/>
          <a:ln w="12700">
            <a:noFill/>
          </a:ln>
          <a:effectLst>
            <a:outerShdw dist="35921" dir="2699999" sy="50000" rotWithShape="0">
              <a:srgbClr val="875B0D"/>
            </a:outerShdw>
          </a:effectLst>
        </p:spPr>
        <p:txBody>
          <a:bodyPr wrap="square">
            <a:spAutoFit/>
          </a:bodyPr>
          <a:p>
            <a:pPr algn="l">
              <a:buClr>
                <a:schemeClr val="bg1"/>
              </a:buClr>
            </a:pPr>
            <a:r>
              <a:rPr lang="zh-CN" altLang="en-US" sz="3200" b="1" dirty="0">
                <a:latin typeface="楷体_GB2312" pitchFamily="49" charset="-122"/>
                <a:ea typeface="楷体_GB2312" pitchFamily="49" charset="-122"/>
              </a:rPr>
              <a:t>　　</a:t>
            </a:r>
            <a:r>
              <a:rPr lang="en-US" altLang="zh-CN" sz="2800" b="1" dirty="0">
                <a:latin typeface="楷体_GB2312" pitchFamily="49" charset="-122"/>
                <a:ea typeface="楷体_GB2312" pitchFamily="49" charset="-122"/>
              </a:rPr>
              <a:t>1907</a:t>
            </a:r>
            <a:r>
              <a:rPr lang="zh-CN" altLang="en-US" sz="2800" b="1" dirty="0">
                <a:latin typeface="楷体_GB2312" pitchFamily="49" charset="-122"/>
                <a:ea typeface="楷体_GB2312" pitchFamily="49" charset="-122"/>
              </a:rPr>
              <a:t>年 改名为“大清红十字会”。委派吕海寰为会长。</a:t>
            </a:r>
            <a:r>
              <a:rPr lang="zh-CN" altLang="en-US" sz="3200" b="1" dirty="0">
                <a:latin typeface="楷体_GB2312" pitchFamily="49" charset="-122"/>
                <a:ea typeface="楷体_GB2312" pitchFamily="49" charset="-122"/>
              </a:rPr>
              <a:t> </a:t>
            </a:r>
            <a:endParaRPr lang="zh-CN" altLang="en-US" sz="3200" b="1" dirty="0">
              <a:latin typeface="楷体_GB2312" pitchFamily="49" charset="-122"/>
              <a:ea typeface="楷体_GB2312" pitchFamily="49" charset="-122"/>
            </a:endParaRPr>
          </a:p>
        </p:txBody>
      </p:sp>
      <p:pic>
        <p:nvPicPr>
          <p:cNvPr id="78859" name="图片 78858" descr="B01"/>
          <p:cNvPicPr>
            <a:picLocks noChangeAspect="1"/>
          </p:cNvPicPr>
          <p:nvPr/>
        </p:nvPicPr>
        <p:blipFill>
          <a:blip r:embed="rId1"/>
          <a:stretch>
            <a:fillRect/>
          </a:stretch>
        </p:blipFill>
        <p:spPr>
          <a:xfrm>
            <a:off x="6300788" y="404813"/>
            <a:ext cx="1914525" cy="2592387"/>
          </a:xfrm>
          <a:prstGeom prst="rect">
            <a:avLst/>
          </a:prstGeom>
          <a:solidFill>
            <a:schemeClr val="bg1"/>
          </a:solidFill>
          <a:ln w="38100" cap="flat" cmpd="sng">
            <a:solidFill>
              <a:schemeClr val="bg2"/>
            </a:solidFill>
            <a:prstDash val="solid"/>
            <a:miter/>
            <a:headEnd type="none" w="med" len="med"/>
            <a:tailEnd type="none" w="med" len="med"/>
          </a:ln>
        </p:spPr>
      </p:pic>
      <p:sp>
        <p:nvSpPr>
          <p:cNvPr id="78860" name="文本框 78859"/>
          <p:cNvSpPr txBox="1"/>
          <p:nvPr/>
        </p:nvSpPr>
        <p:spPr>
          <a:xfrm>
            <a:off x="762000" y="3213100"/>
            <a:ext cx="7626350" cy="2738120"/>
          </a:xfrm>
          <a:prstGeom prst="rect">
            <a:avLst/>
          </a:prstGeom>
          <a:noFill/>
          <a:ln w="12700">
            <a:noFill/>
          </a:ln>
          <a:effectLst>
            <a:outerShdw dist="35921" dir="2699999" sy="50000" rotWithShape="0">
              <a:srgbClr val="875B0D"/>
            </a:outerShdw>
          </a:effectLst>
        </p:spPr>
        <p:txBody>
          <a:bodyPr wrap="square">
            <a:spAutoFit/>
          </a:bodyPr>
          <a:p>
            <a:pPr algn="l">
              <a:buClr>
                <a:schemeClr val="bg1"/>
              </a:buClr>
            </a:pPr>
            <a:r>
              <a:rPr lang="zh-CN" altLang="en-US" sz="2800" b="1" dirty="0">
                <a:latin typeface="楷体_GB2312" pitchFamily="49" charset="-122"/>
                <a:ea typeface="楷体_GB2312" pitchFamily="49" charset="-122"/>
              </a:rPr>
              <a:t>　</a:t>
            </a:r>
            <a:r>
              <a:rPr lang="zh-CN" altLang="en-US" sz="3200" b="1" dirty="0">
                <a:latin typeface="楷体_GB2312" pitchFamily="49" charset="-122"/>
                <a:ea typeface="楷体_GB2312" pitchFamily="49" charset="-122"/>
              </a:rPr>
              <a:t>　</a:t>
            </a:r>
            <a:r>
              <a:rPr lang="en-US" altLang="zh-CN" sz="2800" b="1" dirty="0">
                <a:latin typeface="楷体_GB2312" pitchFamily="49" charset="-122"/>
                <a:ea typeface="楷体_GB2312" pitchFamily="49" charset="-122"/>
              </a:rPr>
              <a:t>1911</a:t>
            </a:r>
            <a:r>
              <a:rPr lang="zh-CN" altLang="en-US" sz="2800" b="1" dirty="0">
                <a:latin typeface="楷体_GB2312" pitchFamily="49" charset="-122"/>
                <a:ea typeface="楷体_GB2312" pitchFamily="49" charset="-122"/>
              </a:rPr>
              <a:t>年，辛亥革命爆发，中华民国成立，清政府灭亡。大清红十字会改名为中国红十字会。</a:t>
            </a:r>
            <a:endParaRPr lang="zh-CN" altLang="en-US" sz="2800" b="1" dirty="0">
              <a:latin typeface="楷体_GB2312" pitchFamily="49" charset="-122"/>
              <a:ea typeface="楷体_GB2312" pitchFamily="49" charset="-122"/>
            </a:endParaRPr>
          </a:p>
          <a:p>
            <a:pPr algn="l">
              <a:buClr>
                <a:schemeClr val="bg1"/>
              </a:buClr>
            </a:pPr>
            <a:r>
              <a:rPr lang="zh-CN" altLang="en-US" sz="2800" b="1" dirty="0">
                <a:latin typeface="楷体_GB2312" pitchFamily="49" charset="-122"/>
                <a:ea typeface="楷体_GB2312" pitchFamily="49" charset="-122"/>
              </a:rPr>
              <a:t>    </a:t>
            </a:r>
            <a:r>
              <a:rPr lang="en-US" altLang="zh-CN" sz="2800" b="1" dirty="0">
                <a:latin typeface="楷体_GB2312" pitchFamily="49" charset="-122"/>
                <a:ea typeface="楷体_GB2312" pitchFamily="49" charset="-122"/>
              </a:rPr>
              <a:t>1912</a:t>
            </a:r>
            <a:r>
              <a:rPr lang="zh-CN" altLang="en-US" sz="2800" b="1" dirty="0">
                <a:latin typeface="楷体_GB2312" pitchFamily="49" charset="-122"/>
                <a:ea typeface="楷体_GB2312" pitchFamily="49" charset="-122"/>
              </a:rPr>
              <a:t>年</a:t>
            </a:r>
            <a:r>
              <a:rPr lang="en-US" altLang="zh-CN" sz="2800" b="1" dirty="0">
                <a:latin typeface="楷体_GB2312" pitchFamily="49" charset="-122"/>
                <a:ea typeface="楷体_GB2312" pitchFamily="49" charset="-122"/>
              </a:rPr>
              <a:t>12</a:t>
            </a:r>
            <a:r>
              <a:rPr lang="zh-CN" altLang="en-US" sz="2800" b="1" dirty="0">
                <a:latin typeface="楷体_GB2312" pitchFamily="49" charset="-122"/>
                <a:ea typeface="楷体_GB2312" pitchFamily="49" charset="-122"/>
              </a:rPr>
              <a:t>月，红十字国际委员会正式承认。</a:t>
            </a:r>
            <a:r>
              <a:rPr lang="en-US" altLang="zh-CN" sz="2800" b="1" dirty="0">
                <a:latin typeface="楷体_GB2312" pitchFamily="49" charset="-122"/>
                <a:ea typeface="楷体_GB2312" pitchFamily="49" charset="-122"/>
              </a:rPr>
              <a:t>1919</a:t>
            </a:r>
            <a:r>
              <a:rPr lang="zh-CN" altLang="en-US" sz="2800" b="1" dirty="0">
                <a:latin typeface="楷体_GB2312" pitchFamily="49" charset="-122"/>
                <a:ea typeface="楷体_GB2312" pitchFamily="49" charset="-122"/>
              </a:rPr>
              <a:t>年</a:t>
            </a:r>
            <a:r>
              <a:rPr lang="en-US" altLang="zh-CN" sz="2800" b="1" dirty="0">
                <a:latin typeface="楷体_GB2312" pitchFamily="49" charset="-122"/>
                <a:ea typeface="楷体_GB2312" pitchFamily="49" charset="-122"/>
              </a:rPr>
              <a:t>7</a:t>
            </a:r>
            <a:r>
              <a:rPr lang="zh-CN" altLang="en-US" sz="2800" b="1" dirty="0">
                <a:latin typeface="楷体_GB2312" pitchFamily="49" charset="-122"/>
                <a:ea typeface="楷体_GB2312" pitchFamily="49" charset="-122"/>
              </a:rPr>
              <a:t>月加入红十字会协会。</a:t>
            </a:r>
            <a:endParaRPr lang="zh-CN" altLang="en-US" sz="2800" b="1" dirty="0">
              <a:latin typeface="楷体_GB2312" pitchFamily="49" charset="-122"/>
              <a:ea typeface="楷体_GB2312" pitchFamily="49" charset="-122"/>
            </a:endParaRPr>
          </a:p>
          <a:p>
            <a:pPr algn="l">
              <a:buClr>
                <a:schemeClr val="bg1"/>
              </a:buClr>
            </a:pPr>
            <a:endParaRPr lang="zh-CN" altLang="en-US" sz="2800" b="1" dirty="0">
              <a:effectLst>
                <a:outerShdw blurRad="38100" dist="38100" dir="2700000">
                  <a:srgbClr val="C0C0C0"/>
                </a:outerShdw>
              </a:effectLst>
              <a:latin typeface="楷体_GB2312" pitchFamily="49" charset="-122"/>
              <a:ea typeface="楷体_GB2312" pitchFamily="49" charset="-122"/>
            </a:endParaRPr>
          </a:p>
        </p:txBody>
      </p:sp>
      <p:pic>
        <p:nvPicPr>
          <p:cNvPr id="47109" name="图片 47108" descr="Img244182087"/>
          <p:cNvPicPr>
            <a:picLocks noChangeAspect="1"/>
          </p:cNvPicPr>
          <p:nvPr/>
        </p:nvPicPr>
        <p:blipFill>
          <a:blip r:embed="rId2"/>
          <a:stretch>
            <a:fillRect/>
          </a:stretch>
        </p:blipFill>
        <p:spPr>
          <a:xfrm>
            <a:off x="459740" y="288290"/>
            <a:ext cx="1329690" cy="114109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78859"/>
                                        </p:tgtEl>
                                        <p:attrNameLst>
                                          <p:attrName>style.visibility</p:attrName>
                                        </p:attrNameLst>
                                      </p:cBhvr>
                                      <p:to>
                                        <p:strVal val="visible"/>
                                      </p:to>
                                    </p:set>
                                    <p:animEffect transition="in" filter="strips(downRight)">
                                      <p:cBhvr>
                                        <p:cTn id="7" dur="500"/>
                                        <p:tgtEl>
                                          <p:spTgt spid="788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9881" name="文本框 79880"/>
          <p:cNvSpPr txBox="1"/>
          <p:nvPr/>
        </p:nvSpPr>
        <p:spPr>
          <a:xfrm>
            <a:off x="1908175" y="1773238"/>
            <a:ext cx="6840538" cy="823912"/>
          </a:xfrm>
          <a:prstGeom prst="rect">
            <a:avLst/>
          </a:prstGeom>
          <a:noFill/>
          <a:ln w="12700">
            <a:noFill/>
          </a:ln>
          <a:effectLst>
            <a:outerShdw dist="35921" dir="2699999" sy="50000" rotWithShape="0">
              <a:srgbClr val="875B0D"/>
            </a:outerShdw>
          </a:effectLst>
        </p:spPr>
        <p:txBody>
          <a:bodyPr>
            <a:spAutoFit/>
          </a:bodyPr>
          <a:p>
            <a:pPr algn="l">
              <a:lnSpc>
                <a:spcPct val="120000"/>
              </a:lnSpc>
              <a:buClr>
                <a:schemeClr val="bg1"/>
              </a:buClr>
            </a:pPr>
            <a:r>
              <a:rPr lang="zh-CN" altLang="en-US" sz="4000" b="1" dirty="0">
                <a:solidFill>
                  <a:schemeClr val="bg2"/>
                </a:solidFill>
                <a:latin typeface="黑体" panose="02010609060101010101" pitchFamily="2" charset="-122"/>
                <a:ea typeface="黑体" panose="02010609060101010101" pitchFamily="2" charset="-122"/>
              </a:rPr>
              <a:t>　　</a:t>
            </a:r>
            <a:endParaRPr lang="zh-CN" altLang="en-US" sz="4000" b="1" dirty="0">
              <a:solidFill>
                <a:schemeClr val="bg2"/>
              </a:solidFill>
              <a:latin typeface="黑体" panose="02010609060101010101" pitchFamily="2" charset="-122"/>
              <a:ea typeface="黑体" panose="02010609060101010101" pitchFamily="2" charset="-122"/>
            </a:endParaRPr>
          </a:p>
        </p:txBody>
      </p:sp>
      <p:sp>
        <p:nvSpPr>
          <p:cNvPr id="79882" name="文本框 79881"/>
          <p:cNvSpPr txBox="1"/>
          <p:nvPr/>
        </p:nvSpPr>
        <p:spPr>
          <a:xfrm>
            <a:off x="1979613" y="476250"/>
            <a:ext cx="8496300" cy="1554163"/>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3200" b="1" dirty="0">
                <a:latin typeface="楷体_GB2312" pitchFamily="49" charset="-122"/>
                <a:ea typeface="楷体_GB2312" pitchFamily="49" charset="-122"/>
              </a:rPr>
              <a:t>　　</a:t>
            </a:r>
            <a:r>
              <a:rPr lang="en-US" altLang="zh-CN" sz="3200" b="1" dirty="0">
                <a:latin typeface="楷体_GB2312" pitchFamily="49" charset="-122"/>
                <a:ea typeface="楷体_GB2312" pitchFamily="49" charset="-122"/>
              </a:rPr>
              <a:t>1933</a:t>
            </a:r>
            <a:r>
              <a:rPr lang="zh-CN" altLang="en-US" sz="3200" b="1" dirty="0">
                <a:latin typeface="楷体_GB2312" pitchFamily="49" charset="-122"/>
                <a:ea typeface="楷体_GB2312" pitchFamily="49" charset="-122"/>
              </a:rPr>
              <a:t>年，改名为中华民国红十字</a:t>
            </a:r>
            <a:endParaRPr lang="zh-CN" altLang="en-US" sz="3200" b="1" dirty="0">
              <a:latin typeface="楷体_GB2312" pitchFamily="49" charset="-122"/>
              <a:ea typeface="楷体_GB2312" pitchFamily="49" charset="-122"/>
            </a:endParaRPr>
          </a:p>
          <a:p>
            <a:pPr algn="l">
              <a:buClr>
                <a:schemeClr val="bg1"/>
              </a:buClr>
            </a:pPr>
            <a:r>
              <a:rPr lang="zh-CN" altLang="en-US" sz="3200" b="1" dirty="0">
                <a:latin typeface="楷体_GB2312" pitchFamily="49" charset="-122"/>
                <a:ea typeface="楷体_GB2312" pitchFamily="49" charset="-122"/>
              </a:rPr>
              <a:t>会，先后隶属内政部、军委会和行政</a:t>
            </a:r>
            <a:endParaRPr lang="zh-CN" altLang="en-US" sz="3200" b="1" dirty="0">
              <a:latin typeface="楷体_GB2312" pitchFamily="49" charset="-122"/>
              <a:ea typeface="楷体_GB2312" pitchFamily="49" charset="-122"/>
            </a:endParaRPr>
          </a:p>
          <a:p>
            <a:pPr algn="l">
              <a:buClr>
                <a:schemeClr val="bg1"/>
              </a:buClr>
            </a:pPr>
            <a:r>
              <a:rPr lang="zh-CN" altLang="en-US" sz="3200" b="1" dirty="0">
                <a:latin typeface="楷体_GB2312" pitchFamily="49" charset="-122"/>
                <a:ea typeface="楷体_GB2312" pitchFamily="49" charset="-122"/>
              </a:rPr>
              <a:t>院领导。</a:t>
            </a:r>
            <a:endParaRPr lang="zh-CN" altLang="en-US" sz="3200" b="1" dirty="0">
              <a:latin typeface="楷体_GB2312" pitchFamily="49" charset="-122"/>
              <a:ea typeface="楷体_GB2312" pitchFamily="49" charset="-122"/>
            </a:endParaRPr>
          </a:p>
        </p:txBody>
      </p:sp>
      <p:sp>
        <p:nvSpPr>
          <p:cNvPr id="79883" name="文本框 79882"/>
          <p:cNvSpPr txBox="1"/>
          <p:nvPr/>
        </p:nvSpPr>
        <p:spPr>
          <a:xfrm>
            <a:off x="609600" y="2133600"/>
            <a:ext cx="7870825" cy="4371975"/>
          </a:xfrm>
          <a:prstGeom prst="rect">
            <a:avLst/>
          </a:prstGeom>
          <a:noFill/>
          <a:ln w="12700">
            <a:noFill/>
          </a:ln>
          <a:effectLst>
            <a:outerShdw dist="35921" dir="2699999" sy="50000" rotWithShape="0">
              <a:srgbClr val="875B0D"/>
            </a:outerShdw>
          </a:effectLst>
        </p:spPr>
        <p:txBody>
          <a:bodyPr wrap="square">
            <a:spAutoFit/>
          </a:bodyPr>
          <a:p>
            <a:pPr algn="l">
              <a:lnSpc>
                <a:spcPct val="110000"/>
              </a:lnSpc>
              <a:buClr>
                <a:schemeClr val="bg1"/>
              </a:buClr>
            </a:pPr>
            <a:r>
              <a:rPr lang="zh-CN" altLang="en-US" sz="3200" b="1" dirty="0">
                <a:latin typeface="楷体_GB2312" pitchFamily="49" charset="-122"/>
                <a:ea typeface="楷体_GB2312" pitchFamily="49" charset="-122"/>
              </a:rPr>
              <a:t>　　</a:t>
            </a:r>
            <a:r>
              <a:rPr lang="en-US" altLang="zh-CN" sz="3200" b="1" dirty="0">
                <a:latin typeface="楷体_GB2312" pitchFamily="49" charset="-122"/>
                <a:ea typeface="楷体_GB2312" pitchFamily="49" charset="-122"/>
              </a:rPr>
              <a:t>1949</a:t>
            </a:r>
            <a:r>
              <a:rPr lang="zh-CN" altLang="en-US" sz="3200" b="1" dirty="0">
                <a:latin typeface="楷体_GB2312" pitchFamily="49" charset="-122"/>
                <a:ea typeface="楷体_GB2312" pitchFamily="49" charset="-122"/>
              </a:rPr>
              <a:t>年</a:t>
            </a:r>
            <a:r>
              <a:rPr lang="en-US" altLang="zh-CN" sz="3200" b="1" dirty="0">
                <a:latin typeface="楷体_GB2312" pitchFamily="49" charset="-122"/>
                <a:ea typeface="楷体_GB2312" pitchFamily="49" charset="-122"/>
              </a:rPr>
              <a:t>10</a:t>
            </a:r>
            <a:r>
              <a:rPr lang="zh-CN" altLang="en-US" sz="3200" b="1" dirty="0">
                <a:latin typeface="楷体_GB2312" pitchFamily="49" charset="-122"/>
                <a:ea typeface="楷体_GB2312" pitchFamily="49" charset="-122"/>
              </a:rPr>
              <a:t>月</a:t>
            </a:r>
            <a:r>
              <a:rPr lang="en-US" altLang="zh-CN" sz="3200" b="1" dirty="0">
                <a:latin typeface="楷体_GB2312" pitchFamily="49" charset="-122"/>
                <a:ea typeface="楷体_GB2312" pitchFamily="49" charset="-122"/>
              </a:rPr>
              <a:t>1</a:t>
            </a:r>
            <a:r>
              <a:rPr lang="zh-CN" altLang="en-US" sz="3200" b="1" dirty="0">
                <a:latin typeface="楷体_GB2312" pitchFamily="49" charset="-122"/>
                <a:ea typeface="楷体_GB2312" pitchFamily="49" charset="-122"/>
              </a:rPr>
              <a:t>日</a:t>
            </a:r>
            <a:r>
              <a:rPr lang="en-US" altLang="zh-CN" sz="3200" b="1" dirty="0">
                <a:latin typeface="楷体_GB2312" pitchFamily="49" charset="-122"/>
                <a:ea typeface="楷体_GB2312" pitchFamily="49" charset="-122"/>
              </a:rPr>
              <a:t>,</a:t>
            </a:r>
            <a:r>
              <a:rPr lang="zh-CN" altLang="en-US" sz="3200" b="1" dirty="0">
                <a:latin typeface="楷体_GB2312" pitchFamily="49" charset="-122"/>
                <a:ea typeface="楷体_GB2312" pitchFamily="49" charset="-122"/>
              </a:rPr>
              <a:t>中华人民共和国成立。当时的中华民国红十字会会长蒋梦麟带一部分人去了台湾。秘书长胡兰生等七人，于</a:t>
            </a:r>
            <a:r>
              <a:rPr lang="en-US" altLang="zh-CN" sz="3200" b="1" dirty="0">
                <a:latin typeface="楷体_GB2312" pitchFamily="49" charset="-122"/>
                <a:ea typeface="楷体_GB2312" pitchFamily="49" charset="-122"/>
              </a:rPr>
              <a:t>1950</a:t>
            </a:r>
            <a:r>
              <a:rPr lang="zh-CN" altLang="en-US" sz="3200" b="1" dirty="0">
                <a:latin typeface="楷体_GB2312" pitchFamily="49" charset="-122"/>
                <a:ea typeface="楷体_GB2312" pitchFamily="49" charset="-122"/>
              </a:rPr>
              <a:t>年组成代表团前往北京，要求中央人民政府接管。</a:t>
            </a:r>
            <a:endParaRPr lang="zh-CN" altLang="en-US" sz="3200" b="1" dirty="0">
              <a:latin typeface="楷体_GB2312" pitchFamily="49" charset="-122"/>
              <a:ea typeface="楷体_GB2312" pitchFamily="49" charset="-122"/>
            </a:endParaRPr>
          </a:p>
          <a:p>
            <a:pPr algn="l">
              <a:lnSpc>
                <a:spcPct val="110000"/>
              </a:lnSpc>
              <a:buClr>
                <a:schemeClr val="bg1"/>
              </a:buClr>
            </a:pPr>
            <a:r>
              <a:rPr lang="zh-CN" altLang="en-US" sz="3200" b="1" dirty="0">
                <a:latin typeface="楷体_GB2312" pitchFamily="49" charset="-122"/>
                <a:ea typeface="楷体_GB2312" pitchFamily="49" charset="-122"/>
              </a:rPr>
              <a:t>　　根据周恩来总理的指示，中央政府决定：</a:t>
            </a:r>
            <a:endParaRPr lang="zh-CN" altLang="en-US" sz="3200" b="1" dirty="0">
              <a:latin typeface="楷体_GB2312" pitchFamily="49" charset="-122"/>
              <a:ea typeface="楷体_GB2312" pitchFamily="49" charset="-122"/>
            </a:endParaRPr>
          </a:p>
          <a:p>
            <a:pPr algn="l">
              <a:buClr>
                <a:schemeClr val="bg1"/>
              </a:buClr>
            </a:pPr>
            <a:endParaRPr lang="zh-CN" altLang="en-US" sz="3200" b="1" dirty="0">
              <a:effectLst>
                <a:outerShdw blurRad="38100" dist="38100" dir="2700000">
                  <a:srgbClr val="C0C0C0"/>
                </a:outerShdw>
              </a:effectLst>
              <a:latin typeface="楷体_GB2312" pitchFamily="49" charset="-122"/>
              <a:ea typeface="楷体_GB2312" pitchFamily="49" charset="-122"/>
            </a:endParaRPr>
          </a:p>
        </p:txBody>
      </p:sp>
      <p:pic>
        <p:nvPicPr>
          <p:cNvPr id="47109" name="图片 47108" descr="Img244182087"/>
          <p:cNvPicPr>
            <a:picLocks noChangeAspect="1"/>
          </p:cNvPicPr>
          <p:nvPr/>
        </p:nvPicPr>
        <p:blipFill>
          <a:blip r:embed="rId1"/>
          <a:stretch>
            <a:fillRect/>
          </a:stretch>
        </p:blipFill>
        <p:spPr>
          <a:xfrm>
            <a:off x="248920" y="217170"/>
            <a:ext cx="1329690" cy="1141095"/>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79490"/>
            <a:ext cx="9156700" cy="790575"/>
          </a:xfrm>
          <a:prstGeom prst="rect">
            <a:avLst/>
          </a:prstGeom>
        </p:spPr>
      </p:pic>
    </p:spTree>
  </p:cSld>
  <p:clrMapOvr>
    <a:masterClrMapping/>
  </p:clrMapOvr>
  <p:transition advTm="15000">
    <p:random/>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0905" name="文本框 80904"/>
          <p:cNvSpPr txBox="1"/>
          <p:nvPr/>
        </p:nvSpPr>
        <p:spPr>
          <a:xfrm>
            <a:off x="1908175" y="1773238"/>
            <a:ext cx="6840538" cy="823912"/>
          </a:xfrm>
          <a:prstGeom prst="rect">
            <a:avLst/>
          </a:prstGeom>
          <a:noFill/>
          <a:ln w="12700">
            <a:noFill/>
          </a:ln>
          <a:effectLst>
            <a:outerShdw dist="35921" dir="2699999" sy="50000" rotWithShape="0">
              <a:srgbClr val="875B0D"/>
            </a:outerShdw>
          </a:effectLst>
        </p:spPr>
        <p:txBody>
          <a:bodyPr>
            <a:spAutoFit/>
          </a:bodyPr>
          <a:p>
            <a:pPr algn="l">
              <a:lnSpc>
                <a:spcPct val="120000"/>
              </a:lnSpc>
              <a:buClr>
                <a:schemeClr val="bg1"/>
              </a:buClr>
            </a:pPr>
            <a:r>
              <a:rPr lang="zh-CN" altLang="en-US" sz="4000" b="1" dirty="0">
                <a:solidFill>
                  <a:schemeClr val="bg2"/>
                </a:solidFill>
                <a:latin typeface="黑体" panose="02010609060101010101" pitchFamily="2" charset="-122"/>
                <a:ea typeface="黑体" panose="02010609060101010101" pitchFamily="2" charset="-122"/>
              </a:rPr>
              <a:t>　　</a:t>
            </a:r>
            <a:endParaRPr lang="zh-CN" altLang="en-US" sz="4000" b="1" dirty="0">
              <a:solidFill>
                <a:schemeClr val="bg2"/>
              </a:solidFill>
              <a:latin typeface="黑体" panose="02010609060101010101" pitchFamily="2" charset="-122"/>
              <a:ea typeface="黑体" panose="02010609060101010101" pitchFamily="2" charset="-122"/>
            </a:endParaRPr>
          </a:p>
        </p:txBody>
      </p:sp>
      <p:sp>
        <p:nvSpPr>
          <p:cNvPr id="80906" name="矩形 80905"/>
          <p:cNvSpPr/>
          <p:nvPr/>
        </p:nvSpPr>
        <p:spPr>
          <a:xfrm>
            <a:off x="539750" y="1371600"/>
            <a:ext cx="8209915" cy="4521835"/>
          </a:xfrm>
          <a:prstGeom prst="rect">
            <a:avLst/>
          </a:prstGeom>
          <a:noFill/>
          <a:ln w="12700">
            <a:noFill/>
          </a:ln>
          <a:effectLst>
            <a:outerShdw dist="35921" dir="2699999" sy="50000" rotWithShape="0">
              <a:srgbClr val="875B0D"/>
            </a:outerShdw>
          </a:effectLst>
        </p:spPr>
        <p:txBody>
          <a:bodyPr wrap="square">
            <a:spAutoFit/>
          </a:bodyPr>
          <a:p>
            <a:pPr algn="l">
              <a:lnSpc>
                <a:spcPct val="120000"/>
              </a:lnSpc>
              <a:buClr>
                <a:schemeClr val="bg1"/>
              </a:buClr>
            </a:pPr>
            <a:r>
              <a:rPr lang="zh-CN" altLang="en-US" sz="2400" b="1" dirty="0">
                <a:solidFill>
                  <a:schemeClr val="bg2"/>
                </a:solidFill>
                <a:latin typeface="楷体_GB2312" pitchFamily="49" charset="-122"/>
                <a:ea typeface="楷体_GB2312" pitchFamily="49" charset="-122"/>
                <a:sym typeface="Monotype Sorts" pitchFamily="2" charset="2"/>
              </a:rPr>
              <a:t>　　  </a:t>
            </a:r>
            <a:r>
              <a:rPr lang="en-US" altLang="zh-CN" sz="2400" b="1" dirty="0">
                <a:solidFill>
                  <a:schemeClr val="tx1"/>
                </a:solidFill>
                <a:latin typeface="楷体_GB2312" pitchFamily="49" charset="-122"/>
                <a:ea typeface="楷体_GB2312" pitchFamily="49" charset="-122"/>
                <a:sym typeface="Monotype Sorts" pitchFamily="2" charset="2"/>
              </a:rPr>
              <a:t>1</a:t>
            </a:r>
            <a:r>
              <a:rPr lang="zh-CN" altLang="en-US" sz="2400" b="1" dirty="0">
                <a:solidFill>
                  <a:schemeClr val="tx1"/>
                </a:solidFill>
                <a:latin typeface="楷体_GB2312" pitchFamily="49" charset="-122"/>
                <a:ea typeface="楷体_GB2312" pitchFamily="49" charset="-122"/>
                <a:sym typeface="Monotype Sorts" pitchFamily="2" charset="2"/>
              </a:rPr>
              <a:t>、</a:t>
            </a:r>
            <a:r>
              <a:rPr lang="zh-CN" altLang="en-US" sz="2400" b="1" dirty="0">
                <a:solidFill>
                  <a:schemeClr val="tx1"/>
                </a:solidFill>
                <a:latin typeface="楷体_GB2312" pitchFamily="49" charset="-122"/>
                <a:ea typeface="楷体_GB2312" pitchFamily="49" charset="-122"/>
              </a:rPr>
              <a:t>考虑红十字会的特殊性质及历史状况，采取改组而不是接管的形式，将旧中国红十字会改组为新中国红十字会。</a:t>
            </a:r>
            <a:endParaRPr lang="zh-CN" altLang="en-US" sz="2400" b="1" dirty="0">
              <a:solidFill>
                <a:schemeClr val="tx1"/>
              </a:solidFill>
              <a:latin typeface="楷体_GB2312" pitchFamily="49" charset="-122"/>
              <a:ea typeface="楷体_GB2312" pitchFamily="49" charset="-122"/>
            </a:endParaRPr>
          </a:p>
          <a:p>
            <a:pPr algn="l">
              <a:lnSpc>
                <a:spcPct val="120000"/>
              </a:lnSpc>
              <a:buClr>
                <a:schemeClr val="bg1"/>
              </a:buClr>
            </a:pPr>
            <a:r>
              <a:rPr lang="zh-CN" altLang="en-US" sz="2400" b="1" dirty="0">
                <a:solidFill>
                  <a:schemeClr val="tx1"/>
                </a:solidFill>
                <a:latin typeface="楷体_GB2312" pitchFamily="49" charset="-122"/>
                <a:ea typeface="楷体_GB2312" pitchFamily="49" charset="-122"/>
                <a:sym typeface="Monotype Sorts" pitchFamily="2" charset="2"/>
              </a:rPr>
              <a:t>    </a:t>
            </a:r>
            <a:r>
              <a:rPr lang="en-US" altLang="zh-CN" sz="2400" b="1" dirty="0">
                <a:solidFill>
                  <a:schemeClr val="tx1"/>
                </a:solidFill>
                <a:latin typeface="楷体_GB2312" pitchFamily="49" charset="-122"/>
                <a:ea typeface="楷体_GB2312" pitchFamily="49" charset="-122"/>
                <a:sym typeface="Monotype Sorts" pitchFamily="2" charset="2"/>
              </a:rPr>
              <a:t>2</a:t>
            </a:r>
            <a:r>
              <a:rPr lang="zh-CN" altLang="en-US" sz="2400" b="1" dirty="0">
                <a:solidFill>
                  <a:schemeClr val="tx1"/>
                </a:solidFill>
                <a:latin typeface="楷体_GB2312" pitchFamily="49" charset="-122"/>
                <a:ea typeface="楷体_GB2312" pitchFamily="49" charset="-122"/>
                <a:sym typeface="Monotype Sorts" pitchFamily="2" charset="2"/>
              </a:rPr>
              <a:t>、</a:t>
            </a:r>
            <a:r>
              <a:rPr lang="zh-CN" altLang="en-US" sz="2400" b="1" dirty="0">
                <a:solidFill>
                  <a:schemeClr val="tx1"/>
                </a:solidFill>
                <a:latin typeface="楷体_GB2312" pitchFamily="49" charset="-122"/>
                <a:ea typeface="楷体_GB2312" pitchFamily="49" charset="-122"/>
              </a:rPr>
              <a:t>总会迁往北京，现有职工除不愿赴京者外，全部留用。</a:t>
            </a:r>
            <a:endParaRPr lang="zh-CN" altLang="en-US" sz="2400" b="1" dirty="0">
              <a:solidFill>
                <a:schemeClr val="tx1"/>
              </a:solidFill>
              <a:latin typeface="楷体_GB2312" pitchFamily="49" charset="-122"/>
              <a:ea typeface="楷体_GB2312" pitchFamily="49" charset="-122"/>
            </a:endParaRPr>
          </a:p>
          <a:p>
            <a:pPr algn="l">
              <a:lnSpc>
                <a:spcPct val="120000"/>
              </a:lnSpc>
              <a:buClr>
                <a:schemeClr val="bg1"/>
              </a:buClr>
            </a:pPr>
            <a:r>
              <a:rPr lang="zh-CN" altLang="en-US" sz="2400" b="1" dirty="0">
                <a:solidFill>
                  <a:schemeClr val="tx1"/>
                </a:solidFill>
                <a:latin typeface="楷体_GB2312" pitchFamily="49" charset="-122"/>
                <a:ea typeface="楷体_GB2312" pitchFamily="49" charset="-122"/>
                <a:sym typeface="Monotype Sorts" pitchFamily="2" charset="2"/>
              </a:rPr>
              <a:t>    </a:t>
            </a:r>
            <a:r>
              <a:rPr lang="en-US" altLang="zh-CN" sz="2400" b="1" dirty="0">
                <a:solidFill>
                  <a:schemeClr val="tx1"/>
                </a:solidFill>
                <a:latin typeface="楷体_GB2312" pitchFamily="49" charset="-122"/>
                <a:ea typeface="楷体_GB2312" pitchFamily="49" charset="-122"/>
                <a:sym typeface="Monotype Sorts" pitchFamily="2" charset="2"/>
              </a:rPr>
              <a:t>3</a:t>
            </a:r>
            <a:r>
              <a:rPr lang="zh-CN" altLang="en-US" sz="2400" b="1" dirty="0">
                <a:solidFill>
                  <a:schemeClr val="tx1"/>
                </a:solidFill>
                <a:latin typeface="楷体_GB2312" pitchFamily="49" charset="-122"/>
                <a:ea typeface="楷体_GB2312" pitchFamily="49" charset="-122"/>
                <a:sym typeface="Monotype Sorts" pitchFamily="2" charset="2"/>
              </a:rPr>
              <a:t>、总会所有资产妥善</a:t>
            </a:r>
            <a:endParaRPr lang="zh-CN" altLang="en-US" sz="2400" b="1" dirty="0">
              <a:solidFill>
                <a:schemeClr val="tx1"/>
              </a:solidFill>
              <a:latin typeface="楷体_GB2312" pitchFamily="49" charset="-122"/>
              <a:ea typeface="楷体_GB2312" pitchFamily="49" charset="-122"/>
              <a:sym typeface="Monotype Sorts" pitchFamily="2" charset="2"/>
            </a:endParaRPr>
          </a:p>
          <a:p>
            <a:pPr algn="l">
              <a:lnSpc>
                <a:spcPct val="120000"/>
              </a:lnSpc>
              <a:buClr>
                <a:schemeClr val="bg1"/>
              </a:buClr>
            </a:pPr>
            <a:r>
              <a:rPr lang="zh-CN" altLang="en-US" sz="2400" b="1" dirty="0">
                <a:solidFill>
                  <a:schemeClr val="tx1"/>
                </a:solidFill>
                <a:latin typeface="楷体_GB2312" pitchFamily="49" charset="-122"/>
                <a:ea typeface="楷体_GB2312" pitchFamily="49" charset="-122"/>
                <a:sym typeface="Monotype Sorts" pitchFamily="2" charset="2"/>
              </a:rPr>
              <a:t>保管，不得随意处理。   </a:t>
            </a:r>
            <a:endParaRPr lang="zh-CN" altLang="en-US" sz="2400" b="1" dirty="0">
              <a:solidFill>
                <a:schemeClr val="tx1"/>
              </a:solidFill>
              <a:latin typeface="楷体_GB2312" pitchFamily="49" charset="-122"/>
              <a:ea typeface="楷体_GB2312" pitchFamily="49" charset="-122"/>
              <a:sym typeface="Monotype Sorts" pitchFamily="2" charset="2"/>
            </a:endParaRPr>
          </a:p>
          <a:p>
            <a:pPr algn="l">
              <a:lnSpc>
                <a:spcPct val="120000"/>
              </a:lnSpc>
              <a:buClr>
                <a:schemeClr val="bg1"/>
              </a:buClr>
            </a:pPr>
            <a:r>
              <a:rPr lang="zh-CN" altLang="en-US" sz="2400" b="1" dirty="0">
                <a:solidFill>
                  <a:schemeClr val="tx1"/>
                </a:solidFill>
                <a:latin typeface="楷体_GB2312" pitchFamily="49" charset="-122"/>
                <a:ea typeface="楷体_GB2312" pitchFamily="49" charset="-122"/>
                <a:sym typeface="Monotype Sorts" pitchFamily="2" charset="2"/>
              </a:rPr>
              <a:t>　　</a:t>
            </a:r>
            <a:r>
              <a:rPr lang="en-US" altLang="zh-CN" sz="2400" b="1" dirty="0">
                <a:solidFill>
                  <a:schemeClr val="tx1"/>
                </a:solidFill>
                <a:latin typeface="楷体_GB2312" pitchFamily="49" charset="-122"/>
                <a:ea typeface="楷体_GB2312" pitchFamily="49" charset="-122"/>
                <a:sym typeface="Monotype Sorts" pitchFamily="2" charset="2"/>
              </a:rPr>
              <a:t>4</a:t>
            </a:r>
            <a:r>
              <a:rPr lang="zh-CN" altLang="en-US" sz="2400" b="1" dirty="0">
                <a:solidFill>
                  <a:schemeClr val="tx1"/>
                </a:solidFill>
                <a:latin typeface="楷体_GB2312" pitchFamily="49" charset="-122"/>
                <a:ea typeface="楷体_GB2312" pitchFamily="49" charset="-122"/>
                <a:sym typeface="Monotype Sorts" pitchFamily="2" charset="2"/>
              </a:rPr>
              <a:t>、</a:t>
            </a:r>
            <a:r>
              <a:rPr lang="zh-CN" altLang="en-US" sz="2400" b="1" dirty="0">
                <a:solidFill>
                  <a:schemeClr val="tx1"/>
                </a:solidFill>
                <a:latin typeface="楷体_GB2312" pitchFamily="49" charset="-122"/>
                <a:ea typeface="楷体_GB2312" pitchFamily="49" charset="-122"/>
              </a:rPr>
              <a:t>将北京干面胡同</a:t>
            </a:r>
            <a:endParaRPr lang="zh-CN" altLang="en-US" sz="2400" b="1" dirty="0">
              <a:solidFill>
                <a:schemeClr val="tx1"/>
              </a:solidFill>
              <a:latin typeface="楷体_GB2312" pitchFamily="49" charset="-122"/>
              <a:ea typeface="楷体_GB2312" pitchFamily="49" charset="-122"/>
            </a:endParaRPr>
          </a:p>
          <a:p>
            <a:pPr algn="l">
              <a:lnSpc>
                <a:spcPct val="120000"/>
              </a:lnSpc>
              <a:buClr>
                <a:schemeClr val="bg1"/>
              </a:buClr>
            </a:pPr>
            <a:r>
              <a:rPr lang="en-US" altLang="zh-CN" sz="2400" b="1" dirty="0">
                <a:solidFill>
                  <a:schemeClr val="tx1"/>
                </a:solidFill>
                <a:latin typeface="楷体_GB2312" pitchFamily="49" charset="-122"/>
                <a:ea typeface="楷体_GB2312" pitchFamily="49" charset="-122"/>
              </a:rPr>
              <a:t>22</a:t>
            </a:r>
            <a:r>
              <a:rPr lang="zh-CN" altLang="en-US" sz="2400" b="1" dirty="0">
                <a:solidFill>
                  <a:schemeClr val="tx1"/>
                </a:solidFill>
                <a:latin typeface="楷体_GB2312" pitchFamily="49" charset="-122"/>
                <a:ea typeface="楷体_GB2312" pitchFamily="49" charset="-122"/>
              </a:rPr>
              <a:t>房屋作为总会迁</a:t>
            </a:r>
            <a:endParaRPr lang="zh-CN" altLang="en-US" sz="2400" b="1" dirty="0">
              <a:solidFill>
                <a:schemeClr val="tx1"/>
              </a:solidFill>
              <a:latin typeface="楷体_GB2312" pitchFamily="49" charset="-122"/>
              <a:ea typeface="楷体_GB2312" pitchFamily="49" charset="-122"/>
            </a:endParaRPr>
          </a:p>
          <a:p>
            <a:pPr algn="l">
              <a:lnSpc>
                <a:spcPct val="120000"/>
              </a:lnSpc>
              <a:buClr>
                <a:schemeClr val="bg1"/>
              </a:buClr>
            </a:pPr>
            <a:r>
              <a:rPr lang="zh-CN" altLang="en-US" sz="2400" b="1" dirty="0">
                <a:solidFill>
                  <a:schemeClr val="tx1"/>
                </a:solidFill>
                <a:latin typeface="楷体_GB2312" pitchFamily="49" charset="-122"/>
                <a:ea typeface="楷体_GB2312" pitchFamily="49" charset="-122"/>
              </a:rPr>
              <a:t>京后的会址。</a:t>
            </a:r>
            <a:endParaRPr lang="zh-CN" altLang="en-US" sz="2400" b="1" dirty="0">
              <a:solidFill>
                <a:schemeClr val="tx1"/>
              </a:solidFill>
              <a:latin typeface="楷体_GB2312" pitchFamily="49" charset="-122"/>
              <a:ea typeface="楷体_GB2312" pitchFamily="49" charset="-122"/>
            </a:endParaRPr>
          </a:p>
        </p:txBody>
      </p:sp>
      <p:pic>
        <p:nvPicPr>
          <p:cNvPr id="80907" name="图片 80906" descr="C5"/>
          <p:cNvPicPr>
            <a:picLocks noChangeAspect="1"/>
          </p:cNvPicPr>
          <p:nvPr/>
        </p:nvPicPr>
        <p:blipFill>
          <a:blip r:embed="rId1"/>
          <a:stretch>
            <a:fillRect/>
          </a:stretch>
        </p:blipFill>
        <p:spPr>
          <a:xfrm>
            <a:off x="5210175" y="3206115"/>
            <a:ext cx="3443605" cy="2430145"/>
          </a:xfrm>
          <a:prstGeom prst="rect">
            <a:avLst/>
          </a:prstGeom>
          <a:noFill/>
          <a:ln w="9525">
            <a:noFill/>
          </a:ln>
        </p:spPr>
      </p:pic>
      <p:pic>
        <p:nvPicPr>
          <p:cNvPr id="47109" name="图片 47108" descr="Img244182087"/>
          <p:cNvPicPr>
            <a:picLocks noChangeAspect="1"/>
          </p:cNvPicPr>
          <p:nvPr/>
        </p:nvPicPr>
        <p:blipFill>
          <a:blip r:embed="rId2"/>
          <a:stretch>
            <a:fillRect/>
          </a:stretch>
        </p:blipFill>
        <p:spPr>
          <a:xfrm>
            <a:off x="539750" y="230505"/>
            <a:ext cx="1329690" cy="114109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80907"/>
                                        </p:tgtEl>
                                        <p:attrNameLst>
                                          <p:attrName>style.visibility</p:attrName>
                                        </p:attrNameLst>
                                      </p:cBhvr>
                                      <p:to>
                                        <p:strVal val="visible"/>
                                      </p:to>
                                    </p:set>
                                    <p:anim calcmode="lin" valueType="num">
                                      <p:cBhvr additive="base">
                                        <p:cTn id="7" dur="500" fill="hold"/>
                                        <p:tgtEl>
                                          <p:spTgt spid="80907"/>
                                        </p:tgtEl>
                                        <p:attrNameLst>
                                          <p:attrName>ppt_x</p:attrName>
                                        </p:attrNameLst>
                                      </p:cBhvr>
                                      <p:tavLst>
                                        <p:tav tm="0">
                                          <p:val>
                                            <p:strVal val="0-#ppt_w/2"/>
                                          </p:val>
                                        </p:tav>
                                        <p:tav tm="100000">
                                          <p:val>
                                            <p:strVal val="#ppt_x"/>
                                          </p:val>
                                        </p:tav>
                                      </p:tavLst>
                                    </p:anim>
                                    <p:anim calcmode="lin" valueType="num">
                                      <p:cBhvr additive="base">
                                        <p:cTn id="8" dur="500" fill="hold"/>
                                        <p:tgtEl>
                                          <p:spTgt spid="8090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29" name="文本框 81928"/>
          <p:cNvSpPr txBox="1"/>
          <p:nvPr/>
        </p:nvSpPr>
        <p:spPr>
          <a:xfrm>
            <a:off x="1908175" y="1773238"/>
            <a:ext cx="6840538" cy="823912"/>
          </a:xfrm>
          <a:prstGeom prst="rect">
            <a:avLst/>
          </a:prstGeom>
          <a:noFill/>
          <a:ln w="12700">
            <a:noFill/>
          </a:ln>
          <a:effectLst>
            <a:outerShdw dist="35921" dir="2699999" sy="50000" rotWithShape="0">
              <a:srgbClr val="875B0D"/>
            </a:outerShdw>
          </a:effectLst>
        </p:spPr>
        <p:txBody>
          <a:bodyPr>
            <a:spAutoFit/>
          </a:bodyPr>
          <a:p>
            <a:pPr algn="l">
              <a:lnSpc>
                <a:spcPct val="120000"/>
              </a:lnSpc>
              <a:buClr>
                <a:schemeClr val="bg1"/>
              </a:buClr>
            </a:pPr>
            <a:r>
              <a:rPr lang="zh-CN" altLang="en-US" sz="4000" b="1" dirty="0">
                <a:solidFill>
                  <a:schemeClr val="bg2"/>
                </a:solidFill>
                <a:latin typeface="黑体" panose="02010609060101010101" pitchFamily="2" charset="-122"/>
                <a:ea typeface="黑体" panose="02010609060101010101" pitchFamily="2" charset="-122"/>
              </a:rPr>
              <a:t>　　</a:t>
            </a:r>
            <a:endParaRPr lang="zh-CN" altLang="en-US" sz="4000" b="1" dirty="0">
              <a:solidFill>
                <a:schemeClr val="bg2"/>
              </a:solidFill>
              <a:latin typeface="黑体" panose="02010609060101010101" pitchFamily="2" charset="-122"/>
              <a:ea typeface="黑体" panose="02010609060101010101" pitchFamily="2" charset="-122"/>
            </a:endParaRPr>
          </a:p>
        </p:txBody>
      </p:sp>
      <p:pic>
        <p:nvPicPr>
          <p:cNvPr id="81930" name="图片 81929" descr="A02a"/>
          <p:cNvPicPr>
            <a:picLocks noChangeAspect="1"/>
          </p:cNvPicPr>
          <p:nvPr/>
        </p:nvPicPr>
        <p:blipFill>
          <a:blip r:embed="rId1"/>
          <a:stretch>
            <a:fillRect/>
          </a:stretch>
        </p:blipFill>
        <p:spPr>
          <a:xfrm>
            <a:off x="2372995" y="533400"/>
            <a:ext cx="3396615" cy="5122545"/>
          </a:xfrm>
          <a:prstGeom prst="rect">
            <a:avLst/>
          </a:prstGeom>
          <a:noFill/>
          <a:ln w="38100" cap="flat" cmpd="sng">
            <a:solidFill>
              <a:schemeClr val="bg2"/>
            </a:solidFill>
            <a:prstDash val="solid"/>
            <a:miter/>
            <a:headEnd type="none" w="med" len="med"/>
            <a:tailEnd type="none" w="med" len="med"/>
          </a:ln>
        </p:spPr>
      </p:pic>
      <p:sp>
        <p:nvSpPr>
          <p:cNvPr id="81931" name="文本框 81930"/>
          <p:cNvSpPr txBox="1"/>
          <p:nvPr/>
        </p:nvSpPr>
        <p:spPr>
          <a:xfrm>
            <a:off x="6264593" y="2038350"/>
            <a:ext cx="2484437" cy="1814830"/>
          </a:xfrm>
          <a:prstGeom prst="rect">
            <a:avLst/>
          </a:prstGeom>
          <a:noFill/>
          <a:ln w="12700">
            <a:noFill/>
          </a:ln>
          <a:effectLst>
            <a:outerShdw dist="35921" dir="2699999" sy="50000" rotWithShape="0">
              <a:srgbClr val="875B0D"/>
            </a:outerShdw>
          </a:effectLst>
        </p:spPr>
        <p:txBody>
          <a:bodyPr wrap="square">
            <a:spAutoFit/>
          </a:bodyPr>
          <a:p>
            <a:pPr algn="l">
              <a:buClr>
                <a:schemeClr val="bg1"/>
              </a:buClr>
            </a:pPr>
            <a:r>
              <a:rPr lang="zh-CN" altLang="en-US" sz="2800" b="1" dirty="0">
                <a:solidFill>
                  <a:schemeClr val="bg2"/>
                </a:solidFill>
                <a:latin typeface="隶书" panose="02010509060101010101" pitchFamily="49" charset="-122"/>
              </a:rPr>
              <a:t>　周恩来总理</a:t>
            </a:r>
            <a:endParaRPr lang="zh-CN" altLang="en-US" sz="2800" b="1" dirty="0">
              <a:solidFill>
                <a:schemeClr val="bg2"/>
              </a:solidFill>
              <a:latin typeface="隶书" panose="02010509060101010101" pitchFamily="49" charset="-122"/>
            </a:endParaRPr>
          </a:p>
          <a:p>
            <a:pPr algn="l">
              <a:buClr>
                <a:schemeClr val="bg1"/>
              </a:buClr>
            </a:pPr>
            <a:r>
              <a:rPr lang="zh-CN" altLang="en-US" sz="2800" b="1" dirty="0">
                <a:solidFill>
                  <a:schemeClr val="bg2"/>
                </a:solidFill>
                <a:latin typeface="隶书" panose="02010509060101010101" pitchFamily="49" charset="-122"/>
              </a:rPr>
              <a:t>亲自</a:t>
            </a:r>
            <a:r>
              <a:rPr lang="zh-CN" altLang="en-US" sz="2800" b="1" dirty="0">
                <a:solidFill>
                  <a:schemeClr val="bg2"/>
                </a:solidFill>
                <a:latin typeface="宋体-方正超大字符集" pitchFamily="65" charset="-122"/>
              </a:rPr>
              <a:t>修改</a:t>
            </a:r>
            <a:r>
              <a:rPr lang="en-US" altLang="zh-CN" sz="2800" b="1">
                <a:solidFill>
                  <a:schemeClr val="bg2"/>
                </a:solidFill>
                <a:latin typeface="宋体-方正超大字符集" pitchFamily="65" charset="-122"/>
              </a:rPr>
              <a:t>《</a:t>
            </a:r>
            <a:r>
              <a:rPr lang="zh-CN" altLang="en-US" sz="2800" b="1" dirty="0">
                <a:solidFill>
                  <a:schemeClr val="bg2"/>
                </a:solidFill>
                <a:latin typeface="隶书" panose="02010509060101010101" pitchFamily="49" charset="-122"/>
              </a:rPr>
              <a:t>中国红十字会会章</a:t>
            </a:r>
            <a:r>
              <a:rPr lang="en-US" altLang="zh-CN" sz="2800" b="1">
                <a:solidFill>
                  <a:schemeClr val="bg2"/>
                </a:solidFill>
                <a:latin typeface="隶书" panose="02010509060101010101" pitchFamily="49" charset="-122"/>
              </a:rPr>
              <a:t>》</a:t>
            </a:r>
            <a:endParaRPr lang="en-US" altLang="zh-CN" sz="2800" b="1">
              <a:solidFill>
                <a:schemeClr val="bg2"/>
              </a:solidFill>
              <a:latin typeface="隶书" panose="02010509060101010101" pitchFamily="49" charset="-122"/>
            </a:endParaRPr>
          </a:p>
        </p:txBody>
      </p:sp>
      <p:pic>
        <p:nvPicPr>
          <p:cNvPr id="47109" name="图片 47108" descr="Img244182087"/>
          <p:cNvPicPr>
            <a:picLocks noChangeAspect="1"/>
          </p:cNvPicPr>
          <p:nvPr/>
        </p:nvPicPr>
        <p:blipFill>
          <a:blip r:embed="rId2"/>
          <a:stretch>
            <a:fillRect/>
          </a:stretch>
        </p:blipFill>
        <p:spPr>
          <a:xfrm>
            <a:off x="453390" y="339725"/>
            <a:ext cx="1329690" cy="114109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2953" name="文本框 82952"/>
          <p:cNvSpPr txBox="1"/>
          <p:nvPr/>
        </p:nvSpPr>
        <p:spPr>
          <a:xfrm>
            <a:off x="1908175" y="1773238"/>
            <a:ext cx="6840538" cy="823912"/>
          </a:xfrm>
          <a:prstGeom prst="rect">
            <a:avLst/>
          </a:prstGeom>
          <a:noFill/>
          <a:ln w="12700">
            <a:noFill/>
          </a:ln>
          <a:effectLst>
            <a:outerShdw dist="35921" dir="2699999" sy="50000" rotWithShape="0">
              <a:srgbClr val="875B0D"/>
            </a:outerShdw>
          </a:effectLst>
        </p:spPr>
        <p:txBody>
          <a:bodyPr>
            <a:spAutoFit/>
          </a:bodyPr>
          <a:p>
            <a:pPr algn="l">
              <a:lnSpc>
                <a:spcPct val="120000"/>
              </a:lnSpc>
              <a:buClr>
                <a:schemeClr val="bg1"/>
              </a:buClr>
            </a:pPr>
            <a:r>
              <a:rPr lang="zh-CN" altLang="en-US" sz="4000" b="1" dirty="0">
                <a:solidFill>
                  <a:schemeClr val="bg2"/>
                </a:solidFill>
                <a:latin typeface="黑体" panose="02010609060101010101" pitchFamily="2" charset="-122"/>
                <a:ea typeface="黑体" panose="02010609060101010101" pitchFamily="2" charset="-122"/>
              </a:rPr>
              <a:t>　　</a:t>
            </a:r>
            <a:endParaRPr lang="zh-CN" altLang="en-US" sz="4000" b="1" dirty="0">
              <a:solidFill>
                <a:schemeClr val="bg2"/>
              </a:solidFill>
              <a:latin typeface="黑体" panose="02010609060101010101" pitchFamily="2" charset="-122"/>
              <a:ea typeface="黑体" panose="02010609060101010101" pitchFamily="2" charset="-122"/>
            </a:endParaRPr>
          </a:p>
        </p:txBody>
      </p:sp>
      <p:pic>
        <p:nvPicPr>
          <p:cNvPr id="82954" name="图片 82953" descr="未标题-4"/>
          <p:cNvPicPr>
            <a:picLocks noChangeAspect="1"/>
          </p:cNvPicPr>
          <p:nvPr/>
        </p:nvPicPr>
        <p:blipFill>
          <a:blip r:embed="rId1"/>
          <a:stretch>
            <a:fillRect/>
          </a:stretch>
        </p:blipFill>
        <p:spPr>
          <a:xfrm>
            <a:off x="2122170" y="854710"/>
            <a:ext cx="3438525" cy="4492625"/>
          </a:xfrm>
          <a:prstGeom prst="rect">
            <a:avLst/>
          </a:prstGeom>
          <a:noFill/>
          <a:ln w="9525" cap="flat" cmpd="sng">
            <a:solidFill>
              <a:schemeClr val="bg2"/>
            </a:solidFill>
            <a:prstDash val="solid"/>
            <a:miter/>
            <a:headEnd type="none" w="med" len="med"/>
            <a:tailEnd type="none" w="med" len="med"/>
          </a:ln>
        </p:spPr>
      </p:pic>
      <p:sp>
        <p:nvSpPr>
          <p:cNvPr id="82955" name="文本框 82954"/>
          <p:cNvSpPr txBox="1"/>
          <p:nvPr/>
        </p:nvSpPr>
        <p:spPr>
          <a:xfrm>
            <a:off x="6019800" y="1066800"/>
            <a:ext cx="2362200" cy="3846195"/>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2800" b="1" dirty="0">
                <a:solidFill>
                  <a:schemeClr val="bg2"/>
                </a:solidFill>
                <a:latin typeface="楷体_GB2312" pitchFamily="49" charset="-122"/>
                <a:ea typeface="楷体_GB2312" pitchFamily="49" charset="-122"/>
              </a:rPr>
              <a:t>　</a:t>
            </a:r>
            <a:r>
              <a:rPr lang="en-US" altLang="zh-CN" sz="2400" b="1" dirty="0">
                <a:solidFill>
                  <a:schemeClr val="tx1"/>
                </a:solidFill>
                <a:latin typeface="楷体_GB2312" pitchFamily="49" charset="-122"/>
                <a:ea typeface="楷体_GB2312" pitchFamily="49" charset="-122"/>
              </a:rPr>
              <a:t>1952</a:t>
            </a:r>
            <a:r>
              <a:rPr lang="zh-CN" altLang="en-US" sz="2400" b="1" dirty="0">
                <a:solidFill>
                  <a:schemeClr val="tx1"/>
                </a:solidFill>
                <a:latin typeface="楷体_GB2312" pitchFamily="49" charset="-122"/>
                <a:ea typeface="楷体_GB2312" pitchFamily="49" charset="-122"/>
              </a:rPr>
              <a:t>年</a:t>
            </a:r>
            <a:r>
              <a:rPr lang="en-US" altLang="zh-CN" sz="2400" b="1" dirty="0">
                <a:solidFill>
                  <a:schemeClr val="tx1"/>
                </a:solidFill>
                <a:latin typeface="楷体_GB2312" pitchFamily="49" charset="-122"/>
                <a:ea typeface="楷体_GB2312" pitchFamily="49" charset="-122"/>
              </a:rPr>
              <a:t>8</a:t>
            </a:r>
            <a:r>
              <a:rPr lang="zh-CN" altLang="en-US" sz="2400" b="1" dirty="0">
                <a:solidFill>
                  <a:schemeClr val="tx1"/>
                </a:solidFill>
                <a:latin typeface="楷体_GB2312" pitchFamily="49" charset="-122"/>
                <a:ea typeface="楷体_GB2312" pitchFamily="49" charset="-122"/>
              </a:rPr>
              <a:t>月，第</a:t>
            </a:r>
            <a:r>
              <a:rPr lang="en-US" altLang="zh-CN" sz="2400" b="1" dirty="0">
                <a:solidFill>
                  <a:schemeClr val="tx1"/>
                </a:solidFill>
                <a:latin typeface="楷体_GB2312" pitchFamily="49" charset="-122"/>
                <a:ea typeface="楷体_GB2312" pitchFamily="49" charset="-122"/>
              </a:rPr>
              <a:t>18</a:t>
            </a:r>
            <a:r>
              <a:rPr lang="zh-CN" altLang="en-US" sz="2400" b="1" dirty="0">
                <a:solidFill>
                  <a:schemeClr val="tx1"/>
                </a:solidFill>
                <a:latin typeface="楷体_GB2312" pitchFamily="49" charset="-122"/>
                <a:ea typeface="楷体_GB2312" pitchFamily="49" charset="-122"/>
              </a:rPr>
              <a:t>届红十字与红新月国际大会承认中国红十字会是中国惟一合法的全国性红十字会。这是新中国在国际组织中恢复的第一个合法席位。</a:t>
            </a:r>
            <a:endParaRPr lang="zh-CN" altLang="en-US" sz="2400" b="1" dirty="0">
              <a:solidFill>
                <a:schemeClr val="tx1"/>
              </a:solidFill>
              <a:latin typeface="楷体_GB2312" pitchFamily="49" charset="-122"/>
              <a:ea typeface="楷体_GB2312" pitchFamily="49" charset="-122"/>
            </a:endParaRPr>
          </a:p>
        </p:txBody>
      </p:sp>
      <p:pic>
        <p:nvPicPr>
          <p:cNvPr id="47109" name="图片 47108" descr="Img244182087"/>
          <p:cNvPicPr>
            <a:picLocks noChangeAspect="1"/>
          </p:cNvPicPr>
          <p:nvPr/>
        </p:nvPicPr>
        <p:blipFill>
          <a:blip r:embed="rId2"/>
          <a:stretch>
            <a:fillRect/>
          </a:stretch>
        </p:blipFill>
        <p:spPr>
          <a:xfrm>
            <a:off x="407670" y="285115"/>
            <a:ext cx="1050290" cy="90106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3977" name="文本框 83976"/>
          <p:cNvSpPr txBox="1"/>
          <p:nvPr/>
        </p:nvSpPr>
        <p:spPr>
          <a:xfrm>
            <a:off x="1908175" y="1773238"/>
            <a:ext cx="6840538" cy="823912"/>
          </a:xfrm>
          <a:prstGeom prst="rect">
            <a:avLst/>
          </a:prstGeom>
          <a:noFill/>
          <a:ln w="12700">
            <a:noFill/>
          </a:ln>
          <a:effectLst>
            <a:outerShdw dist="35921" dir="2699999" sy="50000" rotWithShape="0">
              <a:srgbClr val="875B0D"/>
            </a:outerShdw>
          </a:effectLst>
        </p:spPr>
        <p:txBody>
          <a:bodyPr>
            <a:spAutoFit/>
          </a:bodyPr>
          <a:p>
            <a:pPr algn="l">
              <a:lnSpc>
                <a:spcPct val="120000"/>
              </a:lnSpc>
              <a:buClr>
                <a:schemeClr val="bg1"/>
              </a:buClr>
            </a:pPr>
            <a:r>
              <a:rPr lang="zh-CN" altLang="en-US" sz="4000" b="1" dirty="0">
                <a:solidFill>
                  <a:schemeClr val="bg2"/>
                </a:solidFill>
                <a:latin typeface="黑体" panose="02010609060101010101" pitchFamily="2" charset="-122"/>
                <a:ea typeface="黑体" panose="02010609060101010101" pitchFamily="2" charset="-122"/>
              </a:rPr>
              <a:t>　　</a:t>
            </a:r>
            <a:endParaRPr lang="zh-CN" altLang="en-US" sz="4000" b="1" dirty="0">
              <a:solidFill>
                <a:schemeClr val="bg2"/>
              </a:solidFill>
              <a:latin typeface="黑体" panose="02010609060101010101" pitchFamily="2" charset="-122"/>
              <a:ea typeface="黑体" panose="02010609060101010101" pitchFamily="2" charset="-122"/>
            </a:endParaRPr>
          </a:p>
        </p:txBody>
      </p:sp>
      <p:pic>
        <p:nvPicPr>
          <p:cNvPr id="83978" name="图片 83977" descr="D01"/>
          <p:cNvPicPr>
            <a:picLocks noChangeAspect="1"/>
          </p:cNvPicPr>
          <p:nvPr/>
        </p:nvPicPr>
        <p:blipFill>
          <a:blip r:embed="rId1"/>
          <a:stretch>
            <a:fillRect/>
          </a:stretch>
        </p:blipFill>
        <p:spPr>
          <a:xfrm>
            <a:off x="2353310" y="769620"/>
            <a:ext cx="5009515" cy="3684270"/>
          </a:xfrm>
          <a:prstGeom prst="rect">
            <a:avLst/>
          </a:prstGeom>
          <a:noFill/>
          <a:ln w="9525" cap="flat" cmpd="sng">
            <a:solidFill>
              <a:srgbClr val="FF0000"/>
            </a:solidFill>
            <a:prstDash val="solid"/>
            <a:miter/>
            <a:headEnd type="none" w="med" len="med"/>
            <a:tailEnd type="none" w="med" len="med"/>
          </a:ln>
        </p:spPr>
      </p:pic>
      <p:sp>
        <p:nvSpPr>
          <p:cNvPr id="83979" name="文本框 83978"/>
          <p:cNvSpPr txBox="1"/>
          <p:nvPr/>
        </p:nvSpPr>
        <p:spPr>
          <a:xfrm>
            <a:off x="399415" y="4675505"/>
            <a:ext cx="7991475" cy="953135"/>
          </a:xfrm>
          <a:prstGeom prst="rect">
            <a:avLst/>
          </a:prstGeom>
          <a:noFill/>
          <a:ln w="12700">
            <a:noFill/>
          </a:ln>
          <a:effectLst>
            <a:outerShdw dist="35921" dir="2699999" sy="50000" rotWithShape="0">
              <a:srgbClr val="875B0D"/>
            </a:outerShdw>
          </a:effectLst>
        </p:spPr>
        <p:txBody>
          <a:bodyPr wrap="square">
            <a:spAutoFit/>
          </a:bodyPr>
          <a:p>
            <a:pPr algn="l">
              <a:buClr>
                <a:schemeClr val="bg1"/>
              </a:buClr>
            </a:pPr>
            <a:r>
              <a:rPr lang="zh-CN" altLang="en-US" sz="3200" b="1" dirty="0">
                <a:solidFill>
                  <a:schemeClr val="accent1"/>
                </a:solidFill>
                <a:latin typeface="宋体" panose="02010600030101010101" pitchFamily="2" charset="-122"/>
              </a:rPr>
              <a:t>　　</a:t>
            </a:r>
            <a:r>
              <a:rPr lang="en-US" altLang="zh-CN" sz="2400" b="1" dirty="0">
                <a:solidFill>
                  <a:schemeClr val="tx1"/>
                </a:solidFill>
                <a:latin typeface="宋体" panose="02010600030101010101" pitchFamily="2" charset="-122"/>
              </a:rPr>
              <a:t>1993</a:t>
            </a:r>
            <a:r>
              <a:rPr lang="zh-CN" altLang="en-US" sz="2400" b="1" dirty="0">
                <a:solidFill>
                  <a:schemeClr val="tx1"/>
                </a:solidFill>
                <a:latin typeface="宋体" panose="02010600030101010101" pitchFamily="2" charset="-122"/>
              </a:rPr>
              <a:t>年</a:t>
            </a:r>
            <a:r>
              <a:rPr lang="en-US" altLang="zh-CN" sz="2400" b="1" dirty="0">
                <a:solidFill>
                  <a:schemeClr val="tx1"/>
                </a:solidFill>
                <a:latin typeface="宋体" panose="02010600030101010101" pitchFamily="2" charset="-122"/>
              </a:rPr>
              <a:t>10</a:t>
            </a:r>
            <a:r>
              <a:rPr lang="zh-CN" altLang="en-US" sz="2400" b="1" dirty="0">
                <a:solidFill>
                  <a:schemeClr val="tx1"/>
                </a:solidFill>
                <a:latin typeface="宋体" panose="02010600030101010101" pitchFamily="2" charset="-122"/>
              </a:rPr>
              <a:t>月</a:t>
            </a:r>
            <a:r>
              <a:rPr lang="en-US" altLang="zh-CN" sz="2400" b="1" dirty="0">
                <a:solidFill>
                  <a:schemeClr val="tx1"/>
                </a:solidFill>
                <a:latin typeface="宋体" panose="02010600030101010101" pitchFamily="2" charset="-122"/>
              </a:rPr>
              <a:t>31</a:t>
            </a:r>
            <a:r>
              <a:rPr lang="zh-CN" altLang="en-US" sz="2400" b="1" dirty="0">
                <a:solidFill>
                  <a:schemeClr val="tx1"/>
                </a:solidFill>
                <a:latin typeface="宋体" panose="02010600030101010101" pitchFamily="2" charset="-122"/>
              </a:rPr>
              <a:t>日，第八届全国人大常委会第四次会议通过</a:t>
            </a:r>
            <a:r>
              <a:rPr lang="en-US" altLang="zh-CN" sz="2400" b="1" dirty="0">
                <a:solidFill>
                  <a:schemeClr val="tx1"/>
                </a:solidFill>
                <a:latin typeface="宋体" panose="02010600030101010101" pitchFamily="2" charset="-122"/>
              </a:rPr>
              <a:t>《</a:t>
            </a:r>
            <a:r>
              <a:rPr lang="zh-CN" altLang="en-US" sz="2400" b="1" dirty="0">
                <a:solidFill>
                  <a:schemeClr val="tx1"/>
                </a:solidFill>
                <a:latin typeface="宋体" panose="02010600030101010101" pitchFamily="2" charset="-122"/>
              </a:rPr>
              <a:t>中华人民共和国红十字会法</a:t>
            </a:r>
            <a:r>
              <a:rPr lang="en-US" altLang="zh-CN" sz="2400" b="1">
                <a:solidFill>
                  <a:schemeClr val="tx1"/>
                </a:solidFill>
                <a:latin typeface="宋体" panose="02010600030101010101" pitchFamily="2" charset="-122"/>
              </a:rPr>
              <a:t>》</a:t>
            </a:r>
            <a:endParaRPr lang="en-US" altLang="zh-CN" sz="2400" b="1">
              <a:solidFill>
                <a:schemeClr val="tx1"/>
              </a:solidFill>
              <a:latin typeface="宋体" panose="02010600030101010101" pitchFamily="2" charset="-122"/>
            </a:endParaRPr>
          </a:p>
        </p:txBody>
      </p:sp>
      <p:pic>
        <p:nvPicPr>
          <p:cNvPr id="47109" name="图片 47108" descr="Img244182087"/>
          <p:cNvPicPr>
            <a:picLocks noChangeAspect="1"/>
          </p:cNvPicPr>
          <p:nvPr/>
        </p:nvPicPr>
        <p:blipFill>
          <a:blip r:embed="rId2"/>
          <a:stretch>
            <a:fillRect/>
          </a:stretch>
        </p:blipFill>
        <p:spPr>
          <a:xfrm>
            <a:off x="399415" y="315595"/>
            <a:ext cx="1329690" cy="114109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83978"/>
                                        </p:tgtEl>
                                        <p:attrNameLst>
                                          <p:attrName>style.visibility</p:attrName>
                                        </p:attrNameLst>
                                      </p:cBhvr>
                                      <p:to>
                                        <p:strVal val="visible"/>
                                      </p:to>
                                    </p:set>
                                    <p:animEffect transition="in" filter="checkerboard(down)">
                                      <p:cBhvr>
                                        <p:cTn id="7" dur="500"/>
                                        <p:tgtEl>
                                          <p:spTgt spid="839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32869" name="Rectangle 5"/>
          <p:cNvSpPr>
            <a:spLocks noChangeArrowheads="1"/>
          </p:cNvSpPr>
          <p:nvPr/>
        </p:nvSpPr>
        <p:spPr bwMode="auto">
          <a:xfrm>
            <a:off x="1214438" y="428625"/>
            <a:ext cx="7143750" cy="706755"/>
          </a:xfrm>
          <a:prstGeom prst="rect">
            <a:avLst/>
          </a:prstGeom>
          <a:noFill/>
          <a:ln w="12700">
            <a:noFill/>
            <a:miter lim="800000"/>
          </a:ln>
          <a:effectLst>
            <a:outerShdw dist="35921" dir="2700000" sy="50000" rotWithShape="0">
              <a:srgbClr val="875B0D"/>
            </a:outerShdw>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000" i="0" u="none" strike="noStrike" kern="1200" cap="none" spc="0" normalizeH="0" baseline="0">
                <a:solidFill>
                  <a:srgbClr val="C00000"/>
                </a:solidFill>
                <a:latin typeface="隶书" panose="02010509060101010101" pitchFamily="49" charset="-122"/>
                <a:ea typeface="隶书" panose="02010509060101010101" pitchFamily="49" charset="-122"/>
                <a:cs typeface="+mn-cs"/>
              </a:rPr>
              <a:t>中国红十字事业</a:t>
            </a:r>
            <a:endParaRPr kumimoji="0" lang="zh-CN" altLang="en-US" sz="4000" i="0" u="none" strike="noStrike" kern="1200" cap="none" spc="0" normalizeH="0" baseline="0">
              <a:solidFill>
                <a:srgbClr val="C00000"/>
              </a:solidFill>
              <a:latin typeface="隶书" panose="02010509060101010101" pitchFamily="49" charset="-122"/>
              <a:ea typeface="隶书" panose="02010509060101010101" pitchFamily="49" charset="-122"/>
              <a:cs typeface="+mn-cs"/>
            </a:endParaRPr>
          </a:p>
        </p:txBody>
      </p:sp>
      <p:sp>
        <p:nvSpPr>
          <p:cNvPr id="24580" name="矩形 11"/>
          <p:cNvSpPr/>
          <p:nvPr/>
        </p:nvSpPr>
        <p:spPr>
          <a:xfrm>
            <a:off x="642938" y="1714500"/>
            <a:ext cx="8072437" cy="3970338"/>
          </a:xfrm>
          <a:prstGeom prst="rect">
            <a:avLst/>
          </a:prstGeom>
          <a:noFill/>
          <a:ln w="9525">
            <a:noFill/>
          </a:ln>
        </p:spPr>
        <p:txBody>
          <a:bodyPr>
            <a:spAutoFit/>
          </a:bodyPr>
          <a:p>
            <a:pPr>
              <a:lnSpc>
                <a:spcPct val="150000"/>
              </a:lnSpc>
              <a:buFont typeface="Wingdings" panose="05000000000000000000" pitchFamily="2" charset="2"/>
              <a:buChar char="n"/>
            </a:pPr>
            <a:r>
              <a:rPr lang="zh-CN" altLang="en-US" sz="2800" dirty="0">
                <a:latin typeface="宋体" panose="02010600030101010101" pitchFamily="2" charset="-122"/>
              </a:rPr>
              <a:t>中国红十字会成立于</a:t>
            </a:r>
            <a:r>
              <a:rPr lang="en-US" altLang="zh-CN" sz="2800" dirty="0">
                <a:latin typeface="宋体" panose="02010600030101010101" pitchFamily="2" charset="-122"/>
              </a:rPr>
              <a:t>1904</a:t>
            </a:r>
            <a:r>
              <a:rPr lang="zh-CN" altLang="en-US" sz="2800" dirty="0">
                <a:latin typeface="宋体" panose="02010600030101010101" pitchFamily="2" charset="-122"/>
              </a:rPr>
              <a:t>年。</a:t>
            </a:r>
            <a:endParaRPr lang="en-US" altLang="zh-CN" sz="2800" dirty="0">
              <a:latin typeface="宋体" panose="02010600030101010101" pitchFamily="2" charset="-122"/>
            </a:endParaRPr>
          </a:p>
          <a:p>
            <a:pPr>
              <a:lnSpc>
                <a:spcPct val="150000"/>
              </a:lnSpc>
              <a:buFont typeface="Wingdings" panose="05000000000000000000" pitchFamily="2" charset="2"/>
              <a:buChar char="n"/>
            </a:pPr>
            <a:r>
              <a:rPr lang="zh-CN" altLang="en-US" sz="2800" dirty="0">
                <a:latin typeface="宋体" panose="02010600030101010101" pitchFamily="2" charset="-122"/>
              </a:rPr>
              <a:t>中国红十字会是中华人民共和国统一的红十字组织，是从事人道主义工作的社会救助团体，是国际红十字运动的成员。</a:t>
            </a:r>
            <a:endParaRPr lang="en-US" altLang="zh-CN" sz="2800" dirty="0">
              <a:latin typeface="宋体" panose="02010600030101010101" pitchFamily="2" charset="-122"/>
            </a:endParaRPr>
          </a:p>
          <a:p>
            <a:pPr>
              <a:lnSpc>
                <a:spcPct val="150000"/>
              </a:lnSpc>
              <a:buFont typeface="Wingdings" panose="05000000000000000000" pitchFamily="2" charset="2"/>
              <a:buChar char="n"/>
            </a:pPr>
            <a:r>
              <a:rPr lang="zh-CN" altLang="en-US" sz="2800" b="1" dirty="0">
                <a:solidFill>
                  <a:srgbClr val="C00000"/>
                </a:solidFill>
                <a:latin typeface="宋体" panose="02010600030101010101" pitchFamily="2" charset="-122"/>
              </a:rPr>
              <a:t>中国红十字会以发扬人道、博爱、奉献精神，保护人的生命和健康，促进人类和平进步事业为宗旨。</a:t>
            </a:r>
            <a:endParaRPr lang="zh-CN" altLang="en-US" sz="2800" b="1" dirty="0">
              <a:solidFill>
                <a:srgbClr val="C00000"/>
              </a:solidFill>
              <a:latin typeface="宋体" panose="02010600030101010101" pitchFamily="2" charset="-122"/>
            </a:endParaRPr>
          </a:p>
        </p:txBody>
      </p:sp>
      <p:pic>
        <p:nvPicPr>
          <p:cNvPr id="47109" name="图片 47108" descr="Img244182087"/>
          <p:cNvPicPr>
            <a:picLocks noChangeAspect="1"/>
          </p:cNvPicPr>
          <p:nvPr/>
        </p:nvPicPr>
        <p:blipFill>
          <a:blip r:embed="rId1"/>
          <a:stretch>
            <a:fillRect/>
          </a:stretch>
        </p:blipFill>
        <p:spPr>
          <a:xfrm>
            <a:off x="426720" y="222885"/>
            <a:ext cx="967105" cy="829945"/>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79490"/>
            <a:ext cx="9156700" cy="790575"/>
          </a:xfrm>
          <a:prstGeom prst="rect">
            <a:avLst/>
          </a:prstGeom>
        </p:spPr>
      </p:pic>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7282" name="文本框 97281"/>
          <p:cNvSpPr txBox="1"/>
          <p:nvPr/>
        </p:nvSpPr>
        <p:spPr>
          <a:xfrm>
            <a:off x="914400" y="1524000"/>
            <a:ext cx="7475538" cy="4092575"/>
          </a:xfrm>
          <a:prstGeom prst="rect">
            <a:avLst/>
          </a:prstGeom>
          <a:noFill/>
          <a:ln w="12700">
            <a:noFill/>
          </a:ln>
          <a:effectLst>
            <a:outerShdw dist="35921" dir="2699999" sy="50000" rotWithShape="0">
              <a:srgbClr val="875B0D"/>
            </a:outerShdw>
          </a:effectLst>
        </p:spPr>
        <p:txBody>
          <a:bodyPr>
            <a:spAutoFit/>
          </a:bodyPr>
          <a:p>
            <a:pPr algn="l">
              <a:buClr>
                <a:schemeClr val="bg1"/>
              </a:buClr>
            </a:pPr>
            <a:r>
              <a:rPr lang="zh-CN" altLang="en-US" sz="3600" b="1" dirty="0">
                <a:solidFill>
                  <a:schemeClr val="bg2"/>
                </a:solidFill>
                <a:latin typeface="新宋体" panose="02010609030101010101" charset="-122"/>
                <a:ea typeface="新宋体" panose="02010609030101010101" charset="-122"/>
              </a:rPr>
              <a:t>　　</a:t>
            </a:r>
            <a:r>
              <a:rPr lang="en-US" altLang="zh-CN" sz="2800" b="1" dirty="0">
                <a:solidFill>
                  <a:schemeClr val="tx1"/>
                </a:solidFill>
                <a:latin typeface="黑体" panose="02010609060101010101" pitchFamily="2" charset="-122"/>
                <a:ea typeface="黑体" panose="02010609060101010101" pitchFamily="2" charset="-122"/>
              </a:rPr>
              <a:t>1993</a:t>
            </a:r>
            <a:r>
              <a:rPr lang="zh-CN" altLang="en-US" sz="2800" b="1" dirty="0">
                <a:solidFill>
                  <a:schemeClr val="tx1"/>
                </a:solidFill>
                <a:latin typeface="黑体" panose="02010609060101010101" pitchFamily="2" charset="-122"/>
                <a:ea typeface="黑体" panose="02010609060101010101" pitchFamily="2" charset="-122"/>
              </a:rPr>
              <a:t>年</a:t>
            </a:r>
            <a:r>
              <a:rPr lang="en-US" altLang="zh-CN" sz="2800" b="1" dirty="0">
                <a:solidFill>
                  <a:schemeClr val="tx1"/>
                </a:solidFill>
                <a:latin typeface="黑体" panose="02010609060101010101" pitchFamily="2" charset="-122"/>
                <a:ea typeface="黑体" panose="02010609060101010101" pitchFamily="2" charset="-122"/>
              </a:rPr>
              <a:t>10</a:t>
            </a:r>
            <a:r>
              <a:rPr lang="zh-CN" altLang="en-US" sz="2800" b="1" dirty="0">
                <a:solidFill>
                  <a:schemeClr val="tx1"/>
                </a:solidFill>
                <a:latin typeface="黑体" panose="02010609060101010101" pitchFamily="2" charset="-122"/>
                <a:ea typeface="黑体" panose="02010609060101010101" pitchFamily="2" charset="-122"/>
              </a:rPr>
              <a:t>月</a:t>
            </a:r>
            <a:r>
              <a:rPr lang="en-US" altLang="zh-CN" sz="2800" b="1" dirty="0">
                <a:solidFill>
                  <a:schemeClr val="tx1"/>
                </a:solidFill>
                <a:latin typeface="黑体" panose="02010609060101010101" pitchFamily="2" charset="-122"/>
                <a:ea typeface="黑体" panose="02010609060101010101" pitchFamily="2" charset="-122"/>
              </a:rPr>
              <a:t>31</a:t>
            </a:r>
            <a:r>
              <a:rPr lang="zh-CN" altLang="en-US" sz="2800" b="1" dirty="0">
                <a:solidFill>
                  <a:schemeClr val="tx1"/>
                </a:solidFill>
                <a:latin typeface="黑体" panose="02010609060101010101" pitchFamily="2" charset="-122"/>
                <a:ea typeface="黑体" panose="02010609060101010101" pitchFamily="2" charset="-122"/>
              </a:rPr>
              <a:t>日，八届人大常委会第四次会议正式通过</a:t>
            </a:r>
            <a:r>
              <a:rPr lang="en-US" altLang="zh-CN" sz="2800" b="1" dirty="0">
                <a:solidFill>
                  <a:schemeClr val="tx1"/>
                </a:solidFill>
                <a:latin typeface="黑体" panose="02010609060101010101" pitchFamily="2" charset="-122"/>
                <a:ea typeface="黑体" panose="02010609060101010101" pitchFamily="2" charset="-122"/>
              </a:rPr>
              <a:t>《</a:t>
            </a:r>
            <a:r>
              <a:rPr lang="zh-CN" altLang="en-US" sz="2800" b="1" dirty="0">
                <a:solidFill>
                  <a:schemeClr val="tx1"/>
                </a:solidFill>
                <a:latin typeface="黑体" panose="02010609060101010101" pitchFamily="2" charset="-122"/>
                <a:ea typeface="黑体" panose="02010609060101010101" pitchFamily="2" charset="-122"/>
              </a:rPr>
              <a:t>中华人民共和国红十字会法</a:t>
            </a:r>
            <a:r>
              <a:rPr lang="en-US" altLang="zh-CN" sz="2800" b="1">
                <a:solidFill>
                  <a:schemeClr val="tx1"/>
                </a:solidFill>
                <a:latin typeface="黑体" panose="02010609060101010101" pitchFamily="2" charset="-122"/>
                <a:ea typeface="黑体" panose="02010609060101010101" pitchFamily="2" charset="-122"/>
              </a:rPr>
              <a:t>》</a:t>
            </a:r>
            <a:r>
              <a:rPr lang="zh-CN" altLang="en-US" sz="2800" b="1" dirty="0">
                <a:solidFill>
                  <a:schemeClr val="tx1"/>
                </a:solidFill>
                <a:latin typeface="黑体" panose="02010609060101010101" pitchFamily="2" charset="-122"/>
                <a:ea typeface="黑体" panose="02010609060101010101" pitchFamily="2" charset="-122"/>
              </a:rPr>
              <a:t>，同日，中华人民共和国主席以第十四号令公布施行</a:t>
            </a:r>
            <a:r>
              <a:rPr lang="en-US" sz="2800" b="1" noProof="0" dirty="0">
                <a:sym typeface="+mn-ea"/>
              </a:rPr>
              <a:t>2017</a:t>
            </a:r>
            <a:r>
              <a:rPr lang="zh-CN" altLang="en-US" sz="2800" b="1" noProof="0" dirty="0">
                <a:sym typeface="+mn-ea"/>
              </a:rPr>
              <a:t>年</a:t>
            </a:r>
            <a:r>
              <a:rPr lang="en-US" sz="2800" b="1" noProof="0" dirty="0">
                <a:sym typeface="+mn-ea"/>
              </a:rPr>
              <a:t>2</a:t>
            </a:r>
            <a:r>
              <a:rPr lang="zh-CN" altLang="en-US" sz="2800" b="1" noProof="0" dirty="0">
                <a:sym typeface="+mn-ea"/>
              </a:rPr>
              <a:t>月</a:t>
            </a:r>
            <a:r>
              <a:rPr lang="en-US" sz="2800" b="1" noProof="0" dirty="0">
                <a:sym typeface="+mn-ea"/>
              </a:rPr>
              <a:t>24</a:t>
            </a:r>
            <a:r>
              <a:rPr lang="zh-CN" altLang="en-US" sz="2800" b="1" noProof="0" dirty="0">
                <a:sym typeface="+mn-ea"/>
              </a:rPr>
              <a:t>日修订通过，自</a:t>
            </a:r>
            <a:r>
              <a:rPr lang="en-US" sz="2800" b="1" noProof="0" dirty="0">
                <a:sym typeface="+mn-ea"/>
              </a:rPr>
              <a:t>2017</a:t>
            </a:r>
            <a:r>
              <a:rPr lang="zh-CN" altLang="en-US" sz="2800" b="1" noProof="0" dirty="0">
                <a:sym typeface="+mn-ea"/>
              </a:rPr>
              <a:t>年</a:t>
            </a:r>
            <a:r>
              <a:rPr lang="en-US" sz="2800" b="1" noProof="0" dirty="0">
                <a:sym typeface="+mn-ea"/>
              </a:rPr>
              <a:t>5</a:t>
            </a:r>
            <a:r>
              <a:rPr lang="zh-CN" altLang="en-US" sz="2800" b="1" noProof="0" dirty="0">
                <a:sym typeface="+mn-ea"/>
              </a:rPr>
              <a:t>月</a:t>
            </a:r>
            <a:r>
              <a:rPr lang="en-US" sz="2800" b="1" noProof="0" dirty="0">
                <a:sym typeface="+mn-ea"/>
              </a:rPr>
              <a:t>8</a:t>
            </a:r>
            <a:r>
              <a:rPr lang="zh-CN" altLang="en-US" sz="2800" b="1" noProof="0" dirty="0">
                <a:sym typeface="+mn-ea"/>
              </a:rPr>
              <a:t>日起施行</a:t>
            </a:r>
            <a:r>
              <a:rPr lang="zh-CN" altLang="en-US" sz="2800" b="1" dirty="0">
                <a:solidFill>
                  <a:schemeClr val="tx1"/>
                </a:solidFill>
                <a:latin typeface="黑体" panose="02010609060101010101" pitchFamily="2" charset="-122"/>
                <a:ea typeface="黑体" panose="02010609060101010101" pitchFamily="2" charset="-122"/>
              </a:rPr>
              <a:t>。</a:t>
            </a:r>
            <a:endParaRPr lang="zh-CN" altLang="en-US" sz="2800" b="1" dirty="0">
              <a:solidFill>
                <a:schemeClr val="tx1"/>
              </a:solidFill>
              <a:latin typeface="黑体" panose="02010609060101010101" pitchFamily="2" charset="-122"/>
              <a:ea typeface="黑体" panose="02010609060101010101" pitchFamily="2" charset="-122"/>
            </a:endParaRPr>
          </a:p>
          <a:p>
            <a:pPr algn="l">
              <a:buClr>
                <a:schemeClr val="bg1"/>
              </a:buClr>
            </a:pPr>
            <a:r>
              <a:rPr lang="zh-CN" altLang="en-US" sz="2800" b="1" dirty="0">
                <a:solidFill>
                  <a:schemeClr val="tx1"/>
                </a:solidFill>
                <a:latin typeface="黑体" panose="02010609060101010101" pitchFamily="2" charset="-122"/>
                <a:ea typeface="黑体" panose="02010609060101010101" pitchFamily="2" charset="-122"/>
              </a:rPr>
              <a:t>　　</a:t>
            </a:r>
            <a:r>
              <a:rPr lang="en-US" altLang="zh-CN" sz="2800" b="1" dirty="0">
                <a:solidFill>
                  <a:schemeClr val="tx1"/>
                </a:solidFill>
                <a:latin typeface="黑体" panose="02010609060101010101" pitchFamily="2" charset="-122"/>
                <a:ea typeface="黑体" panose="02010609060101010101" pitchFamily="2" charset="-122"/>
              </a:rPr>
              <a:t>《</a:t>
            </a:r>
            <a:r>
              <a:rPr lang="zh-CN" altLang="en-US" sz="2800" b="1" dirty="0">
                <a:solidFill>
                  <a:schemeClr val="tx1"/>
                </a:solidFill>
                <a:latin typeface="黑体" panose="02010609060101010101" pitchFamily="2" charset="-122"/>
                <a:ea typeface="黑体" panose="02010609060101010101" pitchFamily="2" charset="-122"/>
              </a:rPr>
              <a:t>中华人民共和国红十字会法</a:t>
            </a:r>
            <a:r>
              <a:rPr lang="en-US" altLang="zh-CN" sz="2800" b="1" dirty="0">
                <a:solidFill>
                  <a:schemeClr val="tx1"/>
                </a:solidFill>
                <a:latin typeface="黑体" panose="02010609060101010101" pitchFamily="2" charset="-122"/>
                <a:ea typeface="黑体" panose="02010609060101010101" pitchFamily="2" charset="-122"/>
              </a:rPr>
              <a:t>》</a:t>
            </a:r>
            <a:r>
              <a:rPr lang="zh-CN" altLang="en-US" sz="2800" b="1" dirty="0">
                <a:solidFill>
                  <a:schemeClr val="tx1"/>
                </a:solidFill>
                <a:latin typeface="黑体" panose="02010609060101010101" pitchFamily="2" charset="-122"/>
                <a:ea typeface="黑体" panose="02010609060101010101" pitchFamily="2" charset="-122"/>
              </a:rPr>
              <a:t>的公布施行，结束了中国红十字事业长期没有法律保障的状态，标志着中国红十字事业进入新的历史发展阶段。</a:t>
            </a:r>
            <a:endParaRPr lang="zh-CN" altLang="en-US" sz="2800" b="1" dirty="0">
              <a:solidFill>
                <a:schemeClr val="tx1"/>
              </a:solidFill>
              <a:latin typeface="黑体" panose="02010609060101010101" pitchFamily="2" charset="-122"/>
              <a:ea typeface="黑体" panose="02010609060101010101" pitchFamily="2" charset="-122"/>
            </a:endParaRPr>
          </a:p>
        </p:txBody>
      </p:sp>
      <p:pic>
        <p:nvPicPr>
          <p:cNvPr id="47109" name="图片 47108" descr="Img244182087"/>
          <p:cNvPicPr>
            <a:picLocks noChangeAspect="1"/>
          </p:cNvPicPr>
          <p:nvPr/>
        </p:nvPicPr>
        <p:blipFill>
          <a:blip r:embed="rId1"/>
          <a:stretch>
            <a:fillRect/>
          </a:stretch>
        </p:blipFill>
        <p:spPr>
          <a:xfrm>
            <a:off x="426720" y="222885"/>
            <a:ext cx="967105" cy="829945"/>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79490"/>
            <a:ext cx="9156700" cy="790575"/>
          </a:xfrm>
          <a:prstGeom prst="rect">
            <a:avLst/>
          </a:prstGeom>
        </p:spPr>
      </p:pic>
      <p:sp>
        <p:nvSpPr>
          <p:cNvPr id="3" name="文本框 2"/>
          <p:cNvSpPr txBox="1"/>
          <p:nvPr/>
        </p:nvSpPr>
        <p:spPr>
          <a:xfrm>
            <a:off x="1393825" y="391795"/>
            <a:ext cx="7132955" cy="1322070"/>
          </a:xfrm>
          <a:prstGeom prst="rect">
            <a:avLst/>
          </a:prstGeom>
          <a:noFill/>
        </p:spPr>
        <p:txBody>
          <a:bodyPr wrap="square" rtlCol="0">
            <a:spAutoFit/>
          </a:bodyPr>
          <a:p>
            <a:r>
              <a:rPr lang="zh-CN" altLang="en-US" sz="4000">
                <a:solidFill>
                  <a:srgbClr val="C00000"/>
                </a:solidFill>
                <a:latin typeface="隶书" panose="02010509060101010101" pitchFamily="49" charset="-122"/>
                <a:ea typeface="隶书" panose="02010509060101010101" pitchFamily="49" charset="-122"/>
              </a:rPr>
              <a:t>中华人民共和国红十字会法的颁布</a:t>
            </a:r>
            <a:endParaRPr lang="zh-CN" altLang="en-US" sz="4000">
              <a:solidFill>
                <a:srgbClr val="C00000"/>
              </a:solidFill>
              <a:latin typeface="隶书" panose="02010509060101010101" pitchFamily="49" charset="-122"/>
              <a:ea typeface="隶书" panose="02010509060101010101" pitchFamily="49" charset="-122"/>
            </a:endParaRPr>
          </a:p>
        </p:txBody>
      </p:sp>
    </p:spTree>
  </p:cSld>
  <p:clrMapOvr>
    <a:masterClrMapping/>
  </p:clrMapOvr>
  <p:transition advTm="15000">
    <p:random/>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Rectangle 3"/>
          <p:cNvSpPr txBox="1"/>
          <p:nvPr/>
        </p:nvSpPr>
        <p:spPr>
          <a:xfrm>
            <a:off x="500380" y="991870"/>
            <a:ext cx="8214995" cy="3114675"/>
          </a:xfrm>
          <a:prstGeom prst="rect">
            <a:avLst/>
          </a:prstGeom>
          <a:noFill/>
          <a:ln w="9525" cap="flat" cmpd="sng">
            <a:solidFill>
              <a:srgbClr val="C00000"/>
            </a:solidFill>
            <a:prstDash val="dash"/>
            <a:miter/>
            <a:headEnd type="none" w="med" len="med"/>
            <a:tailEnd type="none" w="med" len="med"/>
          </a:ln>
        </p:spPr>
        <p:txBody>
          <a:bodyPr/>
          <a:p>
            <a:pPr marL="533400" indent="-533400" algn="l">
              <a:spcBef>
                <a:spcPct val="20000"/>
              </a:spcBef>
              <a:buClr>
                <a:srgbClr val="FF0000"/>
              </a:buClr>
            </a:pPr>
            <a:r>
              <a:rPr lang="zh-CN" altLang="en-US" sz="2800" b="1" dirty="0">
                <a:solidFill>
                  <a:srgbClr val="C00000"/>
                </a:solidFill>
                <a:latin typeface="宋体" panose="02010600030101010101" pitchFamily="2" charset="-122"/>
              </a:rPr>
              <a:t>         </a:t>
            </a:r>
            <a:r>
              <a:rPr lang="zh-CN" altLang="en-US" sz="2000" b="1" dirty="0">
                <a:solidFill>
                  <a:srgbClr val="C00000"/>
                </a:solidFill>
                <a:latin typeface="宋体" panose="02010600030101010101" pitchFamily="2" charset="-122"/>
              </a:rPr>
              <a:t>中国红十字会主要工作</a:t>
            </a:r>
            <a:endParaRPr lang="zh-CN" altLang="en-US" sz="2000">
              <a:solidFill>
                <a:srgbClr val="C00000"/>
              </a:solidFill>
              <a:latin typeface="隶书" panose="02010509060101010101" pitchFamily="49" charset="-122"/>
              <a:ea typeface="隶书" panose="02010509060101010101" pitchFamily="49" charset="-122"/>
            </a:endParaRPr>
          </a:p>
          <a:p>
            <a:pPr marL="533400" indent="-533400" algn="l">
              <a:spcBef>
                <a:spcPct val="20000"/>
              </a:spcBef>
              <a:buClr>
                <a:srgbClr val="FF0000"/>
              </a:buClr>
              <a:buFont typeface="Wingdings" panose="05000000000000000000" pitchFamily="2" charset="2"/>
              <a:buChar char="n"/>
            </a:pPr>
            <a:r>
              <a:rPr lang="zh-CN" altLang="en-US" sz="2000" b="1" dirty="0">
                <a:solidFill>
                  <a:srgbClr val="C00000"/>
                </a:solidFill>
                <a:latin typeface="宋体" panose="02010600030101010101" pitchFamily="2" charset="-122"/>
              </a:rPr>
              <a:t>        三救：救灾、救助、救护</a:t>
            </a:r>
            <a:endParaRPr lang="zh-CN" altLang="en-US" sz="2000" b="1" dirty="0">
              <a:solidFill>
                <a:srgbClr val="C00000"/>
              </a:solidFill>
              <a:latin typeface="宋体" panose="02010600030101010101" pitchFamily="2" charset="-122"/>
            </a:endParaRPr>
          </a:p>
          <a:p>
            <a:pPr marL="533400" indent="-533400" algn="l">
              <a:spcBef>
                <a:spcPct val="20000"/>
              </a:spcBef>
              <a:buClr>
                <a:srgbClr val="FF0000"/>
              </a:buClr>
              <a:buFont typeface="Wingdings" panose="05000000000000000000" pitchFamily="2" charset="2"/>
              <a:buChar char="n"/>
            </a:pPr>
            <a:r>
              <a:rPr lang="zh-CN" altLang="en-US" sz="2000" b="1" dirty="0">
                <a:solidFill>
                  <a:srgbClr val="C00000"/>
                </a:solidFill>
                <a:latin typeface="宋体" panose="02010600030101010101" pitchFamily="2" charset="-122"/>
              </a:rPr>
              <a:t>        三献：参与推动无偿献血、</a:t>
            </a:r>
            <a:endParaRPr lang="zh-CN" altLang="en-US" sz="2000" b="1" dirty="0">
              <a:solidFill>
                <a:srgbClr val="C00000"/>
              </a:solidFill>
              <a:latin typeface="宋体" panose="02010600030101010101" pitchFamily="2" charset="-122"/>
            </a:endParaRPr>
          </a:p>
          <a:p>
            <a:pPr marL="533400" indent="-533400" algn="l">
              <a:spcBef>
                <a:spcPct val="20000"/>
              </a:spcBef>
              <a:buClr>
                <a:srgbClr val="FF0000"/>
              </a:buClr>
              <a:buFont typeface="Wingdings" panose="05000000000000000000" pitchFamily="2" charset="2"/>
              <a:buChar char="n"/>
            </a:pPr>
            <a:r>
              <a:rPr lang="zh-CN" altLang="en-US" sz="2000" b="1" dirty="0">
                <a:solidFill>
                  <a:srgbClr val="C00000"/>
                </a:solidFill>
                <a:latin typeface="宋体" panose="02010600030101010101" pitchFamily="2" charset="-122"/>
              </a:rPr>
              <a:t>              遗体与人体器官捐献工作，</a:t>
            </a:r>
            <a:endParaRPr lang="zh-CN" altLang="en-US" sz="2000" b="1" dirty="0">
              <a:solidFill>
                <a:srgbClr val="C00000"/>
              </a:solidFill>
              <a:latin typeface="宋体" panose="02010600030101010101" pitchFamily="2" charset="-122"/>
            </a:endParaRPr>
          </a:p>
          <a:p>
            <a:pPr marL="533400" indent="-533400" algn="l">
              <a:spcBef>
                <a:spcPct val="20000"/>
              </a:spcBef>
              <a:buClr>
                <a:srgbClr val="FF0000"/>
              </a:buClr>
              <a:buFont typeface="Wingdings" panose="05000000000000000000" pitchFamily="2" charset="2"/>
              <a:buChar char="n"/>
            </a:pPr>
            <a:r>
              <a:rPr lang="zh-CN" altLang="en-US" sz="2000" b="1" dirty="0">
                <a:solidFill>
                  <a:srgbClr val="C00000"/>
                </a:solidFill>
                <a:latin typeface="宋体" panose="02010600030101010101" pitchFamily="2" charset="-122"/>
              </a:rPr>
              <a:t>              参与开展造血干细胞捐献的相关工作</a:t>
            </a:r>
            <a:endParaRPr lang="zh-CN" altLang="en-US" sz="2000" b="1" dirty="0">
              <a:solidFill>
                <a:srgbClr val="C00000"/>
              </a:solidFill>
              <a:latin typeface="宋体" panose="02010600030101010101" pitchFamily="2" charset="-122"/>
            </a:endParaRPr>
          </a:p>
          <a:p>
            <a:pPr marL="533400" indent="-533400" algn="l">
              <a:spcBef>
                <a:spcPct val="20000"/>
              </a:spcBef>
              <a:buClr>
                <a:srgbClr val="FF0000"/>
              </a:buClr>
              <a:buFont typeface="Wingdings" panose="05000000000000000000" pitchFamily="2" charset="2"/>
              <a:buChar char="n"/>
            </a:pPr>
            <a:r>
              <a:rPr lang="zh-CN" altLang="en-US" sz="2000" b="1" dirty="0">
                <a:solidFill>
                  <a:srgbClr val="C00000"/>
                </a:solidFill>
                <a:latin typeface="宋体" panose="02010600030101010101" pitchFamily="2" charset="-122"/>
              </a:rPr>
              <a:t>       红十字青少年</a:t>
            </a:r>
            <a:endParaRPr lang="zh-CN" altLang="en-US" sz="2000" b="1" dirty="0">
              <a:solidFill>
                <a:srgbClr val="C00000"/>
              </a:solidFill>
              <a:latin typeface="宋体" panose="02010600030101010101" pitchFamily="2" charset="-122"/>
            </a:endParaRPr>
          </a:p>
          <a:p>
            <a:pPr marL="533400" indent="-533400" algn="l">
              <a:spcBef>
                <a:spcPct val="20000"/>
              </a:spcBef>
              <a:buClr>
                <a:srgbClr val="FF0000"/>
              </a:buClr>
              <a:buFont typeface="Wingdings" panose="05000000000000000000" pitchFamily="2" charset="2"/>
              <a:buChar char="n"/>
            </a:pPr>
            <a:r>
              <a:rPr lang="zh-CN" altLang="en-US" sz="2000" b="1" dirty="0">
                <a:solidFill>
                  <a:srgbClr val="C00000"/>
                </a:solidFill>
                <a:latin typeface="宋体" panose="02010600030101010101" pitchFamily="2" charset="-122"/>
              </a:rPr>
              <a:t>       红十字志愿服务</a:t>
            </a:r>
            <a:endParaRPr lang="zh-CN" altLang="en-US" sz="2000" b="1" dirty="0">
              <a:solidFill>
                <a:srgbClr val="C00000"/>
              </a:solidFill>
              <a:latin typeface="宋体" panose="02010600030101010101" pitchFamily="2" charset="-122"/>
            </a:endParaRPr>
          </a:p>
          <a:p>
            <a:pPr marL="533400" indent="-533400" algn="l">
              <a:spcBef>
                <a:spcPct val="20000"/>
              </a:spcBef>
              <a:buClr>
                <a:srgbClr val="FF0000"/>
              </a:buClr>
              <a:buFont typeface="Wingdings" panose="05000000000000000000" pitchFamily="2" charset="2"/>
              <a:buChar char="n"/>
            </a:pPr>
            <a:r>
              <a:rPr lang="zh-CN" altLang="en-US" sz="2000" b="1" dirty="0">
                <a:solidFill>
                  <a:srgbClr val="C00000"/>
                </a:solidFill>
                <a:latin typeface="宋体" panose="02010600030101010101" pitchFamily="2" charset="-122"/>
              </a:rPr>
              <a:t>       对外交流</a:t>
            </a:r>
            <a:endParaRPr lang="en-US" altLang="zh-CN" sz="2000" b="1" dirty="0">
              <a:solidFill>
                <a:srgbClr val="C00000"/>
              </a:solidFill>
              <a:latin typeface="宋体" panose="02010600030101010101" pitchFamily="2" charset="-122"/>
            </a:endParaRPr>
          </a:p>
        </p:txBody>
      </p:sp>
      <p:sp>
        <p:nvSpPr>
          <p:cNvPr id="6" name="Rectangle 5"/>
          <p:cNvSpPr/>
          <p:nvPr/>
        </p:nvSpPr>
        <p:spPr>
          <a:xfrm>
            <a:off x="500063" y="4355306"/>
            <a:ext cx="8215312" cy="1568450"/>
          </a:xfrm>
          <a:prstGeom prst="rect">
            <a:avLst/>
          </a:prstGeom>
          <a:noFill/>
          <a:ln w="9525" cap="flat" cmpd="sng">
            <a:solidFill>
              <a:srgbClr val="C00000"/>
            </a:solidFill>
            <a:prstDash val="solid"/>
            <a:miter/>
            <a:headEnd type="none" w="med" len="med"/>
            <a:tailEnd type="none" w="med" len="med"/>
          </a:ln>
        </p:spPr>
        <p:txBody>
          <a:bodyPr anchor="ctr">
            <a:spAutoFit/>
          </a:bodyPr>
          <a:p>
            <a:pPr algn="l" defTabSz="0" eaLnBrk="0" hangingPunct="0">
              <a:lnSpc>
                <a:spcPct val="150000"/>
              </a:lnSpc>
              <a:tabLst>
                <a:tab pos="114300" algn="l"/>
                <a:tab pos="342900" algn="l"/>
              </a:tabLst>
            </a:pPr>
            <a:r>
              <a:rPr lang="zh-CN" altLang="en-US" sz="2000" b="1" dirty="0">
                <a:solidFill>
                  <a:srgbClr val="C00000"/>
                </a:solidFill>
                <a:latin typeface="宋体" panose="02010600030101010101" pitchFamily="2" charset="-122"/>
                <a:cs typeface="Times New Roman" panose="02020603050405020304" pitchFamily="18" charset="0"/>
              </a:rPr>
              <a:t>红十字应急救护工作的愿景：</a:t>
            </a:r>
            <a:r>
              <a:rPr lang="zh-CN" altLang="en-US" sz="2000" dirty="0">
                <a:latin typeface="宋体" panose="02010600030101010101" pitchFamily="2" charset="-122"/>
                <a:cs typeface="Times New Roman" panose="02020603050405020304" pitchFamily="18" charset="0"/>
              </a:rPr>
              <a:t>每一个家庭，至少有一名成员参加过红十字应急救护培训；每一个灾害、事故现场，都能有一名红十字救护员实施急救。</a:t>
            </a:r>
            <a:r>
              <a:rPr lang="zh-CN" altLang="en-US" sz="2400" dirty="0">
                <a:latin typeface="宋体" panose="02010600030101010101" pitchFamily="2" charset="-122"/>
                <a:cs typeface="Times New Roman" panose="02020603050405020304" pitchFamily="18" charset="0"/>
              </a:rPr>
              <a:t>    </a:t>
            </a:r>
            <a:endParaRPr lang="zh-CN" altLang="en-US" sz="2400" dirty="0">
              <a:latin typeface="宋体" panose="02010600030101010101" pitchFamily="2" charset="-122"/>
              <a:ea typeface="Times New Roman" panose="02020603050405020304" pitchFamily="18" charset="0"/>
            </a:endParaRPr>
          </a:p>
        </p:txBody>
      </p:sp>
      <p:sp>
        <p:nvSpPr>
          <p:cNvPr id="7" name="Rectangle 5"/>
          <p:cNvSpPr>
            <a:spLocks noChangeArrowheads="1"/>
          </p:cNvSpPr>
          <p:nvPr/>
        </p:nvSpPr>
        <p:spPr bwMode="auto">
          <a:xfrm>
            <a:off x="1143000" y="142875"/>
            <a:ext cx="7143750" cy="706755"/>
          </a:xfrm>
          <a:prstGeom prst="rect">
            <a:avLst/>
          </a:prstGeom>
          <a:noFill/>
          <a:ln w="12700">
            <a:noFill/>
            <a:miter lim="800000"/>
          </a:ln>
          <a:effectLst>
            <a:outerShdw dist="35921" dir="2700000" sy="50000" rotWithShape="0">
              <a:srgbClr val="875B0D"/>
            </a:outerShdw>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000" b="1" i="0" u="none" strike="noStrike" kern="1200" cap="none" spc="0" normalizeH="0" baseline="0" noProof="0" dirty="0">
                <a:ln>
                  <a:noFill/>
                </a:ln>
                <a:solidFill>
                  <a:schemeClr val="tx1"/>
                </a:solidFill>
                <a:effectLst/>
                <a:uLnTx/>
                <a:uFillTx/>
                <a:latin typeface="隶书" panose="02010509060101010101" pitchFamily="49" charset="-122"/>
                <a:ea typeface="隶书" panose="02010509060101010101" pitchFamily="49" charset="-122"/>
                <a:cs typeface="+mn-cs"/>
              </a:rPr>
              <a:t> </a:t>
            </a:r>
            <a:r>
              <a:rPr kumimoji="0" lang="zh-CN" altLang="en-US" sz="4000" i="0" u="none" strike="noStrike" kern="1200" cap="none" spc="0" normalizeH="0" baseline="0">
                <a:solidFill>
                  <a:srgbClr val="C00000"/>
                </a:solidFill>
                <a:latin typeface="隶书" panose="02010509060101010101" pitchFamily="49" charset="-122"/>
                <a:ea typeface="隶书" panose="02010509060101010101" pitchFamily="49" charset="-122"/>
                <a:cs typeface="+mn-cs"/>
              </a:rPr>
              <a:t>中国红十字主要工作</a:t>
            </a:r>
            <a:endParaRPr kumimoji="0" lang="zh-CN" altLang="en-US" sz="4000" i="0" u="none" strike="noStrike" kern="1200" cap="none" spc="0" normalizeH="0" baseline="0">
              <a:solidFill>
                <a:srgbClr val="C00000"/>
              </a:solidFill>
              <a:latin typeface="隶书" panose="02010509060101010101" pitchFamily="49" charset="-122"/>
              <a:ea typeface="隶书" panose="02010509060101010101" pitchFamily="49" charset="-122"/>
              <a:cs typeface="+mn-cs"/>
            </a:endParaRPr>
          </a:p>
        </p:txBody>
      </p:sp>
      <p:pic>
        <p:nvPicPr>
          <p:cNvPr id="4" name="图片 3" descr="图片1"/>
          <p:cNvPicPr>
            <a:picLocks noChangeAspect="1"/>
          </p:cNvPicPr>
          <p:nvPr/>
        </p:nvPicPr>
        <p:blipFill>
          <a:blip r:embed="rId1"/>
          <a:stretch>
            <a:fillRect/>
          </a:stretch>
        </p:blipFill>
        <p:spPr>
          <a:xfrm>
            <a:off x="-6350" y="6079490"/>
            <a:ext cx="9156700" cy="790575"/>
          </a:xfrm>
          <a:prstGeom prst="rect">
            <a:avLst/>
          </a:prstGeom>
        </p:spPr>
      </p:pic>
      <p:pic>
        <p:nvPicPr>
          <p:cNvPr id="47109" name="图片 47108" descr="Img244182087"/>
          <p:cNvPicPr>
            <a:picLocks noChangeAspect="1"/>
          </p:cNvPicPr>
          <p:nvPr/>
        </p:nvPicPr>
        <p:blipFill>
          <a:blip r:embed="rId2"/>
          <a:stretch>
            <a:fillRect/>
          </a:stretch>
        </p:blipFill>
        <p:spPr>
          <a:xfrm>
            <a:off x="500380" y="83185"/>
            <a:ext cx="892810" cy="76644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109" name="图片 47108" descr="Img244182087"/>
          <p:cNvPicPr>
            <a:picLocks noChangeAspect="1"/>
          </p:cNvPicPr>
          <p:nvPr/>
        </p:nvPicPr>
        <p:blipFill>
          <a:blip r:embed="rId1"/>
          <a:stretch>
            <a:fillRect/>
          </a:stretch>
        </p:blipFill>
        <p:spPr>
          <a:xfrm>
            <a:off x="357505" y="194310"/>
            <a:ext cx="1212850" cy="1073150"/>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87745"/>
            <a:ext cx="9156700" cy="790575"/>
          </a:xfrm>
          <a:prstGeom prst="rect">
            <a:avLst/>
          </a:prstGeom>
        </p:spPr>
      </p:pic>
      <p:pic>
        <p:nvPicPr>
          <p:cNvPr id="6" name="Picture 4" descr="DSC00015"/>
          <p:cNvPicPr>
            <a:picLocks noChangeAspect="1"/>
          </p:cNvPicPr>
          <p:nvPr/>
        </p:nvPicPr>
        <p:blipFill>
          <a:blip r:embed="rId3"/>
          <a:srcRect r="4762" b="4762"/>
          <a:stretch>
            <a:fillRect/>
          </a:stretch>
        </p:blipFill>
        <p:spPr>
          <a:xfrm>
            <a:off x="433388" y="2562225"/>
            <a:ext cx="3000375" cy="3524250"/>
          </a:xfrm>
          <a:prstGeom prst="rect">
            <a:avLst/>
          </a:prstGeom>
          <a:noFill/>
          <a:ln w="9525">
            <a:noFill/>
          </a:ln>
        </p:spPr>
      </p:pic>
      <p:sp>
        <p:nvSpPr>
          <p:cNvPr id="7" name="Text Box 3"/>
          <p:cNvSpPr txBox="1">
            <a:spLocks noChangeArrowheads="1"/>
          </p:cNvSpPr>
          <p:nvPr/>
        </p:nvSpPr>
        <p:spPr bwMode="auto">
          <a:xfrm>
            <a:off x="98425" y="1180783"/>
            <a:ext cx="4143375" cy="1019810"/>
          </a:xfrm>
          <a:prstGeom prst="rect">
            <a:avLst/>
          </a:prstGeom>
          <a:noFill/>
          <a:ln w="12700">
            <a:noFill/>
            <a:miter lim="800000"/>
          </a:ln>
          <a:effectLst>
            <a:outerShdw dist="35921" dir="2700000" sy="50000" rotWithShape="0">
              <a:srgbClr val="875B0D"/>
            </a:outerShdw>
          </a:effectLst>
        </p:spPr>
        <p:txBody>
          <a:bodyPr>
            <a:spAutoFit/>
          </a:bodyPr>
          <a:p>
            <a:pPr marR="0" algn="ctr" defTabSz="914400">
              <a:buClrTx/>
              <a:buSzTx/>
              <a:buFontTx/>
              <a:buNone/>
              <a:defRPr/>
            </a:pPr>
            <a:r>
              <a:rPr kumimoji="1" lang="en-US" altLang="zh-CN" sz="3200" kern="1200" cap="none" spc="0" normalizeH="0" baseline="0" noProof="0" dirty="0">
                <a:solidFill>
                  <a:srgbClr val="FF0000"/>
                </a:solidFill>
                <a:latin typeface="宋体" panose="02010600030101010101" pitchFamily="2" charset="-122"/>
                <a:ea typeface="宋体" panose="02010600030101010101" pitchFamily="2" charset="-122"/>
                <a:cs typeface="+mn-cs"/>
              </a:rPr>
              <a:t>《</a:t>
            </a:r>
            <a:r>
              <a:rPr kumimoji="1" lang="zh-CN" altLang="en-US" sz="3200" kern="1200" cap="none" spc="0" normalizeH="0" baseline="0" noProof="0" dirty="0">
                <a:solidFill>
                  <a:srgbClr val="FF0000"/>
                </a:solidFill>
                <a:latin typeface="宋体" panose="02010600030101010101" pitchFamily="2" charset="-122"/>
                <a:ea typeface="宋体" panose="02010600030101010101" pitchFamily="2" charset="-122"/>
                <a:cs typeface="+mn-cs"/>
              </a:rPr>
              <a:t>索尔弗利诺回忆录</a:t>
            </a:r>
            <a:r>
              <a:rPr kumimoji="1" lang="en-US" altLang="zh-CN" sz="3200" kern="1200" cap="none" spc="0" normalizeH="0" baseline="0" noProof="0" dirty="0">
                <a:solidFill>
                  <a:srgbClr val="FF0000"/>
                </a:solidFill>
                <a:latin typeface="宋体" panose="02010600030101010101" pitchFamily="2" charset="-122"/>
                <a:ea typeface="宋体" panose="02010600030101010101" pitchFamily="2" charset="-122"/>
                <a:cs typeface="+mn-cs"/>
              </a:rPr>
              <a:t>》</a:t>
            </a:r>
            <a:endParaRPr kumimoji="1" lang="en-US" altLang="zh-CN" sz="3200" kern="1200" cap="none" spc="0" normalizeH="0" baseline="0" noProof="0" dirty="0">
              <a:solidFill>
                <a:srgbClr val="FF0000"/>
              </a:solidFill>
              <a:latin typeface="宋体" panose="02010600030101010101" pitchFamily="2" charset="-122"/>
              <a:ea typeface="宋体" panose="02010600030101010101" pitchFamily="2" charset="-122"/>
              <a:cs typeface="+mn-cs"/>
            </a:endParaRPr>
          </a:p>
          <a:p>
            <a:pPr marR="0" algn="ctr" defTabSz="914400">
              <a:lnSpc>
                <a:spcPts val="3400"/>
              </a:lnSpc>
              <a:buClrTx/>
              <a:buSzTx/>
              <a:buFontTx/>
              <a:buNone/>
              <a:defRPr/>
            </a:pPr>
            <a:r>
              <a:rPr kumimoji="1" lang="zh-CN" altLang="en-US" sz="3200" kern="1200" cap="none" spc="0" normalizeH="0" baseline="0" noProof="0" dirty="0">
                <a:solidFill>
                  <a:srgbClr val="FF0000"/>
                </a:solidFill>
                <a:latin typeface="宋体" panose="02010600030101010101" pitchFamily="2" charset="-122"/>
                <a:ea typeface="宋体" panose="02010600030101010101" pitchFamily="2" charset="-122"/>
                <a:cs typeface="+mn-cs"/>
              </a:rPr>
              <a:t>　（</a:t>
            </a:r>
            <a:r>
              <a:rPr kumimoji="1" lang="en-US" altLang="zh-CN" sz="3200" b="1" kern="1200" cap="none" spc="0" normalizeH="0" baseline="0" noProof="0" dirty="0">
                <a:solidFill>
                  <a:srgbClr val="FF0000"/>
                </a:solidFill>
                <a:latin typeface="宋体" panose="02010600030101010101" pitchFamily="2" charset="-122"/>
                <a:ea typeface="宋体" panose="02010600030101010101" pitchFamily="2" charset="-122"/>
                <a:cs typeface="+mn-cs"/>
              </a:rPr>
              <a:t>1862.11</a:t>
            </a:r>
            <a:r>
              <a:rPr kumimoji="1" lang="zh-CN" altLang="en-US" sz="3200" kern="1200" cap="none" spc="0" normalizeH="0" baseline="0" noProof="0" dirty="0">
                <a:solidFill>
                  <a:srgbClr val="FF0000"/>
                </a:solidFill>
                <a:latin typeface="宋体" panose="02010600030101010101" pitchFamily="2" charset="-122"/>
                <a:ea typeface="宋体" panose="02010600030101010101" pitchFamily="2" charset="-122"/>
                <a:cs typeface="+mn-cs"/>
              </a:rPr>
              <a:t>）</a:t>
            </a:r>
            <a:endParaRPr kumimoji="1" lang="zh-CN" altLang="en-US" sz="3200" u="sng" kern="1200" cap="none" spc="0" normalizeH="0" baseline="0" noProof="0" dirty="0">
              <a:solidFill>
                <a:srgbClr val="FF0000"/>
              </a:solidFill>
              <a:latin typeface="宋体" panose="02010600030101010101" pitchFamily="2" charset="-122"/>
              <a:ea typeface="宋体" panose="02010600030101010101" pitchFamily="2" charset="-122"/>
              <a:cs typeface="+mn-cs"/>
            </a:endParaRPr>
          </a:p>
        </p:txBody>
      </p:sp>
      <p:sp>
        <p:nvSpPr>
          <p:cNvPr id="69633" name="Rectangle 1"/>
          <p:cNvSpPr>
            <a:spLocks noChangeArrowheads="1"/>
          </p:cNvSpPr>
          <p:nvPr/>
        </p:nvSpPr>
        <p:spPr bwMode="auto">
          <a:xfrm>
            <a:off x="4076700" y="1717040"/>
            <a:ext cx="4929188" cy="4246245"/>
          </a:xfrm>
          <a:prstGeom prst="rect">
            <a:avLst/>
          </a:prstGeom>
          <a:solidFill>
            <a:schemeClr val="bg1"/>
          </a:solidFill>
          <a:ln w="3175">
            <a:solidFill>
              <a:srgbClr val="C00000"/>
            </a:solidFill>
            <a:miter lim="800000"/>
          </a:ln>
          <a:effectLst>
            <a:prstShdw prst="shdw17" dist="17961" dir="2700000">
              <a:schemeClr val="accent1">
                <a:gamma/>
                <a:shade val="60000"/>
                <a:invGamma/>
              </a:schemeClr>
            </a:prstShdw>
          </a:effectLst>
        </p:spPr>
        <p:txBody>
          <a:bodyPr anchor="ctr">
            <a:spAutoFit/>
          </a:bodyPr>
          <a:p>
            <a:pPr marL="0" marR="0" lvl="0" indent="266700" algn="l" defTabSz="914400" rtl="0" eaLnBrk="0" fontAlgn="base" latinLnBrk="0" hangingPunct="0">
              <a:lnSpc>
                <a:spcPct val="150000"/>
              </a:lnSpc>
              <a:spcBef>
                <a:spcPct val="0"/>
              </a:spcBef>
              <a:spcAft>
                <a:spcPct val="0"/>
              </a:spcAft>
              <a:buClrTx/>
              <a:buSzTx/>
              <a:buFontTx/>
              <a:buNone/>
              <a:tabLst>
                <a:tab pos="2636520" algn="ctr"/>
              </a:tabLst>
              <a:defRPr/>
            </a:pPr>
            <a:r>
              <a:rPr kumimoji="0" lang="zh-CN"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回到日内瓦后，他立即撰写了</a:t>
            </a:r>
            <a:r>
              <a:rPr kumimoji="0" lang="zh-CN" altLang="zh-CN"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索尔弗利诺回忆录</a:t>
            </a:r>
            <a:r>
              <a:rPr kumimoji="0" lang="zh-CN" altLang="zh-CN"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sz="2000" b="0" i="0" u="none" strike="noStrike" kern="12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，以直观感人的方式叙述了在索尔弗利诺见到的情景。他在书中提出两项重要建议：</a:t>
            </a:r>
            <a:r>
              <a:rPr kumimoji="0" lang="zh-CN" sz="2000" b="1" i="0" u="none" strike="noStrike" kern="1200" cap="none" spc="0" normalizeH="0" baseline="0" noProof="0" dirty="0">
                <a:ln>
                  <a:noFill/>
                </a:ln>
                <a:solidFill>
                  <a:srgbClr val="C00000"/>
                </a:solidFill>
                <a:effectLst/>
                <a:uLnTx/>
                <a:uFillTx/>
                <a:latin typeface="宋体" panose="02010600030101010101" pitchFamily="2" charset="-122"/>
                <a:ea typeface="宋体" panose="02010600030101010101" pitchFamily="2" charset="-122"/>
                <a:cs typeface="Times New Roman" panose="02020603050405020304" pitchFamily="18" charset="0"/>
              </a:rPr>
              <a:t>一是</a:t>
            </a:r>
            <a:r>
              <a:rPr kumimoji="0" lang="zh-CN" sz="2000" b="1" i="0" u="none" strike="noStrike" kern="120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在各国设立全国性的志愿伤兵救护组织，平时开展救护技能训练，战时支援军队医疗工作；</a:t>
            </a:r>
            <a:r>
              <a:rPr kumimoji="0" lang="zh-CN" sz="2000" b="1" i="0" u="none" strike="noStrike" kern="1200" cap="none" spc="0" normalizeH="0" baseline="0" noProof="0" dirty="0">
                <a:ln>
                  <a:noFill/>
                </a:ln>
                <a:solidFill>
                  <a:srgbClr val="C00000"/>
                </a:solidFill>
                <a:effectLst/>
                <a:uLnTx/>
                <a:uFillTx/>
                <a:latin typeface="宋体" panose="02010600030101010101" pitchFamily="2" charset="-122"/>
                <a:ea typeface="宋体" panose="02010600030101010101" pitchFamily="2" charset="-122"/>
                <a:cs typeface="Times New Roman" panose="02020603050405020304" pitchFamily="18" charset="0"/>
              </a:rPr>
              <a:t>二是</a:t>
            </a:r>
            <a:r>
              <a:rPr kumimoji="0" lang="zh-CN" sz="2000" b="1" i="0" u="none" strike="noStrike" kern="120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签订一份国际公约给予军事医务人员和医疗机构及各国志愿的伤兵救护组织以中立的地位。</a:t>
            </a:r>
            <a:endParaRPr kumimoji="0" lang="zh-CN" sz="2000" b="1" i="0" u="none" strike="noStrike" kern="1200" cap="none" spc="0" normalizeH="0" baseline="0" noProof="0" dirty="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8" name="文本框 7"/>
          <p:cNvSpPr txBox="1"/>
          <p:nvPr/>
        </p:nvSpPr>
        <p:spPr>
          <a:xfrm>
            <a:off x="5532120" y="822325"/>
            <a:ext cx="1866900" cy="768350"/>
          </a:xfrm>
          <a:prstGeom prst="rect">
            <a:avLst/>
          </a:prstGeom>
          <a:noFill/>
        </p:spPr>
        <p:txBody>
          <a:bodyPr wrap="none" rtlCol="0" anchor="t">
            <a:spAutoFit/>
          </a:bodyPr>
          <a:p>
            <a:r>
              <a:rPr kumimoji="1" lang="zh-CN" altLang="en-US" b="1" noProof="0" dirty="0">
                <a:solidFill>
                  <a:srgbClr val="0033CC"/>
                </a:solidFill>
                <a:latin typeface="宋体" panose="02010600030101010101" pitchFamily="2" charset="-122"/>
                <a:sym typeface="+mn-ea"/>
              </a:rPr>
              <a:t>一本书</a:t>
            </a:r>
            <a:endParaRPr lang="zh-CN" altLang="en-US"/>
          </a:p>
        </p:txBody>
      </p:sp>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69633"/>
                                        </p:tgtEl>
                                        <p:attrNameLst>
                                          <p:attrName>style.visibility</p:attrName>
                                        </p:attrNameLst>
                                      </p:cBhvr>
                                      <p:to>
                                        <p:strVal val="visible"/>
                                      </p:to>
                                    </p:set>
                                    <p:animEffect transition="in" filter="checkerboard(across)">
                                      <p:cBhvr>
                                        <p:cTn id="11" dur="500"/>
                                        <p:tgtEl>
                                          <p:spTgt spid="696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3" grpId="0" bldLvl="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7650" name="Picture 11" descr="20160602_211726"/>
          <p:cNvPicPr>
            <a:picLocks noChangeAspect="1"/>
          </p:cNvPicPr>
          <p:nvPr/>
        </p:nvPicPr>
        <p:blipFill>
          <a:blip r:embed="rId1"/>
          <a:srcRect l="4950" t="15892" r="4109" b="16916"/>
          <a:stretch>
            <a:fillRect/>
          </a:stretch>
        </p:blipFill>
        <p:spPr>
          <a:xfrm>
            <a:off x="428625" y="1395095"/>
            <a:ext cx="3585210" cy="4526915"/>
          </a:xfrm>
          <a:prstGeom prst="rect">
            <a:avLst/>
          </a:prstGeom>
          <a:noFill/>
          <a:ln w="9525">
            <a:noFill/>
          </a:ln>
        </p:spPr>
      </p:pic>
      <p:sp>
        <p:nvSpPr>
          <p:cNvPr id="27651" name="矩形 14"/>
          <p:cNvSpPr/>
          <p:nvPr/>
        </p:nvSpPr>
        <p:spPr>
          <a:xfrm>
            <a:off x="4589780" y="1604010"/>
            <a:ext cx="3960813" cy="4092575"/>
          </a:xfrm>
          <a:prstGeom prst="rect">
            <a:avLst/>
          </a:prstGeom>
          <a:noFill/>
          <a:ln w="9525" cap="flat" cmpd="sng">
            <a:solidFill>
              <a:schemeClr val="accent1"/>
            </a:solidFill>
            <a:prstDash val="solid"/>
            <a:miter/>
            <a:headEnd type="none" w="med" len="med"/>
            <a:tailEnd type="none" w="med" len="med"/>
          </a:ln>
        </p:spPr>
        <p:txBody>
          <a:bodyPr>
            <a:spAutoFit/>
          </a:bodyPr>
          <a:p>
            <a:r>
              <a:rPr lang="en-US" altLang="zh-CN" sz="2000" dirty="0">
                <a:latin typeface="Arial" panose="020B0604020202020204" pitchFamily="34" charset="0"/>
              </a:rPr>
              <a:t>2013</a:t>
            </a:r>
            <a:r>
              <a:rPr lang="zh-CN" altLang="en-US" sz="2000" dirty="0">
                <a:latin typeface="Arial" panose="020B0604020202020204" pitchFamily="34" charset="0"/>
              </a:rPr>
              <a:t>年</a:t>
            </a:r>
            <a:r>
              <a:rPr lang="en-US" altLang="zh-CN" sz="2000" dirty="0">
                <a:latin typeface="Arial" panose="020B0604020202020204" pitchFamily="34" charset="0"/>
              </a:rPr>
              <a:t>5</a:t>
            </a:r>
            <a:r>
              <a:rPr lang="zh-CN" altLang="en-US" sz="2000" dirty="0">
                <a:latin typeface="Arial" panose="020B0604020202020204" pitchFamily="34" charset="0"/>
              </a:rPr>
              <a:t>月</a:t>
            </a:r>
            <a:r>
              <a:rPr lang="en-US" altLang="zh-CN" sz="2000" dirty="0">
                <a:latin typeface="Arial" panose="020B0604020202020204" pitchFamily="34" charset="0"/>
              </a:rPr>
              <a:t>13</a:t>
            </a:r>
            <a:r>
              <a:rPr lang="zh-CN" altLang="en-US" sz="2000" dirty="0">
                <a:latin typeface="Arial" panose="020B0604020202020204" pitchFamily="34" charset="0"/>
              </a:rPr>
              <a:t>日下午国家主席习近平在人民大会堂会见红十字国际委员会主席毛雷尔。习近平高度评价红十字国际委员会成立</a:t>
            </a:r>
            <a:r>
              <a:rPr lang="en-US" altLang="zh-CN" sz="2000" dirty="0">
                <a:latin typeface="Arial" panose="020B0604020202020204" pitchFamily="34" charset="0"/>
              </a:rPr>
              <a:t>150</a:t>
            </a:r>
            <a:r>
              <a:rPr lang="zh-CN" altLang="en-US" sz="2000" dirty="0">
                <a:latin typeface="Arial" panose="020B0604020202020204" pitchFamily="34" charset="0"/>
              </a:rPr>
              <a:t>年来在国际人道主义事务方面所做的大量工作，感谢红十字国际委员会积极参与中国人道救援。</a:t>
            </a:r>
            <a:r>
              <a:rPr lang="zh-CN" altLang="en-US" sz="2000" b="1" dirty="0">
                <a:solidFill>
                  <a:srgbClr val="C00000"/>
                </a:solidFill>
                <a:latin typeface="Arial" panose="020B0604020202020204" pitchFamily="34" charset="0"/>
              </a:rPr>
              <a:t>习近平表示，红十字不仅是一种精神，更是一面旗帜，</a:t>
            </a:r>
            <a:r>
              <a:rPr lang="zh-CN" altLang="en-US" sz="2000" dirty="0">
                <a:latin typeface="Arial" panose="020B0604020202020204" pitchFamily="34" charset="0"/>
              </a:rPr>
              <a:t>跨越国界、种族、信仰，引领着世界范围内的人道主义活动。人道主义事业是全人类共同的事业，相信红十字精神将不断发扬光大。</a:t>
            </a:r>
            <a:endParaRPr lang="zh-CN" altLang="en-US" sz="2000" dirty="0">
              <a:latin typeface="Arial" panose="020B0604020202020204" pitchFamily="34" charset="0"/>
            </a:endParaRPr>
          </a:p>
        </p:txBody>
      </p:sp>
      <p:pic>
        <p:nvPicPr>
          <p:cNvPr id="47109" name="图片 47108" descr="Img244182087"/>
          <p:cNvPicPr>
            <a:picLocks noChangeAspect="1"/>
          </p:cNvPicPr>
          <p:nvPr/>
        </p:nvPicPr>
        <p:blipFill>
          <a:blip r:embed="rId2"/>
          <a:stretch>
            <a:fillRect/>
          </a:stretch>
        </p:blipFill>
        <p:spPr>
          <a:xfrm>
            <a:off x="500380" y="371475"/>
            <a:ext cx="892810" cy="76644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8674" name="Picture 4" descr="00300361676_bdbb713a"/>
          <p:cNvPicPr>
            <a:picLocks noChangeAspect="1"/>
          </p:cNvPicPr>
          <p:nvPr/>
        </p:nvPicPr>
        <p:blipFill>
          <a:blip r:embed="rId1"/>
          <a:stretch>
            <a:fillRect/>
          </a:stretch>
        </p:blipFill>
        <p:spPr>
          <a:xfrm>
            <a:off x="755650" y="260350"/>
            <a:ext cx="7632700" cy="4752975"/>
          </a:xfrm>
          <a:prstGeom prst="rect">
            <a:avLst/>
          </a:prstGeom>
          <a:noFill/>
          <a:ln w="9525">
            <a:noFill/>
          </a:ln>
        </p:spPr>
      </p:pic>
      <p:sp>
        <p:nvSpPr>
          <p:cNvPr id="28675" name="Rectangle 5"/>
          <p:cNvSpPr/>
          <p:nvPr/>
        </p:nvSpPr>
        <p:spPr>
          <a:xfrm>
            <a:off x="684213" y="5157788"/>
            <a:ext cx="7446962" cy="1209675"/>
          </a:xfrm>
          <a:prstGeom prst="rect">
            <a:avLst/>
          </a:prstGeom>
          <a:noFill/>
          <a:ln w="9525">
            <a:noFill/>
          </a:ln>
        </p:spPr>
        <p:txBody>
          <a:bodyPr anchor="ctr">
            <a:spAutoFit/>
          </a:bodyPr>
          <a:p>
            <a:pPr algn="ctr">
              <a:lnSpc>
                <a:spcPct val="105000"/>
              </a:lnSpc>
              <a:spcBef>
                <a:spcPct val="20000"/>
              </a:spcBef>
            </a:pPr>
            <a:r>
              <a:rPr lang="en-US" altLang="zh-CN" sz="2400" dirty="0">
                <a:latin typeface="宋体" panose="02010600030101010101" pitchFamily="2" charset="-122"/>
              </a:rPr>
              <a:t>2015</a:t>
            </a:r>
            <a:r>
              <a:rPr lang="zh-CN" altLang="en-US" sz="2400" dirty="0">
                <a:latin typeface="宋体" panose="02010600030101010101" pitchFamily="2" charset="-122"/>
              </a:rPr>
              <a:t>年</a:t>
            </a:r>
            <a:r>
              <a:rPr lang="en-US" altLang="zh-CN" sz="2400" dirty="0">
                <a:latin typeface="宋体" panose="02010600030101010101" pitchFamily="2" charset="-122"/>
              </a:rPr>
              <a:t>5</a:t>
            </a:r>
            <a:r>
              <a:rPr lang="zh-CN" altLang="en-US" sz="2400" dirty="0">
                <a:latin typeface="宋体" panose="02010600030101010101" pitchFamily="2" charset="-122"/>
              </a:rPr>
              <a:t>月</a:t>
            </a:r>
            <a:r>
              <a:rPr lang="en-US" altLang="zh-CN" sz="2400" dirty="0">
                <a:latin typeface="宋体" panose="02010600030101010101" pitchFamily="2" charset="-122"/>
              </a:rPr>
              <a:t>5</a:t>
            </a:r>
            <a:r>
              <a:rPr lang="zh-CN" altLang="en-US" sz="2400" dirty="0">
                <a:latin typeface="宋体" panose="02010600030101010101" pitchFamily="2" charset="-122"/>
              </a:rPr>
              <a:t>日中共中央总书记、国家主席、中央军委主席习近平会见中国红十字会第十次全国会员代表大会全体代表。</a:t>
            </a:r>
            <a:endParaRPr lang="zh-CN" altLang="en-US" sz="2400" dirty="0">
              <a:latin typeface="宋体" panose="02010600030101010101" pitchFamily="2" charset="-122"/>
            </a:endParaRP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nvGraphicFramePr>
        <p:xfrm>
          <a:off x="798830" y="1577340"/>
          <a:ext cx="7328535" cy="4528185"/>
        </p:xfrm>
        <a:graphic>
          <a:graphicData uri="http://schemas.openxmlformats.org/drawingml/2006/table">
            <a:tbl>
              <a:tblPr firstRow="1" bandRow="1">
                <a:tableStyleId>{5940675A-B579-460E-94D1-54222C63F5DA}</a:tableStyleId>
              </a:tblPr>
              <a:tblGrid>
                <a:gridCol w="1315720"/>
                <a:gridCol w="1242695"/>
                <a:gridCol w="1849120"/>
                <a:gridCol w="1504315"/>
                <a:gridCol w="1416685"/>
              </a:tblGrid>
              <a:tr h="370840">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届次</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年代</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名称</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会长</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名誉会长</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400685">
                <a:tc rowSpan="11">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新中国成立前无确切界次</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a:latin typeface="隶书" panose="02010509060101010101" pitchFamily="49" charset="-122"/>
                          <a:ea typeface="隶书" panose="02010509060101010101" pitchFamily="49" charset="-122"/>
                          <a:cs typeface="Calibri" panose="020F0502020204030204" charset="0"/>
                        </a:rPr>
                        <a:t>1907</a:t>
                      </a:r>
                      <a:r>
                        <a:rPr lang="zh-CN" altLang="en-US" sz="1600">
                          <a:latin typeface="隶书" panose="02010509060101010101" pitchFamily="49" charset="-122"/>
                          <a:ea typeface="隶书" panose="02010509060101010101" pitchFamily="49" charset="-122"/>
                          <a:cs typeface="Calibri" panose="020F0502020204030204" charset="0"/>
                        </a:rPr>
                        <a:t>年</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大清红十字会</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吕海寰</a:t>
                      </a:r>
                      <a:r>
                        <a:rPr lang="en-US" altLang="zh-CN" sz="1600">
                          <a:latin typeface="隶书" panose="02010509060101010101" pitchFamily="49" charset="-122"/>
                          <a:ea typeface="隶书" panose="02010509060101010101" pitchFamily="49" charset="-122"/>
                          <a:cs typeface="Calibri" panose="020F0502020204030204" charset="0"/>
                        </a:rPr>
                        <a:t>(</a:t>
                      </a:r>
                      <a:r>
                        <a:rPr lang="zh-CN" altLang="en-US" sz="1600">
                          <a:latin typeface="隶书" panose="02010509060101010101" pitchFamily="49" charset="-122"/>
                          <a:ea typeface="隶书" panose="02010509060101010101" pitchFamily="49" charset="-122"/>
                          <a:cs typeface="Calibri" panose="020F0502020204030204" charset="0"/>
                        </a:rPr>
                        <a:t>创始人</a:t>
                      </a:r>
                      <a:r>
                        <a:rPr lang="en-US" altLang="zh-CN" sz="1600">
                          <a:latin typeface="隶书" panose="02010509060101010101" pitchFamily="49" charset="-122"/>
                          <a:ea typeface="隶书" panose="02010509060101010101" pitchFamily="49" charset="-122"/>
                          <a:cs typeface="Calibri" panose="020F0502020204030204" charset="0"/>
                        </a:rPr>
                        <a:t>)</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a:latin typeface="隶书" panose="02010509060101010101" pitchFamily="49" charset="-122"/>
                          <a:ea typeface="隶书" panose="02010509060101010101" pitchFamily="49" charset="-122"/>
                          <a:cs typeface="宋体" panose="02010600030101010101" pitchFamily="2" charset="-122"/>
                        </a:rPr>
                        <a:t> </a:t>
                      </a:r>
                      <a:endParaRPr lang="en-US" altLang="zh-CN" sz="1600">
                        <a:latin typeface="隶书" panose="02010509060101010101" pitchFamily="49" charset="-122"/>
                        <a:ea typeface="隶书" panose="02010509060101010101" pitchFamily="49" charset="-122"/>
                        <a:cs typeface="宋体" panose="02010600030101010101" pitchFamily="2"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15595">
                <a:tc vMerge="1">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p>
                      <a:pPr>
                        <a:buNone/>
                      </a:pPr>
                      <a:r>
                        <a:rPr lang="en-US" altLang="zh-CN" sz="1600">
                          <a:latin typeface="隶书" panose="02010509060101010101" pitchFamily="49" charset="-122"/>
                          <a:ea typeface="隶书" panose="02010509060101010101" pitchFamily="49" charset="-122"/>
                          <a:cs typeface="Calibri" panose="020F0502020204030204" charset="0"/>
                        </a:rPr>
                        <a:t>1910</a:t>
                      </a:r>
                      <a:r>
                        <a:rPr lang="zh-CN" altLang="en-US" sz="1600">
                          <a:latin typeface="隶书" panose="02010509060101010101" pitchFamily="49" charset="-122"/>
                          <a:ea typeface="隶书" panose="02010509060101010101" pitchFamily="49" charset="-122"/>
                          <a:cs typeface="Calibri" panose="020F0502020204030204" charset="0"/>
                        </a:rPr>
                        <a:t>年</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大清红十字会</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盛宣怀</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a:latin typeface="隶书" panose="02010509060101010101" pitchFamily="49" charset="-122"/>
                          <a:ea typeface="隶书" panose="02010509060101010101" pitchFamily="49" charset="-122"/>
                          <a:cs typeface="宋体" panose="02010600030101010101" pitchFamily="2" charset="-122"/>
                        </a:rPr>
                        <a:t> </a:t>
                      </a:r>
                      <a:endParaRPr lang="en-US" altLang="zh-CN" sz="1600">
                        <a:latin typeface="隶书" panose="02010509060101010101" pitchFamily="49" charset="-122"/>
                        <a:ea typeface="隶书" panose="02010509060101010101" pitchFamily="49" charset="-122"/>
                        <a:cs typeface="宋体" panose="02010600030101010101" pitchFamily="2"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14960">
                <a:tc vMerge="1">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p>
                      <a:pPr>
                        <a:buNone/>
                      </a:pPr>
                      <a:r>
                        <a:rPr lang="en-US" altLang="zh-CN" sz="1600">
                          <a:latin typeface="隶书" panose="02010509060101010101" pitchFamily="49" charset="-122"/>
                          <a:ea typeface="隶书" panose="02010509060101010101" pitchFamily="49" charset="-122"/>
                          <a:cs typeface="Calibri" panose="020F0502020204030204" charset="0"/>
                        </a:rPr>
                        <a:t>1911</a:t>
                      </a:r>
                      <a:r>
                        <a:rPr lang="zh-CN" altLang="en-US" sz="1600">
                          <a:latin typeface="隶书" panose="02010509060101010101" pitchFamily="49" charset="-122"/>
                          <a:ea typeface="隶书" panose="02010509060101010101" pitchFamily="49" charset="-122"/>
                          <a:cs typeface="Calibri" panose="020F0502020204030204" charset="0"/>
                        </a:rPr>
                        <a:t>年</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中国红十字会</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吕海寰</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a:latin typeface="隶书" panose="02010509060101010101" pitchFamily="49" charset="-122"/>
                          <a:ea typeface="隶书" panose="02010509060101010101" pitchFamily="49" charset="-122"/>
                          <a:cs typeface="宋体" panose="02010600030101010101" pitchFamily="2" charset="-122"/>
                        </a:rPr>
                        <a:t> </a:t>
                      </a:r>
                      <a:endParaRPr lang="en-US" altLang="zh-CN" sz="1600">
                        <a:latin typeface="隶书" panose="02010509060101010101" pitchFamily="49" charset="-122"/>
                        <a:ea typeface="隶书" panose="02010509060101010101" pitchFamily="49" charset="-122"/>
                        <a:cs typeface="宋体" panose="02010600030101010101" pitchFamily="2"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15595">
                <a:tc vMerge="1">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p>
                      <a:pPr>
                        <a:buNone/>
                      </a:pPr>
                      <a:r>
                        <a:rPr lang="en-US" altLang="zh-CN" sz="1600">
                          <a:latin typeface="隶书" panose="02010509060101010101" pitchFamily="49" charset="-122"/>
                          <a:ea typeface="隶书" panose="02010509060101010101" pitchFamily="49" charset="-122"/>
                          <a:cs typeface="Calibri" panose="020F0502020204030204" charset="0"/>
                        </a:rPr>
                        <a:t>1912</a:t>
                      </a:r>
                      <a:r>
                        <a:rPr lang="zh-CN" altLang="en-US" sz="1600">
                          <a:latin typeface="隶书" panose="02010509060101010101" pitchFamily="49" charset="-122"/>
                          <a:ea typeface="隶书" panose="02010509060101010101" pitchFamily="49" charset="-122"/>
                          <a:cs typeface="Calibri" panose="020F0502020204030204" charset="0"/>
                        </a:rPr>
                        <a:t>年</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中国红十字会</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吕海寰</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袁世凯</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70840">
                <a:tc vMerge="1">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p>
                      <a:pPr>
                        <a:buNone/>
                      </a:pPr>
                      <a:r>
                        <a:rPr lang="en-US" altLang="zh-CN" sz="1600">
                          <a:latin typeface="隶书" panose="02010509060101010101" pitchFamily="49" charset="-122"/>
                          <a:ea typeface="隶书" panose="02010509060101010101" pitchFamily="49" charset="-122"/>
                          <a:cs typeface="Calibri" panose="020F0502020204030204" charset="0"/>
                        </a:rPr>
                        <a:t>1922</a:t>
                      </a:r>
                      <a:r>
                        <a:rPr lang="zh-CN" altLang="en-US" sz="1600">
                          <a:latin typeface="隶书" panose="02010509060101010101" pitchFamily="49" charset="-122"/>
                          <a:ea typeface="隶书" panose="02010509060101010101" pitchFamily="49" charset="-122"/>
                          <a:cs typeface="Calibri" panose="020F0502020204030204" charset="0"/>
                        </a:rPr>
                        <a:t>年</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中国红十字会</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汪大燮</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吕海寰</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15595">
                <a:tc vMerge="1">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p>
                      <a:pPr>
                        <a:buNone/>
                      </a:pPr>
                      <a:r>
                        <a:rPr lang="en-US" altLang="zh-CN" sz="1600">
                          <a:latin typeface="隶书" panose="02010509060101010101" pitchFamily="49" charset="-122"/>
                          <a:ea typeface="隶书" panose="02010509060101010101" pitchFamily="49" charset="-122"/>
                          <a:cs typeface="Calibri" panose="020F0502020204030204" charset="0"/>
                        </a:rPr>
                        <a:t>1924</a:t>
                      </a:r>
                      <a:r>
                        <a:rPr lang="zh-CN" altLang="en-US" sz="1600">
                          <a:latin typeface="隶书" panose="02010509060101010101" pitchFamily="49" charset="-122"/>
                          <a:ea typeface="隶书" panose="02010509060101010101" pitchFamily="49" charset="-122"/>
                          <a:cs typeface="Calibri" panose="020F0502020204030204" charset="0"/>
                        </a:rPr>
                        <a:t>年</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中国红十字会</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颜惠庆</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a:latin typeface="隶书" panose="02010509060101010101" pitchFamily="49" charset="-122"/>
                          <a:ea typeface="隶书" panose="02010509060101010101" pitchFamily="49" charset="-122"/>
                          <a:cs typeface="宋体" panose="02010600030101010101" pitchFamily="2" charset="-122"/>
                        </a:rPr>
                        <a:t> </a:t>
                      </a:r>
                      <a:endParaRPr lang="en-US" altLang="zh-CN" sz="1600">
                        <a:latin typeface="隶书" panose="02010509060101010101" pitchFamily="49" charset="-122"/>
                        <a:ea typeface="隶书" panose="02010509060101010101" pitchFamily="49" charset="-122"/>
                        <a:cs typeface="宋体" panose="02010600030101010101" pitchFamily="2"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15595">
                <a:tc vMerge="1">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p>
                      <a:pPr>
                        <a:buNone/>
                      </a:pPr>
                      <a:r>
                        <a:rPr lang="en-US" altLang="zh-CN" sz="1600">
                          <a:latin typeface="隶书" panose="02010509060101010101" pitchFamily="49" charset="-122"/>
                          <a:ea typeface="隶书" panose="02010509060101010101" pitchFamily="49" charset="-122"/>
                          <a:cs typeface="Calibri" panose="020F0502020204030204" charset="0"/>
                        </a:rPr>
                        <a:t>1928</a:t>
                      </a:r>
                      <a:r>
                        <a:rPr lang="zh-CN" altLang="en-US" sz="1600">
                          <a:latin typeface="隶书" panose="02010509060101010101" pitchFamily="49" charset="-122"/>
                          <a:ea typeface="隶书" panose="02010509060101010101" pitchFamily="49" charset="-122"/>
                          <a:cs typeface="Calibri" panose="020F0502020204030204" charset="0"/>
                        </a:rPr>
                        <a:t>年</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中国红十字会</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颜惠庆</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a:latin typeface="隶书" panose="02010509060101010101" pitchFamily="49" charset="-122"/>
                          <a:ea typeface="隶书" panose="02010509060101010101" pitchFamily="49" charset="-122"/>
                          <a:cs typeface="宋体" panose="02010600030101010101" pitchFamily="2" charset="-122"/>
                        </a:rPr>
                        <a:t> </a:t>
                      </a:r>
                      <a:endParaRPr lang="en-US" altLang="zh-CN" sz="1600">
                        <a:latin typeface="隶书" panose="02010509060101010101" pitchFamily="49" charset="-122"/>
                        <a:ea typeface="隶书" panose="02010509060101010101" pitchFamily="49" charset="-122"/>
                        <a:cs typeface="宋体" panose="02010600030101010101" pitchFamily="2"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61315">
                <a:tc vMerge="1">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p>
                      <a:pPr>
                        <a:buNone/>
                      </a:pPr>
                      <a:r>
                        <a:rPr lang="en-US" altLang="zh-CN" sz="1600">
                          <a:latin typeface="隶书" panose="02010509060101010101" pitchFamily="49" charset="-122"/>
                          <a:ea typeface="隶书" panose="02010509060101010101" pitchFamily="49" charset="-122"/>
                          <a:cs typeface="Calibri" panose="020F0502020204030204" charset="0"/>
                        </a:rPr>
                        <a:t>1933</a:t>
                      </a:r>
                      <a:r>
                        <a:rPr lang="zh-CN" altLang="en-US" sz="1600">
                          <a:latin typeface="隶书" panose="02010509060101010101" pitchFamily="49" charset="-122"/>
                          <a:ea typeface="隶书" panose="02010509060101010101" pitchFamily="49" charset="-122"/>
                          <a:cs typeface="Calibri" panose="020F0502020204030204" charset="0"/>
                        </a:rPr>
                        <a:t>年</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中华民国红十字会</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王正延</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蒋中正</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11785">
                <a:tc vMerge="1">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p>
                      <a:pPr>
                        <a:buNone/>
                      </a:pPr>
                      <a:r>
                        <a:rPr lang="en-US" altLang="zh-CN" sz="1600">
                          <a:latin typeface="隶书" panose="02010509060101010101" pitchFamily="49" charset="-122"/>
                          <a:ea typeface="隶书" panose="02010509060101010101" pitchFamily="49" charset="-122"/>
                          <a:cs typeface="Calibri" panose="020F0502020204030204" charset="0"/>
                        </a:rPr>
                        <a:t>1938</a:t>
                      </a:r>
                      <a:r>
                        <a:rPr lang="zh-CN" altLang="en-US" sz="1600">
                          <a:latin typeface="隶书" panose="02010509060101010101" pitchFamily="49" charset="-122"/>
                          <a:ea typeface="隶书" panose="02010509060101010101" pitchFamily="49" charset="-122"/>
                          <a:cs typeface="Calibri" panose="020F0502020204030204" charset="0"/>
                        </a:rPr>
                        <a:t>年</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中华民国红十字会</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王正延</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蒋中正</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44805">
                <a:tc vMerge="1">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p>
                      <a:pPr>
                        <a:buNone/>
                      </a:pPr>
                      <a:r>
                        <a:rPr lang="en-US" altLang="zh-CN" sz="1600">
                          <a:latin typeface="隶书" panose="02010509060101010101" pitchFamily="49" charset="-122"/>
                          <a:ea typeface="隶书" panose="02010509060101010101" pitchFamily="49" charset="-122"/>
                          <a:cs typeface="Calibri" panose="020F0502020204030204" charset="0"/>
                        </a:rPr>
                        <a:t>1943</a:t>
                      </a:r>
                      <a:r>
                        <a:rPr lang="zh-CN" altLang="en-US" sz="1600">
                          <a:latin typeface="隶书" panose="02010509060101010101" pitchFamily="49" charset="-122"/>
                          <a:ea typeface="隶书" panose="02010509060101010101" pitchFamily="49" charset="-122"/>
                          <a:cs typeface="Calibri" panose="020F0502020204030204" charset="0"/>
                        </a:rPr>
                        <a:t>年</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中华民国红十字会</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蒋梦麟</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蒋中正</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419100">
                <a:tc vMerge="1">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B w="9525" cap="flat" cmpd="sng">
                      <a:solidFill>
                        <a:srgbClr val="000000"/>
                      </a:solidFill>
                      <a:prstDash val="solid"/>
                      <a:headEnd type="none" w="med" len="med"/>
                      <a:tailEnd type="none" w="med" len="med"/>
                    </a:lnB>
                  </a:tcPr>
                </a:tc>
                <a:tc>
                  <a:txBody>
                    <a:bodyPr/>
                    <a:p>
                      <a:pPr>
                        <a:buNone/>
                      </a:pPr>
                      <a:r>
                        <a:rPr lang="en-US" altLang="zh-CN" sz="1600">
                          <a:latin typeface="隶书" panose="02010509060101010101" pitchFamily="49" charset="-122"/>
                          <a:ea typeface="隶书" panose="02010509060101010101" pitchFamily="49" charset="-122"/>
                          <a:cs typeface="Calibri" panose="020F0502020204030204" charset="0"/>
                        </a:rPr>
                        <a:t>1946</a:t>
                      </a:r>
                      <a:r>
                        <a:rPr lang="zh-CN" altLang="en-US" sz="1600">
                          <a:latin typeface="隶书" panose="02010509060101010101" pitchFamily="49" charset="-122"/>
                          <a:ea typeface="隶书" panose="02010509060101010101" pitchFamily="49" charset="-122"/>
                          <a:cs typeface="Calibri" panose="020F0502020204030204" charset="0"/>
                        </a:rPr>
                        <a:t>年</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中华民国红十字会</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蒋梦麟</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a:latin typeface="隶书" panose="02010509060101010101" pitchFamily="49" charset="-122"/>
                          <a:ea typeface="隶书" panose="02010509060101010101" pitchFamily="49" charset="-122"/>
                          <a:cs typeface="Calibri" panose="020F0502020204030204" charset="0"/>
                        </a:rPr>
                        <a:t>蒋中正</a:t>
                      </a:r>
                      <a:endParaRPr lang="zh-CN" altLang="en-US" sz="1600">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1838960" y="510540"/>
            <a:ext cx="6288405" cy="977265"/>
          </a:xfrm>
          <a:prstGeom prst="rect">
            <a:avLst/>
          </a:prstGeom>
          <a:noFill/>
        </p:spPr>
        <p:txBody>
          <a:bodyPr wrap="square" rtlCol="0">
            <a:spAutoFit/>
          </a:bodyPr>
          <a:p>
            <a:pPr algn="l">
              <a:lnSpc>
                <a:spcPct val="90000"/>
              </a:lnSpc>
              <a:buClr>
                <a:schemeClr val="bg1"/>
              </a:buClr>
            </a:pPr>
            <a:r>
              <a:rPr lang="zh-CN" altLang="en-US" sz="3200" b="1" dirty="0">
                <a:solidFill>
                  <a:srgbClr val="FF0000"/>
                </a:solidFill>
                <a:latin typeface="隶书" panose="02010509060101010101" pitchFamily="49" charset="-122"/>
                <a:ea typeface="隶书" panose="02010509060101010101" pitchFamily="49" charset="-122"/>
                <a:sym typeface="+mn-ea"/>
              </a:rPr>
              <a:t>中国红十字会历任领导人一览表 </a:t>
            </a:r>
            <a:endParaRPr lang="zh-CN" altLang="en-US" sz="3200" b="1" dirty="0">
              <a:solidFill>
                <a:srgbClr val="FF0000"/>
              </a:solidFill>
              <a:latin typeface="隶书" panose="02010509060101010101" pitchFamily="49" charset="-122"/>
              <a:ea typeface="隶书" panose="02010509060101010101" pitchFamily="49" charset="-122"/>
            </a:endParaRPr>
          </a:p>
          <a:p>
            <a:pPr algn="l">
              <a:lnSpc>
                <a:spcPct val="90000"/>
              </a:lnSpc>
              <a:buClr>
                <a:schemeClr val="bg1"/>
              </a:buClr>
            </a:pPr>
            <a:r>
              <a:rPr lang="zh-CN" altLang="en-US" sz="3200" b="1" dirty="0">
                <a:solidFill>
                  <a:srgbClr val="FF0000"/>
                </a:solidFill>
                <a:latin typeface="隶书" panose="02010509060101010101" pitchFamily="49" charset="-122"/>
                <a:ea typeface="隶书" panose="02010509060101010101" pitchFamily="49" charset="-122"/>
                <a:sym typeface="+mn-ea"/>
              </a:rPr>
              <a:t>        （ 新中国成立前）</a:t>
            </a:r>
            <a:endParaRPr lang="zh-CN" altLang="en-US" sz="3200" b="1" dirty="0">
              <a:solidFill>
                <a:srgbClr val="FF0000"/>
              </a:solidFill>
              <a:latin typeface="隶书" panose="02010509060101010101" pitchFamily="49" charset="-122"/>
              <a:ea typeface="隶书" panose="02010509060101010101" pitchFamily="49" charset="-122"/>
            </a:endParaRPr>
          </a:p>
        </p:txBody>
      </p:sp>
      <p:pic>
        <p:nvPicPr>
          <p:cNvPr id="47109" name="图片 47108" descr="Img244182087"/>
          <p:cNvPicPr>
            <a:picLocks noChangeAspect="1"/>
          </p:cNvPicPr>
          <p:nvPr/>
        </p:nvPicPr>
        <p:blipFill>
          <a:blip r:embed="rId1"/>
          <a:stretch>
            <a:fillRect/>
          </a:stretch>
        </p:blipFill>
        <p:spPr>
          <a:xfrm>
            <a:off x="217170" y="252095"/>
            <a:ext cx="1329690" cy="1141095"/>
          </a:xfrm>
          <a:prstGeom prst="rect">
            <a:avLst/>
          </a:prstGeom>
          <a:noFill/>
          <a:ln w="9525">
            <a:noFill/>
          </a:ln>
        </p:spPr>
      </p:pic>
      <p:pic>
        <p:nvPicPr>
          <p:cNvPr id="6" name="图片 5" descr="图片1"/>
          <p:cNvPicPr>
            <a:picLocks noChangeAspect="1"/>
          </p:cNvPicPr>
          <p:nvPr/>
        </p:nvPicPr>
        <p:blipFill>
          <a:blip r:embed="rId2"/>
          <a:stretch>
            <a:fillRect/>
          </a:stretch>
        </p:blipFill>
        <p:spPr>
          <a:xfrm>
            <a:off x="-6350" y="6079490"/>
            <a:ext cx="9156700" cy="790575"/>
          </a:xfrm>
          <a:prstGeom prst="rect">
            <a:avLst/>
          </a:prstGeom>
        </p:spPr>
      </p:pic>
    </p:spTree>
  </p:cSld>
  <p:clrMapOvr>
    <a:masterClrMapping/>
  </p:clrMapOvr>
  <p:transition advTm="15000">
    <p:random/>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579438"/>
            <a:ext cx="8229600" cy="1143000"/>
          </a:xfrm>
        </p:spPr>
        <p:txBody>
          <a:bodyPr/>
          <a:p>
            <a:r>
              <a:rPr lang="zh-CN" altLang="en-US" sz="2800" b="1" dirty="0">
                <a:solidFill>
                  <a:srgbClr val="FF0000"/>
                </a:solidFill>
                <a:latin typeface="隶书" panose="02010509060101010101" pitchFamily="49" charset="-122"/>
                <a:ea typeface="隶书" panose="02010509060101010101" pitchFamily="49" charset="-122"/>
                <a:sym typeface="+mn-ea"/>
              </a:rPr>
              <a:t>中国红十字会历任领导人一览表 </a:t>
            </a:r>
            <a:br>
              <a:rPr lang="zh-CN" altLang="en-US" sz="2800" b="1" dirty="0">
                <a:solidFill>
                  <a:srgbClr val="FF0000"/>
                </a:solidFill>
                <a:latin typeface="隶书" panose="02010509060101010101" pitchFamily="49" charset="-122"/>
                <a:ea typeface="隶书" panose="02010509060101010101" pitchFamily="49" charset="-122"/>
              </a:rPr>
            </a:br>
            <a:r>
              <a:rPr lang="zh-CN" altLang="en-US" sz="2800" b="1" dirty="0">
                <a:solidFill>
                  <a:srgbClr val="FF0000"/>
                </a:solidFill>
                <a:latin typeface="隶书" panose="02010509060101010101" pitchFamily="49" charset="-122"/>
                <a:ea typeface="隶书" panose="02010509060101010101" pitchFamily="49" charset="-122"/>
                <a:sym typeface="+mn-ea"/>
              </a:rPr>
              <a:t>（新中国成立后）</a:t>
            </a:r>
            <a:r>
              <a:rPr lang="zh-CN" altLang="en-US" b="1" dirty="0">
                <a:solidFill>
                  <a:srgbClr val="FF0000"/>
                </a:solidFill>
                <a:latin typeface="隶书" panose="02010509060101010101" pitchFamily="49" charset="-122"/>
                <a:ea typeface="隶书" panose="02010509060101010101" pitchFamily="49" charset="-122"/>
                <a:sym typeface="+mn-ea"/>
              </a:rPr>
              <a:t> </a:t>
            </a:r>
            <a:r>
              <a:rPr lang="zh-CN" altLang="en-US" b="1" dirty="0">
                <a:solidFill>
                  <a:srgbClr val="FF0000"/>
                </a:solidFill>
                <a:latin typeface="Times New Roman" panose="02020603050405020304" pitchFamily="18" charset="0"/>
                <a:ea typeface="黑体" panose="02010609060101010101" pitchFamily="2" charset="-122"/>
                <a:sym typeface="+mn-ea"/>
              </a:rPr>
              <a:t> </a:t>
            </a:r>
            <a:br>
              <a:rPr lang="zh-CN" altLang="en-US" b="1">
                <a:solidFill>
                  <a:srgbClr val="FF0000"/>
                </a:solidFill>
                <a:latin typeface="Times New Roman" panose="02020603050405020304" pitchFamily="18" charset="0"/>
                <a:ea typeface="黑体" panose="02010609060101010101" pitchFamily="2" charset="-122"/>
              </a:rPr>
            </a:br>
            <a:endParaRPr lang="zh-CN" altLang="en-US"/>
          </a:p>
        </p:txBody>
      </p:sp>
      <p:graphicFrame>
        <p:nvGraphicFramePr>
          <p:cNvPr id="3" name="内容占位符 2"/>
          <p:cNvGraphicFramePr/>
          <p:nvPr>
            <p:ph idx="1"/>
            <p:custDataLst>
              <p:tags r:id="rId1"/>
            </p:custDataLst>
          </p:nvPr>
        </p:nvGraphicFramePr>
        <p:xfrm>
          <a:off x="514350" y="1393190"/>
          <a:ext cx="8229600" cy="4618355"/>
        </p:xfrm>
        <a:graphic>
          <a:graphicData uri="http://schemas.openxmlformats.org/drawingml/2006/table">
            <a:tbl>
              <a:tblPr firstRow="1" bandRow="1">
                <a:tableStyleId>{5940675A-B579-460E-94D1-54222C63F5DA}</a:tableStyleId>
              </a:tblPr>
              <a:tblGrid>
                <a:gridCol w="1894205"/>
                <a:gridCol w="979170"/>
                <a:gridCol w="1687830"/>
                <a:gridCol w="1592580"/>
                <a:gridCol w="2075815"/>
              </a:tblGrid>
              <a:tr h="378460">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第一届</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Calibri" panose="020F0502020204030204" charset="0"/>
                        </a:rPr>
                        <a:t>1950</a:t>
                      </a:r>
                      <a:r>
                        <a:rPr lang="zh-CN" altLang="en-US" sz="1600" b="1">
                          <a:latin typeface="隶书" panose="02010509060101010101" pitchFamily="49" charset="-122"/>
                          <a:ea typeface="隶书" panose="02010509060101010101" pitchFamily="49" charset="-122"/>
                          <a:cs typeface="Calibri" panose="020F0502020204030204" charset="0"/>
                        </a:rPr>
                        <a:t>年</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中国红十字会</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李德全</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宋体" panose="02010600030101010101" pitchFamily="2" charset="-122"/>
                        </a:rPr>
                        <a:t> </a:t>
                      </a:r>
                      <a:endParaRPr lang="en-US" altLang="zh-CN" sz="1600" b="1">
                        <a:latin typeface="隶书" panose="02010509060101010101" pitchFamily="49" charset="-122"/>
                        <a:ea typeface="隶书" panose="02010509060101010101" pitchFamily="49" charset="-122"/>
                        <a:cs typeface="宋体" panose="02010600030101010101" pitchFamily="2"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584835">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第二届</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Calibri" panose="020F0502020204030204" charset="0"/>
                        </a:rPr>
                        <a:t>1961</a:t>
                      </a:r>
                      <a:r>
                        <a:rPr lang="zh-CN" altLang="en-US" sz="1600" b="1">
                          <a:latin typeface="隶书" panose="02010509060101010101" pitchFamily="49" charset="-122"/>
                          <a:ea typeface="隶书" panose="02010509060101010101" pitchFamily="49" charset="-122"/>
                          <a:cs typeface="Calibri" panose="020F0502020204030204" charset="0"/>
                        </a:rPr>
                        <a:t>年</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中国红十字会</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李德全 钱信忠</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宋体" panose="02010600030101010101" pitchFamily="2" charset="-122"/>
                        </a:rPr>
                        <a:t> </a:t>
                      </a:r>
                      <a:endParaRPr lang="en-US" altLang="zh-CN" sz="1600" b="1">
                        <a:latin typeface="隶书" panose="02010509060101010101" pitchFamily="49" charset="-122"/>
                        <a:ea typeface="隶书" panose="02010509060101010101" pitchFamily="49" charset="-122"/>
                        <a:cs typeface="宋体" panose="02010600030101010101" pitchFamily="2"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78460">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第三届</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Calibri" panose="020F0502020204030204" charset="0"/>
                        </a:rPr>
                        <a:t>1979</a:t>
                      </a:r>
                      <a:r>
                        <a:rPr lang="zh-CN" altLang="en-US" sz="1600" b="1">
                          <a:latin typeface="隶书" panose="02010509060101010101" pitchFamily="49" charset="-122"/>
                          <a:ea typeface="隶书" panose="02010509060101010101" pitchFamily="49" charset="-122"/>
                          <a:cs typeface="Calibri" panose="020F0502020204030204" charset="0"/>
                        </a:rPr>
                        <a:t>年</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中国红十字会</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钱信忠</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宋体" panose="02010600030101010101" pitchFamily="2" charset="-122"/>
                        </a:rPr>
                        <a:t> </a:t>
                      </a:r>
                      <a:endParaRPr lang="en-US" altLang="zh-CN" sz="1600" b="1">
                        <a:latin typeface="隶书" panose="02010509060101010101" pitchFamily="49" charset="-122"/>
                        <a:ea typeface="隶书" panose="02010509060101010101" pitchFamily="49" charset="-122"/>
                        <a:cs typeface="宋体" panose="02010600030101010101" pitchFamily="2"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79095">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第四届</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Calibri" panose="020F0502020204030204" charset="0"/>
                        </a:rPr>
                        <a:t>1985</a:t>
                      </a:r>
                      <a:r>
                        <a:rPr lang="zh-CN" altLang="en-US" sz="1600" b="1">
                          <a:latin typeface="隶书" panose="02010509060101010101" pitchFamily="49" charset="-122"/>
                          <a:ea typeface="隶书" panose="02010509060101010101" pitchFamily="49" charset="-122"/>
                          <a:cs typeface="Calibri" panose="020F0502020204030204" charset="0"/>
                        </a:rPr>
                        <a:t>年</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中国红十字会</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崔月犁</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朱学范 赵朴初 钱信忠</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626745">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第五届</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Calibri" panose="020F0502020204030204" charset="0"/>
                        </a:rPr>
                        <a:t>1990</a:t>
                      </a:r>
                      <a:r>
                        <a:rPr lang="zh-CN" altLang="en-US" sz="1600" b="1">
                          <a:latin typeface="隶书" panose="02010509060101010101" pitchFamily="49" charset="-122"/>
                          <a:ea typeface="隶书" panose="02010509060101010101" pitchFamily="49" charset="-122"/>
                          <a:cs typeface="Calibri" panose="020F0502020204030204" charset="0"/>
                        </a:rPr>
                        <a:t>年</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中国红十字会</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陈敏章</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朱学范 赵朴初 钱信忠  崔月犁</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78460">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第六届</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Calibri" panose="020F0502020204030204" charset="0"/>
                        </a:rPr>
                        <a:t>1994</a:t>
                      </a:r>
                      <a:r>
                        <a:rPr lang="zh-CN" altLang="en-US" sz="1600" b="1">
                          <a:latin typeface="隶书" panose="02010509060101010101" pitchFamily="49" charset="-122"/>
                          <a:ea typeface="隶书" panose="02010509060101010101" pitchFamily="49" charset="-122"/>
                          <a:cs typeface="Calibri" panose="020F0502020204030204" charset="0"/>
                        </a:rPr>
                        <a:t>年</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中国红十字会</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钱正英</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江泽民</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77825">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第七届</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Calibri" panose="020F0502020204030204" charset="0"/>
                        </a:rPr>
                        <a:t>1999</a:t>
                      </a:r>
                      <a:r>
                        <a:rPr lang="zh-CN" altLang="en-US" sz="1600" b="1">
                          <a:latin typeface="隶书" panose="02010509060101010101" pitchFamily="49" charset="-122"/>
                          <a:ea typeface="隶书" panose="02010509060101010101" pitchFamily="49" charset="-122"/>
                          <a:cs typeface="Calibri" panose="020F0502020204030204" charset="0"/>
                        </a:rPr>
                        <a:t>年</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中国红十字会</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彭佩云</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江泽民</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79095">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第八届</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Calibri" panose="020F0502020204030204" charset="0"/>
                        </a:rPr>
                        <a:t>2004</a:t>
                      </a:r>
                      <a:r>
                        <a:rPr lang="zh-CN" altLang="en-US" sz="1600" b="1">
                          <a:latin typeface="隶书" panose="02010509060101010101" pitchFamily="49" charset="-122"/>
                          <a:ea typeface="隶书" panose="02010509060101010101" pitchFamily="49" charset="-122"/>
                          <a:cs typeface="Calibri" panose="020F0502020204030204" charset="0"/>
                        </a:rPr>
                        <a:t>年</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中国红十字会</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彭佩云</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胡锦涛</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78460">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第九届</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Calibri" panose="020F0502020204030204" charset="0"/>
                        </a:rPr>
                        <a:t>2009</a:t>
                      </a:r>
                      <a:r>
                        <a:rPr lang="zh-CN" altLang="en-US" sz="1600" b="1">
                          <a:latin typeface="隶书" panose="02010509060101010101" pitchFamily="49" charset="-122"/>
                          <a:ea typeface="隶书" panose="02010509060101010101" pitchFamily="49" charset="-122"/>
                          <a:cs typeface="Calibri" panose="020F0502020204030204" charset="0"/>
                        </a:rPr>
                        <a:t>年</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中国红十字会</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华建敏</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胡锦涛</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78460">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第十届</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Calibri" panose="020F0502020204030204" charset="0"/>
                        </a:rPr>
                        <a:t>2015</a:t>
                      </a:r>
                      <a:r>
                        <a:rPr lang="zh-CN" altLang="en-US" sz="1600" b="1">
                          <a:latin typeface="隶书" panose="02010509060101010101" pitchFamily="49" charset="-122"/>
                          <a:ea typeface="隶书" panose="02010509060101010101" pitchFamily="49" charset="-122"/>
                          <a:cs typeface="Calibri" panose="020F0502020204030204" charset="0"/>
                        </a:rPr>
                        <a:t>年</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中国红十字会</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陈 竺</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李源潮</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378460">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第十一届</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en-US" altLang="zh-CN" sz="1600" b="1">
                          <a:latin typeface="隶书" panose="02010509060101010101" pitchFamily="49" charset="-122"/>
                          <a:ea typeface="隶书" panose="02010509060101010101" pitchFamily="49" charset="-122"/>
                          <a:cs typeface="Calibri" panose="020F0502020204030204" charset="0"/>
                        </a:rPr>
                        <a:t>2018</a:t>
                      </a:r>
                      <a:r>
                        <a:rPr lang="zh-CN" altLang="en-US" sz="1600" b="1">
                          <a:latin typeface="隶书" panose="02010509060101010101" pitchFamily="49" charset="-122"/>
                          <a:ea typeface="隶书" panose="02010509060101010101" pitchFamily="49" charset="-122"/>
                          <a:cs typeface="Calibri" panose="020F0502020204030204" charset="0"/>
                        </a:rPr>
                        <a:t>年</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中国红十字会</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陈 竺</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p>
                      <a:pPr>
                        <a:buNone/>
                      </a:pPr>
                      <a:r>
                        <a:rPr lang="zh-CN" altLang="en-US" sz="1600" b="1">
                          <a:latin typeface="隶书" panose="02010509060101010101" pitchFamily="49" charset="-122"/>
                          <a:ea typeface="隶书" panose="02010509060101010101" pitchFamily="49" charset="-122"/>
                          <a:cs typeface="Calibri" panose="020F0502020204030204" charset="0"/>
                        </a:rPr>
                        <a:t>王岐山</a:t>
                      </a:r>
                      <a:endParaRPr lang="zh-CN" altLang="en-US" sz="1600" b="1">
                        <a:latin typeface="隶书" panose="02010509060101010101" pitchFamily="49" charset="-122"/>
                        <a:ea typeface="隶书" panose="02010509060101010101" pitchFamily="49" charset="-122"/>
                        <a:cs typeface="Calibri" panose="020F0502020204030204" charset="0"/>
                      </a:endParaRPr>
                    </a:p>
                  </a:txBody>
                  <a:tcPr marL="0" marR="0" marT="63500" marB="63500"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47109" name="图片 47108" descr="Img244182087"/>
          <p:cNvPicPr>
            <a:picLocks noChangeAspect="1"/>
          </p:cNvPicPr>
          <p:nvPr/>
        </p:nvPicPr>
        <p:blipFill>
          <a:blip r:embed="rId2"/>
          <a:stretch>
            <a:fillRect/>
          </a:stretch>
        </p:blipFill>
        <p:spPr>
          <a:xfrm>
            <a:off x="217170" y="252095"/>
            <a:ext cx="1329690" cy="1141095"/>
          </a:xfrm>
          <a:prstGeom prst="rect">
            <a:avLst/>
          </a:prstGeom>
          <a:noFill/>
          <a:ln w="9525">
            <a:noFill/>
          </a:ln>
        </p:spPr>
      </p:pic>
      <p:pic>
        <p:nvPicPr>
          <p:cNvPr id="5" name="图片 4" descr="图片1"/>
          <p:cNvPicPr>
            <a:picLocks noChangeAspect="1"/>
          </p:cNvPicPr>
          <p:nvPr/>
        </p:nvPicPr>
        <p:blipFill>
          <a:blip r:embed="rId3"/>
          <a:stretch>
            <a:fillRect/>
          </a:stretch>
        </p:blipFill>
        <p:spPr>
          <a:xfrm>
            <a:off x="-6350" y="6401435"/>
            <a:ext cx="9156700" cy="790575"/>
          </a:xfrm>
          <a:prstGeom prst="rect">
            <a:avLst/>
          </a:prstGeom>
        </p:spPr>
      </p:pic>
    </p:spTree>
  </p:cSld>
  <p:clrMapOvr>
    <a:masterClrMapping/>
  </p:clrMapOvr>
  <p:transition advTm="15000">
    <p:random/>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8" name="文本框 91137"/>
          <p:cNvSpPr txBox="1"/>
          <p:nvPr/>
        </p:nvSpPr>
        <p:spPr>
          <a:xfrm>
            <a:off x="914400" y="6156325"/>
            <a:ext cx="7162800" cy="701675"/>
          </a:xfrm>
          <a:prstGeom prst="rect">
            <a:avLst/>
          </a:prstGeom>
          <a:noFill/>
          <a:ln w="12700">
            <a:noFill/>
          </a:ln>
          <a:effectLst>
            <a:outerShdw dist="35921" dir="2699999" sy="50000" rotWithShape="0">
              <a:schemeClr val="bg2"/>
            </a:outerShdw>
          </a:effectLst>
        </p:spPr>
        <p:txBody>
          <a:bodyPr>
            <a:spAutoFit/>
          </a:bodyPr>
          <a:p>
            <a:pPr algn="l"/>
            <a:r>
              <a:rPr lang="en-US" altLang="zh-CN" sz="4000" b="1" dirty="0">
                <a:solidFill>
                  <a:schemeClr val="tx1"/>
                </a:solidFill>
                <a:latin typeface="Tahoma" panose="020B0604030504040204" pitchFamily="34" charset="0"/>
                <a:ea typeface="黑体" panose="02010609060101010101" pitchFamily="2" charset="-122"/>
              </a:rPr>
              <a:t>         </a:t>
            </a:r>
            <a:r>
              <a:rPr lang="zh-CN" altLang="en-US" sz="4000" b="1" dirty="0">
                <a:solidFill>
                  <a:srgbClr val="FF3300"/>
                </a:solidFill>
                <a:latin typeface="Tahoma" panose="020B0604030504040204" pitchFamily="34" charset="0"/>
                <a:ea typeface="黑体" panose="02010609060101010101" pitchFamily="2" charset="-122"/>
              </a:rPr>
              <a:t>红十字青少年工作</a:t>
            </a:r>
            <a:endParaRPr lang="zh-CN" altLang="en-US" sz="4000" b="1" dirty="0">
              <a:solidFill>
                <a:srgbClr val="FF3300"/>
              </a:solidFill>
              <a:latin typeface="Tahoma" panose="020B0604030504040204" pitchFamily="34" charset="0"/>
              <a:ea typeface="黑体" panose="02010609060101010101" pitchFamily="2" charset="-122"/>
            </a:endParaRPr>
          </a:p>
        </p:txBody>
      </p:sp>
      <p:pic>
        <p:nvPicPr>
          <p:cNvPr id="91139" name="标题 91138" descr="会务讲座"/>
          <p:cNvPicPr>
            <a:picLocks noChangeAspect="1"/>
          </p:cNvPicPr>
          <p:nvPr>
            <p:ph type="title"/>
          </p:nvPr>
        </p:nvPicPr>
        <p:blipFill>
          <a:blip r:embed="rId1"/>
          <a:stretch>
            <a:fillRect/>
          </a:stretch>
        </p:blipFill>
        <p:spPr>
          <a:xfrm>
            <a:off x="0" y="-11112"/>
            <a:ext cx="4800600" cy="3600450"/>
          </a:xfrm>
        </p:spPr>
      </p:pic>
      <p:pic>
        <p:nvPicPr>
          <p:cNvPr id="91140" name="内容占位符 91139" descr="DSC02622"/>
          <p:cNvPicPr>
            <a:picLocks noChangeAspect="1"/>
          </p:cNvPicPr>
          <p:nvPr>
            <p:ph idx="1"/>
          </p:nvPr>
        </p:nvPicPr>
        <p:blipFill>
          <a:blip r:embed="rId2"/>
          <a:stretch>
            <a:fillRect/>
          </a:stretch>
        </p:blipFill>
        <p:spPr>
          <a:xfrm>
            <a:off x="4953000" y="0"/>
            <a:ext cx="4191000" cy="3143250"/>
          </a:xfrm>
        </p:spPr>
      </p:pic>
      <p:pic>
        <p:nvPicPr>
          <p:cNvPr id="91141" name="图片 91140" descr="学校依法开展救护技能学习和训练"/>
          <p:cNvPicPr>
            <a:picLocks noChangeAspect="1"/>
          </p:cNvPicPr>
          <p:nvPr/>
        </p:nvPicPr>
        <p:blipFill>
          <a:blip r:embed="rId3"/>
          <a:stretch>
            <a:fillRect/>
          </a:stretch>
        </p:blipFill>
        <p:spPr>
          <a:xfrm>
            <a:off x="3048000" y="2819400"/>
            <a:ext cx="4216400" cy="3162300"/>
          </a:xfrm>
          <a:prstGeom prst="rect">
            <a:avLst/>
          </a:prstGeom>
          <a:noFill/>
          <a:ln w="9525">
            <a:noFill/>
          </a:ln>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1140"/>
                                        </p:tgtEl>
                                        <p:attrNameLst>
                                          <p:attrName>style.visibility</p:attrName>
                                        </p:attrNameLst>
                                      </p:cBhvr>
                                      <p:to>
                                        <p:strVal val="visible"/>
                                      </p:to>
                                    </p:set>
                                    <p:anim calcmode="lin" valueType="num">
                                      <p:cBhvr additive="base">
                                        <p:cTn id="7" dur="500" fill="hold"/>
                                        <p:tgtEl>
                                          <p:spTgt spid="91140"/>
                                        </p:tgtEl>
                                        <p:attrNameLst>
                                          <p:attrName>ppt_x</p:attrName>
                                        </p:attrNameLst>
                                      </p:cBhvr>
                                      <p:tavLst>
                                        <p:tav tm="0">
                                          <p:val>
                                            <p:strVal val="#ppt_x"/>
                                          </p:val>
                                        </p:tav>
                                        <p:tav tm="100000">
                                          <p:val>
                                            <p:strVal val="#ppt_x"/>
                                          </p:val>
                                        </p:tav>
                                      </p:tavLst>
                                    </p:anim>
                                    <p:anim calcmode="lin" valueType="num">
                                      <p:cBhvr additive="base">
                                        <p:cTn id="8" dur="500" fill="hold"/>
                                        <p:tgtEl>
                                          <p:spTgt spid="911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标题 92161"/>
          <p:cNvSpPr>
            <a:spLocks noGrp="1"/>
          </p:cNvSpPr>
          <p:nvPr>
            <p:ph type="title"/>
          </p:nvPr>
        </p:nvSpPr>
        <p:spPr/>
        <p:txBody>
          <a:bodyPr anchor="ctr"/>
          <a:p>
            <a:endParaRPr dirty="0"/>
          </a:p>
        </p:txBody>
      </p:sp>
      <p:pic>
        <p:nvPicPr>
          <p:cNvPr id="92163" name="文本占位符 92162" descr="P1020054"/>
          <p:cNvPicPr>
            <a:picLocks noChangeAspect="1"/>
          </p:cNvPicPr>
          <p:nvPr>
            <p:ph type="body" idx="1"/>
          </p:nvPr>
        </p:nvPicPr>
        <p:blipFill>
          <a:blip r:embed="rId1"/>
          <a:stretch>
            <a:fillRect/>
          </a:stretch>
        </p:blipFill>
        <p:spPr>
          <a:xfrm>
            <a:off x="609600" y="0"/>
            <a:ext cx="6781800" cy="3886200"/>
          </a:xfrm>
        </p:spPr>
      </p:pic>
      <p:pic>
        <p:nvPicPr>
          <p:cNvPr id="92164" name="图片 92163" descr="File0006"/>
          <p:cNvPicPr>
            <a:picLocks noChangeAspect="1"/>
          </p:cNvPicPr>
          <p:nvPr/>
        </p:nvPicPr>
        <p:blipFill>
          <a:blip r:embed="rId2"/>
          <a:stretch>
            <a:fillRect/>
          </a:stretch>
        </p:blipFill>
        <p:spPr>
          <a:xfrm>
            <a:off x="2971800" y="3959225"/>
            <a:ext cx="6172200" cy="2898775"/>
          </a:xfrm>
          <a:prstGeom prst="rect">
            <a:avLst/>
          </a:prstGeom>
          <a:noFill/>
          <a:ln w="9525">
            <a:noFill/>
          </a:ln>
        </p:spPr>
      </p:pic>
      <p:sp>
        <p:nvSpPr>
          <p:cNvPr id="92165" name="矩形 92164"/>
          <p:cNvSpPr/>
          <p:nvPr/>
        </p:nvSpPr>
        <p:spPr>
          <a:xfrm rot="10800000" flipV="1">
            <a:off x="1219200" y="6096000"/>
            <a:ext cx="7389813" cy="519113"/>
          </a:xfrm>
          <a:prstGeom prst="rect">
            <a:avLst/>
          </a:prstGeom>
          <a:noFill/>
          <a:ln w="9525">
            <a:noFill/>
          </a:ln>
        </p:spPr>
        <p:txBody>
          <a:bodyPr>
            <a:spAutoFit/>
          </a:bodyPr>
          <a:p>
            <a:r>
              <a:rPr lang="zh-CN" altLang="en-US" sz="2800" b="1" dirty="0">
                <a:solidFill>
                  <a:srgbClr val="FF3300"/>
                </a:solidFill>
                <a:latin typeface="Arial" panose="020B0604020202020204" pitchFamily="34" charset="0"/>
                <a:ea typeface="黑体" panose="02010609060101010101" pitchFamily="2" charset="-122"/>
              </a:rPr>
              <a:t>红十字会</a:t>
            </a:r>
            <a:r>
              <a:rPr lang="zh-CN" altLang="en-US" sz="2800" b="1" dirty="0">
                <a:solidFill>
                  <a:srgbClr val="FFFF00"/>
                </a:solidFill>
                <a:latin typeface="Arial" panose="020B0604020202020204" pitchFamily="34" charset="0"/>
                <a:ea typeface="黑体" panose="02010609060101010101" pitchFamily="2" charset="-122"/>
              </a:rPr>
              <a:t>向困难残疾人家庭子女发放助学金</a:t>
            </a:r>
            <a:endParaRPr lang="zh-CN" altLang="en-US" sz="2800" b="1" dirty="0">
              <a:solidFill>
                <a:srgbClr val="FFFF00"/>
              </a:solidFill>
              <a:latin typeface="Arial" panose="020B0604020202020204" pitchFamily="34" charset="0"/>
              <a:ea typeface="黑体" panose="02010609060101010101" pitchFamily="2" charset="-122"/>
            </a:endParaRPr>
          </a:p>
        </p:txBody>
      </p:sp>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92163"/>
                                        </p:tgtEl>
                                        <p:attrNameLst>
                                          <p:attrName>style.visibility</p:attrName>
                                        </p:attrNameLst>
                                      </p:cBhvr>
                                      <p:to>
                                        <p:strVal val="visible"/>
                                      </p:to>
                                    </p:set>
                                    <p:animEffect transition="in" filter="wedge">
                                      <p:cBhvr>
                                        <p:cTn id="7" dur="2000"/>
                                        <p:tgtEl>
                                          <p:spTgt spid="9216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92164"/>
                                        </p:tgtEl>
                                        <p:attrNameLst>
                                          <p:attrName>style.visibility</p:attrName>
                                        </p:attrNameLst>
                                      </p:cBhvr>
                                      <p:to>
                                        <p:strVal val="visible"/>
                                      </p:to>
                                    </p:set>
                                    <p:animEffect transition="in" filter="wedge">
                                      <p:cBhvr>
                                        <p:cTn id="12" dur="2000"/>
                                        <p:tgtEl>
                                          <p:spTgt spid="92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3186" name="图片 93185" descr="9008"/>
          <p:cNvPicPr>
            <a:picLocks noChangeAspect="1"/>
          </p:cNvPicPr>
          <p:nvPr/>
        </p:nvPicPr>
        <p:blipFill>
          <a:blip r:embed="rId1"/>
          <a:srcRect t="18889" r="16667" b="8888"/>
          <a:stretch>
            <a:fillRect/>
          </a:stretch>
        </p:blipFill>
        <p:spPr>
          <a:xfrm>
            <a:off x="3962400" y="0"/>
            <a:ext cx="5181600" cy="3367088"/>
          </a:xfrm>
          <a:prstGeom prst="rect">
            <a:avLst/>
          </a:prstGeom>
          <a:noFill/>
          <a:ln w="9525">
            <a:noFill/>
          </a:ln>
        </p:spPr>
      </p:pic>
      <p:sp>
        <p:nvSpPr>
          <p:cNvPr id="93187" name="矩形 93186"/>
          <p:cNvSpPr/>
          <p:nvPr/>
        </p:nvSpPr>
        <p:spPr>
          <a:xfrm>
            <a:off x="533400" y="3276600"/>
            <a:ext cx="2819400" cy="1676400"/>
          </a:xfrm>
          <a:prstGeom prst="rect">
            <a:avLst/>
          </a:prstGeom>
          <a:solidFill>
            <a:schemeClr val="folHlink"/>
          </a:solidFill>
          <a:ln w="9525">
            <a:noFill/>
          </a:ln>
        </p:spPr>
        <p:txBody>
          <a:bodyPr/>
          <a:p>
            <a:endParaRPr lang="zh-CN" altLang="en-US"/>
          </a:p>
        </p:txBody>
      </p:sp>
      <p:pic>
        <p:nvPicPr>
          <p:cNvPr id="93188" name="图片 93187" descr="blood_1"/>
          <p:cNvPicPr>
            <a:picLocks noChangeAspect="1"/>
          </p:cNvPicPr>
          <p:nvPr/>
        </p:nvPicPr>
        <p:blipFill>
          <a:blip r:embed="rId2"/>
          <a:stretch>
            <a:fillRect/>
          </a:stretch>
        </p:blipFill>
        <p:spPr>
          <a:xfrm>
            <a:off x="838200" y="3429000"/>
            <a:ext cx="1074738" cy="1295400"/>
          </a:xfrm>
          <a:prstGeom prst="rect">
            <a:avLst/>
          </a:prstGeom>
          <a:solidFill>
            <a:schemeClr val="folHlink"/>
          </a:solidFill>
          <a:ln w="9525">
            <a:noFill/>
          </a:ln>
        </p:spPr>
      </p:pic>
      <p:sp>
        <p:nvSpPr>
          <p:cNvPr id="93189" name="文本框 93188"/>
          <p:cNvSpPr txBox="1"/>
          <p:nvPr/>
        </p:nvSpPr>
        <p:spPr>
          <a:xfrm>
            <a:off x="0" y="5257800"/>
            <a:ext cx="4495800" cy="1006475"/>
          </a:xfrm>
          <a:prstGeom prst="rect">
            <a:avLst/>
          </a:prstGeom>
          <a:solidFill>
            <a:srgbClr val="CC0000"/>
          </a:solidFill>
          <a:ln w="9525">
            <a:noFill/>
          </a:ln>
          <a:effectLst>
            <a:outerShdw dist="107763" dir="2699999" algn="ctr" rotWithShape="0">
              <a:srgbClr val="808080"/>
            </a:outerShdw>
          </a:effectLst>
        </p:spPr>
        <p:txBody>
          <a:bodyPr>
            <a:spAutoFit/>
          </a:bodyPr>
          <a:p>
            <a:pPr>
              <a:buClr>
                <a:schemeClr val="bg1"/>
              </a:buClr>
            </a:pPr>
            <a:r>
              <a:rPr lang="zh-CN" altLang="en-US" sz="3600" b="1" dirty="0">
                <a:solidFill>
                  <a:schemeClr val="bg1"/>
                </a:solidFill>
                <a:latin typeface="Times New Roman" panose="02020603050405020304" pitchFamily="18" charset="0"/>
                <a:ea typeface="黑体" panose="02010609060101010101" pitchFamily="2" charset="-122"/>
              </a:rPr>
              <a:t>卫生与社区关怀</a:t>
            </a:r>
            <a:endParaRPr lang="zh-CN" altLang="en-US" sz="3600" b="1" dirty="0">
              <a:solidFill>
                <a:schemeClr val="bg1"/>
              </a:solidFill>
              <a:latin typeface="Times New Roman" panose="02020603050405020304" pitchFamily="18" charset="0"/>
              <a:ea typeface="黑体" panose="02010609060101010101" pitchFamily="2" charset="-122"/>
            </a:endParaRPr>
          </a:p>
          <a:p>
            <a:pPr>
              <a:buClr>
                <a:schemeClr val="bg1"/>
              </a:buClr>
            </a:pPr>
            <a:r>
              <a:rPr lang="en-US" altLang="zh-CN" sz="2400" b="1">
                <a:solidFill>
                  <a:schemeClr val="bg1"/>
                </a:solidFill>
                <a:latin typeface="Arial" panose="020B0604020202020204" pitchFamily="34" charset="0"/>
                <a:ea typeface="黑体" panose="02010609060101010101" pitchFamily="2" charset="-122"/>
              </a:rPr>
              <a:t>Health and community care</a:t>
            </a:r>
            <a:endParaRPr lang="en-US" altLang="zh-CN" sz="2400" b="1">
              <a:solidFill>
                <a:schemeClr val="bg1"/>
              </a:solidFill>
              <a:latin typeface="Arial" panose="020B0604020202020204" pitchFamily="34" charset="0"/>
              <a:ea typeface="黑体" panose="02010609060101010101" pitchFamily="2" charset="-122"/>
            </a:endParaRPr>
          </a:p>
        </p:txBody>
      </p:sp>
      <p:pic>
        <p:nvPicPr>
          <p:cNvPr id="93190" name="图片 93189" descr="Image04"/>
          <p:cNvPicPr>
            <a:picLocks noChangeAspect="1"/>
          </p:cNvPicPr>
          <p:nvPr/>
        </p:nvPicPr>
        <p:blipFill>
          <a:blip r:embed="rId3"/>
          <a:stretch>
            <a:fillRect/>
          </a:stretch>
        </p:blipFill>
        <p:spPr>
          <a:xfrm>
            <a:off x="4724400" y="3429000"/>
            <a:ext cx="4419600" cy="3429000"/>
          </a:xfrm>
          <a:prstGeom prst="rect">
            <a:avLst/>
          </a:prstGeom>
          <a:noFill/>
          <a:ln w="9525">
            <a:noFill/>
          </a:ln>
        </p:spPr>
      </p:pic>
      <p:pic>
        <p:nvPicPr>
          <p:cNvPr id="93191" name="图片 93190" descr="home_aids_lintje"/>
          <p:cNvPicPr>
            <a:picLocks noChangeAspect="1"/>
          </p:cNvPicPr>
          <p:nvPr/>
        </p:nvPicPr>
        <p:blipFill>
          <a:blip r:embed="rId4"/>
          <a:stretch>
            <a:fillRect/>
          </a:stretch>
        </p:blipFill>
        <p:spPr>
          <a:xfrm>
            <a:off x="2133600" y="3429000"/>
            <a:ext cx="1028700" cy="1295400"/>
          </a:xfrm>
          <a:prstGeom prst="rect">
            <a:avLst/>
          </a:prstGeom>
          <a:solidFill>
            <a:schemeClr val="folHlink"/>
          </a:solidFill>
          <a:ln w="9525">
            <a:noFill/>
          </a:ln>
        </p:spPr>
      </p:pic>
      <p:pic>
        <p:nvPicPr>
          <p:cNvPr id="93192" name="图片 93191" descr="1004"/>
          <p:cNvPicPr>
            <a:picLocks noChangeAspect="1"/>
          </p:cNvPicPr>
          <p:nvPr/>
        </p:nvPicPr>
        <p:blipFill>
          <a:blip r:embed="rId5"/>
          <a:stretch>
            <a:fillRect/>
          </a:stretch>
        </p:blipFill>
        <p:spPr>
          <a:xfrm>
            <a:off x="0" y="0"/>
            <a:ext cx="3989388" cy="3200400"/>
          </a:xfrm>
          <a:prstGeom prst="rect">
            <a:avLst/>
          </a:prstGeom>
          <a:noFill/>
          <a:ln w="9525">
            <a:noFill/>
          </a:ln>
        </p:spPr>
      </p:pic>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93189"/>
                                        </p:tgtEl>
                                        <p:attrNameLst>
                                          <p:attrName>style.visibility</p:attrName>
                                        </p:attrNameLst>
                                      </p:cBhvr>
                                      <p:to>
                                        <p:strVal val="visible"/>
                                      </p:to>
                                    </p:set>
                                    <p:animEffect transition="in" filter="wedge">
                                      <p:cBhvr>
                                        <p:cTn id="7" dur="2000"/>
                                        <p:tgtEl>
                                          <p:spTgt spid="9318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3191"/>
                                        </p:tgtEl>
                                        <p:attrNameLst>
                                          <p:attrName>style.visibility</p:attrName>
                                        </p:attrNameLst>
                                      </p:cBhvr>
                                      <p:to>
                                        <p:strVal val="visible"/>
                                      </p:to>
                                    </p:set>
                                    <p:anim calcmode="lin" valueType="num">
                                      <p:cBhvr additive="base">
                                        <p:cTn id="12" dur="500" fill="hold"/>
                                        <p:tgtEl>
                                          <p:spTgt spid="93191"/>
                                        </p:tgtEl>
                                        <p:attrNameLst>
                                          <p:attrName>ppt_x</p:attrName>
                                        </p:attrNameLst>
                                      </p:cBhvr>
                                      <p:tavLst>
                                        <p:tav tm="0">
                                          <p:val>
                                            <p:strVal val="#ppt_x"/>
                                          </p:val>
                                        </p:tav>
                                        <p:tav tm="100000">
                                          <p:val>
                                            <p:strVal val="#ppt_x"/>
                                          </p:val>
                                        </p:tav>
                                      </p:tavLst>
                                    </p:anim>
                                    <p:anim calcmode="lin" valueType="num">
                                      <p:cBhvr additive="base">
                                        <p:cTn id="13" dur="500" fill="hold"/>
                                        <p:tgtEl>
                                          <p:spTgt spid="9319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3188"/>
                                        </p:tgtEl>
                                        <p:attrNameLst>
                                          <p:attrName>style.visibility</p:attrName>
                                        </p:attrNameLst>
                                      </p:cBhvr>
                                      <p:to>
                                        <p:strVal val="visible"/>
                                      </p:to>
                                    </p:set>
                                    <p:anim calcmode="lin" valueType="num">
                                      <p:cBhvr additive="base">
                                        <p:cTn id="18" dur="500" fill="hold"/>
                                        <p:tgtEl>
                                          <p:spTgt spid="93188"/>
                                        </p:tgtEl>
                                        <p:attrNameLst>
                                          <p:attrName>ppt_x</p:attrName>
                                        </p:attrNameLst>
                                      </p:cBhvr>
                                      <p:tavLst>
                                        <p:tav tm="0">
                                          <p:val>
                                            <p:strVal val="#ppt_x"/>
                                          </p:val>
                                        </p:tav>
                                        <p:tav tm="100000">
                                          <p:val>
                                            <p:strVal val="#ppt_x"/>
                                          </p:val>
                                        </p:tav>
                                      </p:tavLst>
                                    </p:anim>
                                    <p:anim calcmode="lin" valueType="num">
                                      <p:cBhvr additive="base">
                                        <p:cTn id="19" dur="500" fill="hold"/>
                                        <p:tgtEl>
                                          <p:spTgt spid="9318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93192"/>
                                        </p:tgtEl>
                                        <p:attrNameLst>
                                          <p:attrName>style.visibility</p:attrName>
                                        </p:attrNameLst>
                                      </p:cBhvr>
                                      <p:to>
                                        <p:strVal val="visible"/>
                                      </p:to>
                                    </p:set>
                                    <p:anim calcmode="lin" valueType="num">
                                      <p:cBhvr additive="base">
                                        <p:cTn id="24" dur="500" fill="hold"/>
                                        <p:tgtEl>
                                          <p:spTgt spid="93192"/>
                                        </p:tgtEl>
                                        <p:attrNameLst>
                                          <p:attrName>ppt_x</p:attrName>
                                        </p:attrNameLst>
                                      </p:cBhvr>
                                      <p:tavLst>
                                        <p:tav tm="0">
                                          <p:val>
                                            <p:strVal val="#ppt_x"/>
                                          </p:val>
                                        </p:tav>
                                        <p:tav tm="100000">
                                          <p:val>
                                            <p:strVal val="#ppt_x"/>
                                          </p:val>
                                        </p:tav>
                                      </p:tavLst>
                                    </p:anim>
                                    <p:anim calcmode="lin" valueType="num">
                                      <p:cBhvr additive="base">
                                        <p:cTn id="25" dur="500" fill="hold"/>
                                        <p:tgtEl>
                                          <p:spTgt spid="9319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93186"/>
                                        </p:tgtEl>
                                        <p:attrNameLst>
                                          <p:attrName>style.visibility</p:attrName>
                                        </p:attrNameLst>
                                      </p:cBhvr>
                                      <p:to>
                                        <p:strVal val="visible"/>
                                      </p:to>
                                    </p:set>
                                    <p:anim calcmode="lin" valueType="num">
                                      <p:cBhvr additive="base">
                                        <p:cTn id="30" dur="500" fill="hold"/>
                                        <p:tgtEl>
                                          <p:spTgt spid="93186"/>
                                        </p:tgtEl>
                                        <p:attrNameLst>
                                          <p:attrName>ppt_x</p:attrName>
                                        </p:attrNameLst>
                                      </p:cBhvr>
                                      <p:tavLst>
                                        <p:tav tm="0">
                                          <p:val>
                                            <p:strVal val="#ppt_x"/>
                                          </p:val>
                                        </p:tav>
                                        <p:tav tm="100000">
                                          <p:val>
                                            <p:strVal val="#ppt_x"/>
                                          </p:val>
                                        </p:tav>
                                      </p:tavLst>
                                    </p:anim>
                                    <p:anim calcmode="lin" valueType="num">
                                      <p:cBhvr additive="base">
                                        <p:cTn id="31" dur="500" fill="hold"/>
                                        <p:tgtEl>
                                          <p:spTgt spid="9318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93190"/>
                                        </p:tgtEl>
                                        <p:attrNameLst>
                                          <p:attrName>style.visibility</p:attrName>
                                        </p:attrNameLst>
                                      </p:cBhvr>
                                      <p:to>
                                        <p:strVal val="visible"/>
                                      </p:to>
                                    </p:set>
                                    <p:anim calcmode="lin" valueType="num">
                                      <p:cBhvr additive="base">
                                        <p:cTn id="36" dur="500" fill="hold"/>
                                        <p:tgtEl>
                                          <p:spTgt spid="93190"/>
                                        </p:tgtEl>
                                        <p:attrNameLst>
                                          <p:attrName>ppt_x</p:attrName>
                                        </p:attrNameLst>
                                      </p:cBhvr>
                                      <p:tavLst>
                                        <p:tav tm="0">
                                          <p:val>
                                            <p:strVal val="#ppt_x"/>
                                          </p:val>
                                        </p:tav>
                                        <p:tav tm="100000">
                                          <p:val>
                                            <p:strVal val="#ppt_x"/>
                                          </p:val>
                                        </p:tav>
                                      </p:tavLst>
                                    </p:anim>
                                    <p:anim calcmode="lin" valueType="num">
                                      <p:cBhvr additive="base">
                                        <p:cTn id="37" dur="500" fill="hold"/>
                                        <p:tgtEl>
                                          <p:spTgt spid="931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4210" name="图片 94209"/>
          <p:cNvPicPr>
            <a:picLocks noChangeAspect="1"/>
          </p:cNvPicPr>
          <p:nvPr/>
        </p:nvPicPr>
        <p:blipFill>
          <a:blip r:embed="rId1"/>
          <a:stretch>
            <a:fillRect/>
          </a:stretch>
        </p:blipFill>
        <p:spPr>
          <a:xfrm>
            <a:off x="152400" y="0"/>
            <a:ext cx="4570413" cy="3427413"/>
          </a:xfrm>
          <a:prstGeom prst="rect">
            <a:avLst/>
          </a:prstGeom>
          <a:noFill/>
          <a:ln w="9525">
            <a:noFill/>
          </a:ln>
        </p:spPr>
      </p:pic>
      <p:sp>
        <p:nvSpPr>
          <p:cNvPr id="94211" name="文本框 94210"/>
          <p:cNvSpPr txBox="1"/>
          <p:nvPr/>
        </p:nvSpPr>
        <p:spPr>
          <a:xfrm>
            <a:off x="1455738" y="3074988"/>
            <a:ext cx="184150" cy="366712"/>
          </a:xfrm>
          <a:prstGeom prst="rect">
            <a:avLst/>
          </a:prstGeom>
          <a:noFill/>
          <a:ln w="9525">
            <a:noFill/>
          </a:ln>
        </p:spPr>
        <p:txBody>
          <a:bodyPr wrap="none" anchor="t">
            <a:spAutoFit/>
          </a:bodyPr>
          <a:p>
            <a:pPr algn="l"/>
            <a:endParaRPr sz="1800" dirty="0">
              <a:solidFill>
                <a:schemeClr val="tx1"/>
              </a:solidFill>
              <a:latin typeface="Verdana" panose="020B0604030504040204" pitchFamily="34" charset="0"/>
            </a:endParaRPr>
          </a:p>
        </p:txBody>
      </p:sp>
      <p:pic>
        <p:nvPicPr>
          <p:cNvPr id="94212" name="图片 94211" descr="IMGP0751"/>
          <p:cNvPicPr>
            <a:picLocks noChangeAspect="1"/>
          </p:cNvPicPr>
          <p:nvPr/>
        </p:nvPicPr>
        <p:blipFill>
          <a:blip r:embed="rId2"/>
          <a:stretch>
            <a:fillRect/>
          </a:stretch>
        </p:blipFill>
        <p:spPr>
          <a:xfrm>
            <a:off x="0" y="0"/>
            <a:ext cx="4149725" cy="3419475"/>
          </a:xfrm>
          <a:prstGeom prst="rect">
            <a:avLst/>
          </a:prstGeom>
          <a:noFill/>
          <a:ln w="9525">
            <a:noFill/>
          </a:ln>
        </p:spPr>
      </p:pic>
      <p:sp>
        <p:nvSpPr>
          <p:cNvPr id="94213" name="文本框 94212"/>
          <p:cNvSpPr txBox="1"/>
          <p:nvPr/>
        </p:nvSpPr>
        <p:spPr>
          <a:xfrm>
            <a:off x="0" y="2895600"/>
            <a:ext cx="4191000" cy="457200"/>
          </a:xfrm>
          <a:prstGeom prst="rect">
            <a:avLst/>
          </a:prstGeom>
          <a:noFill/>
          <a:ln w="9525">
            <a:noFill/>
          </a:ln>
        </p:spPr>
        <p:txBody>
          <a:bodyPr>
            <a:spAutoFit/>
          </a:bodyPr>
          <a:p>
            <a:pPr algn="l"/>
            <a:r>
              <a:rPr lang="zh-CN" altLang="en-US" sz="2400" b="1" dirty="0">
                <a:solidFill>
                  <a:srgbClr val="FFFF66"/>
                </a:solidFill>
                <a:latin typeface="Verdana" panose="020B0604030504040204" pitchFamily="34" charset="0"/>
              </a:rPr>
              <a:t>医务人员捐献造血干细胞血样</a:t>
            </a:r>
            <a:endParaRPr lang="zh-CN" altLang="en-US" sz="2400" b="1" dirty="0">
              <a:solidFill>
                <a:srgbClr val="FFFF66"/>
              </a:solidFill>
              <a:latin typeface="Verdana" panose="020B0604030504040204" pitchFamily="34" charset="0"/>
            </a:endParaRPr>
          </a:p>
        </p:txBody>
      </p:sp>
      <p:pic>
        <p:nvPicPr>
          <p:cNvPr id="94214" name="图片 94213" descr="IMGP0645"/>
          <p:cNvPicPr>
            <a:picLocks noChangeAspect="1"/>
          </p:cNvPicPr>
          <p:nvPr/>
        </p:nvPicPr>
        <p:blipFill>
          <a:blip r:embed="rId3"/>
          <a:stretch>
            <a:fillRect/>
          </a:stretch>
        </p:blipFill>
        <p:spPr>
          <a:xfrm>
            <a:off x="4191000" y="0"/>
            <a:ext cx="4953000" cy="3276600"/>
          </a:xfrm>
          <a:prstGeom prst="rect">
            <a:avLst/>
          </a:prstGeom>
          <a:noFill/>
          <a:ln w="9525">
            <a:noFill/>
          </a:ln>
        </p:spPr>
      </p:pic>
      <p:sp>
        <p:nvSpPr>
          <p:cNvPr id="94215" name="矩形 94214"/>
          <p:cNvSpPr/>
          <p:nvPr/>
        </p:nvSpPr>
        <p:spPr>
          <a:xfrm>
            <a:off x="5486400" y="2362200"/>
            <a:ext cx="2438400" cy="822325"/>
          </a:xfrm>
          <a:prstGeom prst="rect">
            <a:avLst/>
          </a:prstGeom>
          <a:noFill/>
          <a:ln w="9525">
            <a:noFill/>
          </a:ln>
        </p:spPr>
        <p:txBody>
          <a:bodyPr>
            <a:spAutoFit/>
          </a:bodyPr>
          <a:p>
            <a:r>
              <a:rPr lang="zh-CN" altLang="en-US" sz="2400" b="1" dirty="0">
                <a:solidFill>
                  <a:srgbClr val="FFFF00"/>
                </a:solidFill>
                <a:latin typeface="Arial" panose="020B0604020202020204" pitchFamily="34" charset="0"/>
                <a:ea typeface="黑体" panose="02010609060101010101" pitchFamily="2" charset="-122"/>
              </a:rPr>
              <a:t>志愿者捐献造血干细胞仪式</a:t>
            </a:r>
            <a:endParaRPr lang="zh-CN" altLang="en-US" sz="2400" b="1">
              <a:solidFill>
                <a:srgbClr val="FFFF00"/>
              </a:solidFill>
              <a:latin typeface="Arial" panose="020B0604020202020204" pitchFamily="34" charset="0"/>
              <a:ea typeface="黑体" panose="02010609060101010101" pitchFamily="2" charset="-122"/>
            </a:endParaRPr>
          </a:p>
        </p:txBody>
      </p:sp>
      <p:pic>
        <p:nvPicPr>
          <p:cNvPr id="94216" name="图片 94215" descr="DSC08733"/>
          <p:cNvPicPr>
            <a:picLocks noChangeAspect="1"/>
          </p:cNvPicPr>
          <p:nvPr/>
        </p:nvPicPr>
        <p:blipFill>
          <a:blip r:embed="rId4"/>
          <a:stretch>
            <a:fillRect/>
          </a:stretch>
        </p:blipFill>
        <p:spPr>
          <a:xfrm>
            <a:off x="4495800" y="3352800"/>
            <a:ext cx="4648200" cy="3946525"/>
          </a:xfrm>
          <a:prstGeom prst="rect">
            <a:avLst/>
          </a:prstGeom>
          <a:noFill/>
          <a:ln w="9525">
            <a:noFill/>
          </a:ln>
        </p:spPr>
      </p:pic>
      <p:sp>
        <p:nvSpPr>
          <p:cNvPr id="94217" name="矩形 94216"/>
          <p:cNvSpPr/>
          <p:nvPr/>
        </p:nvSpPr>
        <p:spPr>
          <a:xfrm>
            <a:off x="5181600" y="6338888"/>
            <a:ext cx="3962400" cy="519112"/>
          </a:xfrm>
          <a:prstGeom prst="rect">
            <a:avLst/>
          </a:prstGeom>
          <a:noFill/>
          <a:ln w="9525">
            <a:noFill/>
          </a:ln>
        </p:spPr>
        <p:txBody>
          <a:bodyPr>
            <a:spAutoFit/>
          </a:bodyPr>
          <a:p>
            <a:r>
              <a:rPr lang="zh-CN" altLang="en-US" sz="2800" b="1" dirty="0">
                <a:solidFill>
                  <a:srgbClr val="FFFF00"/>
                </a:solidFill>
                <a:latin typeface="Arial" panose="020B0604020202020204" pitchFamily="34" charset="0"/>
              </a:rPr>
              <a:t>看望遗体捐献者</a:t>
            </a:r>
            <a:endParaRPr lang="zh-CN" altLang="en-US" sz="2800" b="1" dirty="0">
              <a:solidFill>
                <a:srgbClr val="FFFF00"/>
              </a:solidFill>
              <a:latin typeface="Arial" panose="020B0604020202020204" pitchFamily="34" charset="0"/>
            </a:endParaRPr>
          </a:p>
        </p:txBody>
      </p:sp>
      <p:pic>
        <p:nvPicPr>
          <p:cNvPr id="94218" name="图片 94217" descr="DSC03335"/>
          <p:cNvPicPr>
            <a:picLocks noChangeAspect="1"/>
          </p:cNvPicPr>
          <p:nvPr/>
        </p:nvPicPr>
        <p:blipFill>
          <a:blip r:embed="rId5"/>
          <a:stretch>
            <a:fillRect/>
          </a:stretch>
        </p:blipFill>
        <p:spPr>
          <a:xfrm>
            <a:off x="0" y="3495675"/>
            <a:ext cx="4724400" cy="3362325"/>
          </a:xfrm>
          <a:prstGeom prst="rect">
            <a:avLst/>
          </a:prstGeom>
          <a:noFill/>
          <a:ln w="9525">
            <a:noFill/>
          </a:ln>
        </p:spPr>
      </p:pic>
      <p:sp>
        <p:nvSpPr>
          <p:cNvPr id="94219" name="矩形 94218"/>
          <p:cNvSpPr/>
          <p:nvPr/>
        </p:nvSpPr>
        <p:spPr>
          <a:xfrm rot="10800000" flipV="1">
            <a:off x="381000" y="6338888"/>
            <a:ext cx="4267200" cy="519112"/>
          </a:xfrm>
          <a:prstGeom prst="rect">
            <a:avLst/>
          </a:prstGeom>
          <a:noFill/>
          <a:ln w="9525">
            <a:noFill/>
          </a:ln>
        </p:spPr>
        <p:txBody>
          <a:bodyPr>
            <a:spAutoFit/>
          </a:bodyPr>
          <a:p>
            <a:r>
              <a:rPr lang="zh-CN" altLang="en-US" sz="2800" b="1" dirty="0">
                <a:solidFill>
                  <a:srgbClr val="FFFF66"/>
                </a:solidFill>
                <a:latin typeface="Arial" panose="020B0604020202020204" pitchFamily="34" charset="0"/>
              </a:rPr>
              <a:t>慰问白内障手术后的老人</a:t>
            </a:r>
            <a:endParaRPr lang="zh-CN" altLang="en-US" sz="2800" b="1" dirty="0">
              <a:solidFill>
                <a:srgbClr val="FFFF66"/>
              </a:solidFill>
              <a:latin typeface="Arial" panose="020B0604020202020204" pitchFamily="34" charset="0"/>
            </a:endParaRPr>
          </a:p>
        </p:txBody>
      </p:sp>
    </p:spTree>
  </p:cSld>
  <p:clrMapOvr>
    <a:masterClrMapping/>
  </p:clrMapOvr>
  <p:transition advTm="15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4212"/>
                                        </p:tgtEl>
                                        <p:attrNameLst>
                                          <p:attrName>style.visibility</p:attrName>
                                        </p:attrNameLst>
                                      </p:cBhvr>
                                      <p:to>
                                        <p:strVal val="visible"/>
                                      </p:to>
                                    </p:set>
                                    <p:anim calcmode="lin" valueType="num">
                                      <p:cBhvr additive="base">
                                        <p:cTn id="7" dur="500" fill="hold"/>
                                        <p:tgtEl>
                                          <p:spTgt spid="94212"/>
                                        </p:tgtEl>
                                        <p:attrNameLst>
                                          <p:attrName>ppt_x</p:attrName>
                                        </p:attrNameLst>
                                      </p:cBhvr>
                                      <p:tavLst>
                                        <p:tav tm="0">
                                          <p:val>
                                            <p:strVal val="#ppt_x"/>
                                          </p:val>
                                        </p:tav>
                                        <p:tav tm="100000">
                                          <p:val>
                                            <p:strVal val="#ppt_x"/>
                                          </p:val>
                                        </p:tav>
                                      </p:tavLst>
                                    </p:anim>
                                    <p:anim calcmode="lin" valueType="num">
                                      <p:cBhvr additive="base">
                                        <p:cTn id="8" dur="500" fill="hold"/>
                                        <p:tgtEl>
                                          <p:spTgt spid="942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4216"/>
                                        </p:tgtEl>
                                        <p:attrNameLst>
                                          <p:attrName>style.visibility</p:attrName>
                                        </p:attrNameLst>
                                      </p:cBhvr>
                                      <p:to>
                                        <p:strVal val="visible"/>
                                      </p:to>
                                    </p:set>
                                    <p:anim calcmode="lin" valueType="num">
                                      <p:cBhvr additive="base">
                                        <p:cTn id="13" dur="500" fill="hold"/>
                                        <p:tgtEl>
                                          <p:spTgt spid="94216"/>
                                        </p:tgtEl>
                                        <p:attrNameLst>
                                          <p:attrName>ppt_x</p:attrName>
                                        </p:attrNameLst>
                                      </p:cBhvr>
                                      <p:tavLst>
                                        <p:tav tm="0">
                                          <p:val>
                                            <p:strVal val="#ppt_x"/>
                                          </p:val>
                                        </p:tav>
                                        <p:tav tm="100000">
                                          <p:val>
                                            <p:strVal val="#ppt_x"/>
                                          </p:val>
                                        </p:tav>
                                      </p:tavLst>
                                    </p:anim>
                                    <p:anim calcmode="lin" valueType="num">
                                      <p:cBhvr additive="base">
                                        <p:cTn id="14" dur="500" fill="hold"/>
                                        <p:tgtEl>
                                          <p:spTgt spid="942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4214"/>
                                        </p:tgtEl>
                                        <p:attrNameLst>
                                          <p:attrName>style.visibility</p:attrName>
                                        </p:attrNameLst>
                                      </p:cBhvr>
                                      <p:to>
                                        <p:strVal val="visible"/>
                                      </p:to>
                                    </p:set>
                                    <p:anim calcmode="lin" valueType="num">
                                      <p:cBhvr additive="base">
                                        <p:cTn id="19" dur="500" fill="hold"/>
                                        <p:tgtEl>
                                          <p:spTgt spid="94214"/>
                                        </p:tgtEl>
                                        <p:attrNameLst>
                                          <p:attrName>ppt_x</p:attrName>
                                        </p:attrNameLst>
                                      </p:cBhvr>
                                      <p:tavLst>
                                        <p:tav tm="0">
                                          <p:val>
                                            <p:strVal val="#ppt_x"/>
                                          </p:val>
                                        </p:tav>
                                        <p:tav tm="100000">
                                          <p:val>
                                            <p:strVal val="#ppt_x"/>
                                          </p:val>
                                        </p:tav>
                                      </p:tavLst>
                                    </p:anim>
                                    <p:anim calcmode="lin" valueType="num">
                                      <p:cBhvr additive="base">
                                        <p:cTn id="20" dur="500" fill="hold"/>
                                        <p:tgtEl>
                                          <p:spTgt spid="942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4218"/>
                                        </p:tgtEl>
                                        <p:attrNameLst>
                                          <p:attrName>style.visibility</p:attrName>
                                        </p:attrNameLst>
                                      </p:cBhvr>
                                      <p:to>
                                        <p:strVal val="visible"/>
                                      </p:to>
                                    </p:set>
                                    <p:anim calcmode="lin" valueType="num">
                                      <p:cBhvr additive="base">
                                        <p:cTn id="25" dur="500" fill="hold"/>
                                        <p:tgtEl>
                                          <p:spTgt spid="94218"/>
                                        </p:tgtEl>
                                        <p:attrNameLst>
                                          <p:attrName>ppt_x</p:attrName>
                                        </p:attrNameLst>
                                      </p:cBhvr>
                                      <p:tavLst>
                                        <p:tav tm="0">
                                          <p:val>
                                            <p:strVal val="#ppt_x"/>
                                          </p:val>
                                        </p:tav>
                                        <p:tav tm="100000">
                                          <p:val>
                                            <p:strVal val="#ppt_x"/>
                                          </p:val>
                                        </p:tav>
                                      </p:tavLst>
                                    </p:anim>
                                    <p:anim calcmode="lin" valueType="num">
                                      <p:cBhvr additive="base">
                                        <p:cTn id="26" dur="500" fill="hold"/>
                                        <p:tgtEl>
                                          <p:spTgt spid="942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6259" name="文本框 96258"/>
          <p:cNvSpPr txBox="1"/>
          <p:nvPr/>
        </p:nvSpPr>
        <p:spPr>
          <a:xfrm>
            <a:off x="3200400" y="5562600"/>
            <a:ext cx="5334000" cy="884238"/>
          </a:xfrm>
          <a:prstGeom prst="rect">
            <a:avLst/>
          </a:prstGeom>
          <a:solidFill>
            <a:srgbClr val="FF6600"/>
          </a:solidFill>
          <a:ln w="9525">
            <a:noFill/>
          </a:ln>
          <a:effectLst>
            <a:outerShdw dist="107763" dir="2699999" algn="ctr" rotWithShape="0">
              <a:srgbClr val="808080"/>
            </a:outerShdw>
          </a:effectLst>
        </p:spPr>
        <p:txBody>
          <a:bodyPr>
            <a:spAutoFit/>
          </a:bodyPr>
          <a:p>
            <a:pPr>
              <a:buClr>
                <a:schemeClr val="bg1"/>
              </a:buClr>
            </a:pPr>
            <a:r>
              <a:rPr lang="zh-CN" altLang="en-US" sz="3200" dirty="0">
                <a:solidFill>
                  <a:schemeClr val="bg1"/>
                </a:solidFill>
                <a:latin typeface="Times New Roman" panose="02020603050405020304" pitchFamily="18" charset="0"/>
                <a:ea typeface="黑体" panose="02010609060101010101" pitchFamily="2" charset="-122"/>
              </a:rPr>
              <a:t>促进人道价值观</a:t>
            </a:r>
            <a:endParaRPr lang="zh-CN" altLang="en-US" sz="3200" dirty="0">
              <a:solidFill>
                <a:schemeClr val="bg1"/>
              </a:solidFill>
              <a:latin typeface="Times New Roman" panose="02020603050405020304" pitchFamily="18" charset="0"/>
              <a:ea typeface="黑体" panose="02010609060101010101" pitchFamily="2" charset="-122"/>
            </a:endParaRPr>
          </a:p>
          <a:p>
            <a:pPr>
              <a:buClr>
                <a:schemeClr val="bg1"/>
              </a:buClr>
            </a:pPr>
            <a:r>
              <a:rPr lang="en-US" altLang="zh-CN" sz="2000" b="1">
                <a:solidFill>
                  <a:schemeClr val="bg1"/>
                </a:solidFill>
                <a:latin typeface="Arial" panose="020B0604020202020204" pitchFamily="34" charset="0"/>
                <a:ea typeface="黑体" panose="02010609060101010101" pitchFamily="2" charset="-122"/>
              </a:rPr>
              <a:t>Promotion of humanitarian values</a:t>
            </a:r>
            <a:endParaRPr lang="en-US" altLang="zh-CN" sz="2000" b="1">
              <a:solidFill>
                <a:schemeClr val="bg1"/>
              </a:solidFill>
              <a:latin typeface="Arial" panose="020B0604020202020204" pitchFamily="34" charset="0"/>
              <a:ea typeface="黑体" panose="02010609060101010101" pitchFamily="2" charset="-122"/>
            </a:endParaRPr>
          </a:p>
        </p:txBody>
      </p:sp>
      <p:pic>
        <p:nvPicPr>
          <p:cNvPr id="2" name="图片 1" descr="微信图片_20180802092818"/>
          <p:cNvPicPr>
            <a:picLocks noChangeAspect="1"/>
          </p:cNvPicPr>
          <p:nvPr/>
        </p:nvPicPr>
        <p:blipFill>
          <a:blip r:embed="rId1"/>
          <a:stretch>
            <a:fillRect/>
          </a:stretch>
        </p:blipFill>
        <p:spPr>
          <a:xfrm>
            <a:off x="596900" y="730885"/>
            <a:ext cx="7145020" cy="5358765"/>
          </a:xfrm>
          <a:prstGeom prst="rect">
            <a:avLst/>
          </a:prstGeom>
        </p:spPr>
      </p:pic>
    </p:spTree>
  </p:cSld>
  <p:clrMapOvr>
    <a:masterClrMapping/>
  </p:clrMapOvr>
  <p:transition advTm="15000">
    <p:random/>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微信图片_20180802092750"/>
          <p:cNvPicPr>
            <a:picLocks noChangeAspect="1"/>
          </p:cNvPicPr>
          <p:nvPr/>
        </p:nvPicPr>
        <p:blipFill>
          <a:blip r:embed="rId1"/>
          <a:stretch>
            <a:fillRect/>
          </a:stretch>
        </p:blipFill>
        <p:spPr>
          <a:xfrm>
            <a:off x="759460" y="544195"/>
            <a:ext cx="4375150" cy="2893060"/>
          </a:xfrm>
          <a:prstGeom prst="rect">
            <a:avLst/>
          </a:prstGeom>
        </p:spPr>
      </p:pic>
      <p:pic>
        <p:nvPicPr>
          <p:cNvPr id="3" name="图片 2" descr="微信图片_20180802092856"/>
          <p:cNvPicPr>
            <a:picLocks noChangeAspect="1"/>
          </p:cNvPicPr>
          <p:nvPr/>
        </p:nvPicPr>
        <p:blipFill>
          <a:blip r:embed="rId2"/>
          <a:stretch>
            <a:fillRect/>
          </a:stretch>
        </p:blipFill>
        <p:spPr>
          <a:xfrm>
            <a:off x="5193030" y="544195"/>
            <a:ext cx="3827145" cy="2870200"/>
          </a:xfrm>
          <a:prstGeom prst="rect">
            <a:avLst/>
          </a:prstGeom>
        </p:spPr>
      </p:pic>
      <p:pic>
        <p:nvPicPr>
          <p:cNvPr id="4" name="图片 3" descr="微信图片_20180802092813"/>
          <p:cNvPicPr>
            <a:picLocks noChangeAspect="1"/>
          </p:cNvPicPr>
          <p:nvPr/>
        </p:nvPicPr>
        <p:blipFill>
          <a:blip r:embed="rId3"/>
          <a:stretch>
            <a:fillRect/>
          </a:stretch>
        </p:blipFill>
        <p:spPr>
          <a:xfrm>
            <a:off x="835660" y="3589655"/>
            <a:ext cx="4298315" cy="3030855"/>
          </a:xfrm>
          <a:prstGeom prst="rect">
            <a:avLst/>
          </a:prstGeom>
        </p:spPr>
      </p:pic>
      <p:pic>
        <p:nvPicPr>
          <p:cNvPr id="5" name="图片 4" descr="微信图片_20180802092809"/>
          <p:cNvPicPr>
            <a:picLocks noChangeAspect="1"/>
          </p:cNvPicPr>
          <p:nvPr/>
        </p:nvPicPr>
        <p:blipFill>
          <a:blip r:embed="rId4"/>
          <a:stretch>
            <a:fillRect/>
          </a:stretch>
        </p:blipFill>
        <p:spPr>
          <a:xfrm>
            <a:off x="5193030" y="3589655"/>
            <a:ext cx="3992245" cy="2994025"/>
          </a:xfrm>
          <a:prstGeom prst="rect">
            <a:avLst/>
          </a:prstGeom>
        </p:spPr>
      </p:pic>
    </p:spTree>
  </p:cSld>
  <p:clrMapOvr>
    <a:masterClrMapping/>
  </p:clrMapOvr>
  <p:transition advTm="15000">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文本框 1"/>
          <p:cNvSpPr txBox="1">
            <a:spLocks noChangeArrowheads="1"/>
          </p:cNvSpPr>
          <p:nvPr/>
        </p:nvSpPr>
        <p:spPr bwMode="auto">
          <a:xfrm>
            <a:off x="1087572" y="754457"/>
            <a:ext cx="7848227" cy="514350"/>
          </a:xfrm>
          <a:prstGeom prst="rect">
            <a:avLst/>
          </a:prstGeom>
          <a:noFill/>
          <a:ln>
            <a:noFill/>
          </a:ln>
        </p:spPr>
        <p:txBody>
          <a:bodyPr wrap="square">
            <a:spAutoFit/>
          </a:bodyPr>
          <a:lstStyle>
            <a:lvl1pPr>
              <a:defRPr kumimoji="1" sz="2400">
                <a:solidFill>
                  <a:schemeClr val="tx1"/>
                </a:solidFill>
                <a:latin typeface="Calibri" panose="020F050202020403020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9pPr>
          </a:lstStyle>
          <a:p>
            <a:pPr>
              <a:lnSpc>
                <a:spcPts val="3300"/>
              </a:lnSpc>
            </a:pPr>
            <a:r>
              <a:rPr kumimoji="0" lang="zh-CN" altLang="en-US" sz="3200" b="1" dirty="0">
                <a:solidFill>
                  <a:srgbClr val="CE1400"/>
                </a:solidFill>
                <a:latin typeface="Times New Roman" panose="02020603050405020304" pitchFamily="18" charset="0"/>
                <a:ea typeface="隶书" panose="02010509060101010101" pitchFamily="49" charset="-122"/>
                <a:cs typeface="+mn-cs"/>
              </a:rPr>
              <a:t>建议一：每个国家都应建立一个救护组织</a:t>
            </a:r>
            <a:endParaRPr kumimoji="0" lang="zh-CN" altLang="en-US" sz="3200" b="1" dirty="0">
              <a:solidFill>
                <a:srgbClr val="CE1400"/>
              </a:solidFill>
              <a:latin typeface="Times New Roman" panose="02020603050405020304" pitchFamily="18" charset="0"/>
              <a:ea typeface="隶书" panose="02010509060101010101" pitchFamily="49" charset="-122"/>
              <a:cs typeface="+mn-cs"/>
            </a:endParaRPr>
          </a:p>
        </p:txBody>
      </p:sp>
      <p:sp>
        <p:nvSpPr>
          <p:cNvPr id="3" name="矩形 2"/>
          <p:cNvSpPr/>
          <p:nvPr/>
        </p:nvSpPr>
        <p:spPr>
          <a:xfrm>
            <a:off x="1705610" y="1310640"/>
            <a:ext cx="5995035" cy="1476375"/>
          </a:xfrm>
          <a:prstGeom prst="rect">
            <a:avLst/>
          </a:prstGeom>
        </p:spPr>
        <p:txBody>
          <a:bodyPr wrap="square">
            <a:spAutoFit/>
          </a:bodyPr>
          <a:lstStyle/>
          <a:p>
            <a:pPr algn="l" fontAlgn="auto">
              <a:lnSpc>
                <a:spcPts val="3600"/>
              </a:lnSpc>
              <a:spcBef>
                <a:spcPts val="0"/>
              </a:spcBef>
              <a:spcAft>
                <a:spcPts val="0"/>
              </a:spcAft>
              <a:defRPr/>
            </a:pPr>
            <a:r>
              <a:rPr kumimoji="0" lang="en-US" altLang="zh-CN" sz="2200" dirty="0" smtClean="0">
                <a:latin typeface="微软雅黑" panose="020B0503020204020204" charset="-122"/>
                <a:ea typeface="微软雅黑" panose="020B0503020204020204" charset="-122"/>
                <a:cs typeface="微软雅黑" panose="020B0503020204020204" charset="-122"/>
              </a:rPr>
              <a:t>1863</a:t>
            </a:r>
            <a:r>
              <a:rPr kumimoji="0" lang="zh-CN" altLang="en-US" sz="2200" dirty="0" smtClean="0">
                <a:latin typeface="微软雅黑" panose="020B0503020204020204" charset="-122"/>
                <a:ea typeface="微软雅黑" panose="020B0503020204020204" charset="-122"/>
                <a:cs typeface="微软雅黑" panose="020B0503020204020204" charset="-122"/>
              </a:rPr>
              <a:t>年</a:t>
            </a:r>
            <a:r>
              <a:rPr kumimoji="0" lang="en-US" altLang="zh-CN" sz="2200" dirty="0" smtClean="0">
                <a:latin typeface="微软雅黑" panose="020B0503020204020204" charset="-122"/>
                <a:ea typeface="微软雅黑" panose="020B0503020204020204" charset="-122"/>
                <a:cs typeface="微软雅黑" panose="020B0503020204020204" charset="-122"/>
              </a:rPr>
              <a:t>11</a:t>
            </a:r>
            <a:r>
              <a:rPr kumimoji="0" lang="zh-CN" altLang="en-US" sz="2200" dirty="0" smtClean="0">
                <a:latin typeface="微软雅黑" panose="020B0503020204020204" charset="-122"/>
                <a:ea typeface="微软雅黑" panose="020B0503020204020204" charset="-122"/>
                <a:cs typeface="微软雅黑" panose="020B0503020204020204" charset="-122"/>
              </a:rPr>
              <a:t>月，第一个国家红会在德国成立</a:t>
            </a:r>
            <a:endParaRPr kumimoji="0" lang="en-US" altLang="zh-CN" sz="2200" dirty="0" smtClean="0">
              <a:latin typeface="微软雅黑" panose="020B0503020204020204" charset="-122"/>
              <a:ea typeface="微软雅黑" panose="020B0503020204020204" charset="-122"/>
              <a:cs typeface="微软雅黑" panose="020B0503020204020204" charset="-122"/>
            </a:endParaRPr>
          </a:p>
          <a:p>
            <a:pPr algn="l" fontAlgn="auto">
              <a:lnSpc>
                <a:spcPts val="3600"/>
              </a:lnSpc>
              <a:spcBef>
                <a:spcPts val="0"/>
              </a:spcBef>
              <a:spcAft>
                <a:spcPts val="0"/>
              </a:spcAft>
              <a:defRPr/>
            </a:pPr>
            <a:r>
              <a:rPr kumimoji="0" lang="zh-CN" altLang="en-US" sz="2200" dirty="0" smtClean="0">
                <a:solidFill>
                  <a:srgbClr val="C0504D"/>
                </a:solidFill>
                <a:latin typeface="微软雅黑" panose="020B0503020204020204" charset="-122"/>
                <a:ea typeface="微软雅黑" panose="020B0503020204020204" charset="-122"/>
                <a:cs typeface="微软雅黑" panose="020B0503020204020204" charset="-122"/>
              </a:rPr>
              <a:t>目前：全世界有</a:t>
            </a:r>
            <a:r>
              <a:rPr kumimoji="0" lang="en-US" altLang="zh-CN" sz="2200" dirty="0" smtClean="0">
                <a:solidFill>
                  <a:srgbClr val="C0504D"/>
                </a:solidFill>
                <a:latin typeface="微软雅黑" panose="020B0503020204020204" charset="-122"/>
                <a:ea typeface="微软雅黑" panose="020B0503020204020204" charset="-122"/>
                <a:cs typeface="微软雅黑" panose="020B0503020204020204" charset="-122"/>
              </a:rPr>
              <a:t>190</a:t>
            </a:r>
            <a:r>
              <a:rPr kumimoji="0" lang="zh-CN" altLang="en-US" sz="2200" dirty="0" smtClean="0">
                <a:solidFill>
                  <a:srgbClr val="C0504D"/>
                </a:solidFill>
                <a:latin typeface="微软雅黑" panose="020B0503020204020204" charset="-122"/>
                <a:ea typeface="微软雅黑" panose="020B0503020204020204" charset="-122"/>
                <a:cs typeface="微软雅黑" panose="020B0503020204020204" charset="-122"/>
              </a:rPr>
              <a:t>个国家红会（</a:t>
            </a:r>
            <a:r>
              <a:rPr kumimoji="0" lang="en-US" altLang="zh-CN" sz="2200" dirty="0" smtClean="0">
                <a:solidFill>
                  <a:srgbClr val="C0504D"/>
                </a:solidFill>
                <a:latin typeface="微软雅黑" panose="020B0503020204020204" charset="-122"/>
                <a:ea typeface="微软雅黑" panose="020B0503020204020204" charset="-122"/>
                <a:cs typeface="微软雅黑" panose="020B0503020204020204" charset="-122"/>
              </a:rPr>
              <a:t>NS</a:t>
            </a:r>
            <a:r>
              <a:rPr kumimoji="0" lang="zh-CN" altLang="en-US" sz="2200" dirty="0" smtClean="0">
                <a:solidFill>
                  <a:srgbClr val="C0504D"/>
                </a:solidFill>
                <a:latin typeface="微软雅黑" panose="020B0503020204020204" charset="-122"/>
                <a:ea typeface="微软雅黑" panose="020B0503020204020204" charset="-122"/>
                <a:cs typeface="微软雅黑" panose="020B0503020204020204" charset="-122"/>
              </a:rPr>
              <a:t>）</a:t>
            </a:r>
            <a:endParaRPr kumimoji="0" lang="en-US" altLang="zh-CN" sz="2200" dirty="0" smtClean="0">
              <a:solidFill>
                <a:srgbClr val="C0504D"/>
              </a:solidFill>
              <a:latin typeface="微软雅黑" panose="020B0503020204020204" charset="-122"/>
              <a:ea typeface="微软雅黑" panose="020B0503020204020204" charset="-122"/>
              <a:cs typeface="微软雅黑" panose="020B0503020204020204" charset="-122"/>
            </a:endParaRPr>
          </a:p>
          <a:p>
            <a:pPr algn="l" fontAlgn="auto">
              <a:lnSpc>
                <a:spcPts val="3600"/>
              </a:lnSpc>
              <a:spcBef>
                <a:spcPts val="0"/>
              </a:spcBef>
              <a:spcAft>
                <a:spcPts val="0"/>
              </a:spcAft>
              <a:defRPr/>
            </a:pPr>
            <a:r>
              <a:rPr kumimoji="0" lang="zh-CN" altLang="en-US" sz="2200" dirty="0" smtClean="0">
                <a:solidFill>
                  <a:srgbClr val="C0504D"/>
                </a:solidFill>
                <a:latin typeface="微软雅黑" panose="020B0503020204020204" charset="-122"/>
                <a:ea typeface="微软雅黑" panose="020B0503020204020204" charset="-122"/>
                <a:cs typeface="微软雅黑" panose="020B0503020204020204" charset="-122"/>
              </a:rPr>
              <a:t>          </a:t>
            </a:r>
            <a:r>
              <a:rPr kumimoji="0" lang="en-US" altLang="zh-CN" sz="2200" dirty="0" smtClean="0">
                <a:solidFill>
                  <a:srgbClr val="C0504D"/>
                </a:solidFill>
                <a:latin typeface="微软雅黑" panose="020B0503020204020204" charset="-122"/>
                <a:ea typeface="微软雅黑" panose="020B0503020204020204" charset="-122"/>
                <a:cs typeface="微软雅黑" panose="020B0503020204020204" charset="-122"/>
              </a:rPr>
              <a:t>1</a:t>
            </a:r>
            <a:r>
              <a:rPr kumimoji="0" lang="zh-CN" altLang="zh-CN" sz="2200" dirty="0" smtClean="0">
                <a:solidFill>
                  <a:srgbClr val="C0504D"/>
                </a:solidFill>
                <a:latin typeface="微软雅黑" panose="020B0503020204020204" charset="-122"/>
                <a:ea typeface="微软雅黑" panose="020B0503020204020204" charset="-122"/>
                <a:cs typeface="微软雅黑" panose="020B0503020204020204" charset="-122"/>
              </a:rPr>
              <a:t>7</a:t>
            </a:r>
            <a:r>
              <a:rPr kumimoji="0" lang="en-US" altLang="zh-CN" sz="2200" dirty="0" smtClean="0">
                <a:solidFill>
                  <a:srgbClr val="C0504D"/>
                </a:solidFill>
                <a:latin typeface="微软雅黑" panose="020B0503020204020204" charset="-122"/>
                <a:ea typeface="微软雅黑" panose="020B0503020204020204" charset="-122"/>
                <a:cs typeface="微软雅黑" panose="020B0503020204020204" charset="-122"/>
              </a:rPr>
              <a:t>00</a:t>
            </a:r>
            <a:r>
              <a:rPr kumimoji="0" lang="zh-CN" altLang="en-US" sz="2200" dirty="0" smtClean="0">
                <a:solidFill>
                  <a:srgbClr val="C0504D"/>
                </a:solidFill>
                <a:latin typeface="微软雅黑" panose="020B0503020204020204" charset="-122"/>
                <a:ea typeface="微软雅黑" panose="020B0503020204020204" charset="-122"/>
                <a:cs typeface="微软雅黑" panose="020B0503020204020204" charset="-122"/>
              </a:rPr>
              <a:t>万红十字志愿者</a:t>
            </a:r>
            <a:endParaRPr kumimoji="0" lang="en-US" altLang="zh-CN" sz="2200" dirty="0">
              <a:solidFill>
                <a:srgbClr val="C0504D"/>
              </a:solidFill>
              <a:latin typeface="微软雅黑" panose="020B0503020204020204" charset="-122"/>
              <a:ea typeface="微软雅黑" panose="020B0503020204020204" charset="-122"/>
              <a:cs typeface="微软雅黑" panose="020B0503020204020204" charset="-122"/>
            </a:endParaRPr>
          </a:p>
        </p:txBody>
      </p:sp>
      <p:pic>
        <p:nvPicPr>
          <p:cNvPr id="6" name="图片 3" descr="IFRC logo.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196405" y="4508252"/>
            <a:ext cx="1179513" cy="601663"/>
          </a:xfrm>
          <a:prstGeom prst="rect">
            <a:avLst/>
          </a:prstGeom>
          <a:noFill/>
          <a:ln>
            <a:noFill/>
          </a:ln>
        </p:spPr>
      </p:pic>
      <p:sp>
        <p:nvSpPr>
          <p:cNvPr id="7" name="文本框 4"/>
          <p:cNvSpPr txBox="1">
            <a:spLocks noChangeArrowheads="1"/>
          </p:cNvSpPr>
          <p:nvPr/>
        </p:nvSpPr>
        <p:spPr bwMode="auto">
          <a:xfrm>
            <a:off x="3491880" y="2852936"/>
            <a:ext cx="5184775" cy="519112"/>
          </a:xfrm>
          <a:prstGeom prst="rect">
            <a:avLst/>
          </a:prstGeom>
          <a:noFill/>
          <a:ln>
            <a:noFill/>
          </a:ln>
        </p:spPr>
        <p:txBody>
          <a:bodyPr>
            <a:spAutoFit/>
          </a:bodyPr>
          <a:lstStyle>
            <a:lvl1pPr>
              <a:defRPr kumimoji="1" sz="2400">
                <a:solidFill>
                  <a:schemeClr val="tx1"/>
                </a:solidFill>
                <a:latin typeface="Calibri" panose="020F050202020403020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9pPr>
          </a:lstStyle>
          <a:p>
            <a:pPr>
              <a:lnSpc>
                <a:spcPts val="3425"/>
              </a:lnSpc>
            </a:pPr>
            <a:r>
              <a:rPr kumimoji="0" lang="zh-CN" altLang="en-US" dirty="0">
                <a:solidFill>
                  <a:schemeClr val="accent2"/>
                </a:solidFill>
                <a:latin typeface="微软雅黑" panose="020B0503020204020204" charset="-122"/>
                <a:ea typeface="微软雅黑" panose="020B0503020204020204" charset="-122"/>
                <a:cs typeface="微软雅黑" panose="020B0503020204020204" charset="-122"/>
              </a:rPr>
              <a:t>红十字会与红新月会国际联合会</a:t>
            </a:r>
            <a:endParaRPr kumimoji="0" lang="zh-CN" altLang="en-US" dirty="0">
              <a:solidFill>
                <a:schemeClr val="accent2"/>
              </a:solidFill>
              <a:latin typeface="微软雅黑" panose="020B0503020204020204" charset="-122"/>
              <a:ea typeface="微软雅黑" panose="020B0503020204020204" charset="-122"/>
              <a:cs typeface="微软雅黑" panose="020B0503020204020204" charset="-122"/>
            </a:endParaRPr>
          </a:p>
        </p:txBody>
      </p:sp>
      <p:sp>
        <p:nvSpPr>
          <p:cNvPr id="8" name="文本框 5"/>
          <p:cNvSpPr txBox="1">
            <a:spLocks noChangeArrowheads="1"/>
          </p:cNvSpPr>
          <p:nvPr/>
        </p:nvSpPr>
        <p:spPr bwMode="auto">
          <a:xfrm>
            <a:off x="3491880" y="3372048"/>
            <a:ext cx="5400675" cy="2301875"/>
          </a:xfrm>
          <a:prstGeom prst="rect">
            <a:avLst/>
          </a:prstGeom>
          <a:noFill/>
          <a:ln>
            <a:noFill/>
          </a:ln>
        </p:spPr>
        <p:txBody>
          <a:bodyPr>
            <a:spAutoFit/>
          </a:bodyPr>
          <a:lstStyle>
            <a:lvl1pPr>
              <a:defRPr kumimoji="1" sz="2400">
                <a:solidFill>
                  <a:schemeClr val="tx1"/>
                </a:solidFill>
                <a:latin typeface="Calibri" panose="020F050202020403020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9pPr>
          </a:lstStyle>
          <a:p>
            <a:pPr algn="l">
              <a:lnSpc>
                <a:spcPts val="2420"/>
              </a:lnSpc>
            </a:pPr>
            <a:r>
              <a:rPr kumimoji="0" lang="en-US" altLang="zh-CN" sz="1600" dirty="0">
                <a:latin typeface="微软雅黑" panose="020B0503020204020204" charset="-122"/>
                <a:ea typeface="微软雅黑" panose="020B0503020204020204" charset="-122"/>
                <a:cs typeface="微软雅黑" panose="020B0503020204020204" charset="-122"/>
              </a:rPr>
              <a:t>      1919</a:t>
            </a:r>
            <a:r>
              <a:rPr kumimoji="0" lang="zh-CN" altLang="en-US" sz="1600" dirty="0">
                <a:latin typeface="微软雅黑" panose="020B0503020204020204" charset="-122"/>
                <a:ea typeface="微软雅黑" panose="020B0503020204020204" charset="-122"/>
                <a:cs typeface="微软雅黑" panose="020B0503020204020204" charset="-122"/>
              </a:rPr>
              <a:t>年：美国红十字会长亨利</a:t>
            </a:r>
            <a:r>
              <a:rPr kumimoji="0" lang="en-US" altLang="zh-CN" sz="1600" dirty="0">
                <a:latin typeface="微软雅黑" panose="020B0503020204020204" charset="-122"/>
                <a:ea typeface="微软雅黑" panose="020B0503020204020204" charset="-122"/>
                <a:cs typeface="微软雅黑" panose="020B0503020204020204" charset="-122"/>
              </a:rPr>
              <a:t>·</a:t>
            </a:r>
            <a:r>
              <a:rPr kumimoji="0" lang="zh-CN" altLang="en-US" sz="1600" dirty="0">
                <a:latin typeface="微软雅黑" panose="020B0503020204020204" charset="-122"/>
                <a:ea typeface="微软雅黑" panose="020B0503020204020204" charset="-122"/>
                <a:cs typeface="微软雅黑" panose="020B0503020204020204" charset="-122"/>
              </a:rPr>
              <a:t>戴维森联合英国、法国、意大利、日本红会发起</a:t>
            </a:r>
            <a:r>
              <a:rPr kumimoji="0" lang="zh-CN" altLang="en-US" sz="1600" dirty="0" smtClean="0">
                <a:latin typeface="微软雅黑" panose="020B0503020204020204" charset="-122"/>
                <a:ea typeface="微软雅黑" panose="020B0503020204020204" charset="-122"/>
                <a:cs typeface="微软雅黑" panose="020B0503020204020204" charset="-122"/>
              </a:rPr>
              <a:t>成立</a:t>
            </a:r>
            <a:r>
              <a:rPr kumimoji="0" lang="zh-CN" altLang="zh-CN" sz="1600" dirty="0" smtClean="0">
                <a:latin typeface="微软雅黑" panose="020B0503020204020204" charset="-122"/>
                <a:ea typeface="微软雅黑" panose="020B0503020204020204" charset="-122"/>
                <a:cs typeface="微软雅黑" panose="020B0503020204020204" charset="-122"/>
              </a:rPr>
              <a:t>。</a:t>
            </a:r>
            <a:endParaRPr kumimoji="0" lang="zh-CN" altLang="en-US" sz="1600" dirty="0" smtClean="0">
              <a:latin typeface="微软雅黑" panose="020B0503020204020204" charset="-122"/>
              <a:ea typeface="微软雅黑" panose="020B0503020204020204" charset="-122"/>
              <a:cs typeface="微软雅黑" panose="020B0503020204020204" charset="-122"/>
            </a:endParaRPr>
          </a:p>
          <a:p>
            <a:pPr algn="l">
              <a:lnSpc>
                <a:spcPts val="2520"/>
              </a:lnSpc>
              <a:buFont typeface="Arial" panose="020B0604020202020204"/>
            </a:pPr>
            <a:r>
              <a:rPr lang="zh-CN" altLang="zh-CN" sz="1600" dirty="0">
                <a:latin typeface="微软雅黑" panose="020B0503020204020204" charset="-122"/>
                <a:ea typeface="微软雅黑" panose="020B0503020204020204" charset="-122"/>
                <a:cs typeface="微软雅黑" panose="020B0503020204020204" charset="-122"/>
              </a:rPr>
              <a:t>       扩大了国际红十字运动的活动范围，将应对非武装冲突引发的紧急情况如人为的或自然灾害包括进来</a:t>
            </a:r>
            <a:r>
              <a:rPr lang="zh-CN" altLang="en-US" sz="1600" dirty="0" smtClean="0">
                <a:latin typeface="微软雅黑" panose="020B0503020204020204" charset="-122"/>
                <a:ea typeface="微软雅黑" panose="020B0503020204020204" charset="-122"/>
                <a:cs typeface="微软雅黑" panose="020B0503020204020204" charset="-122"/>
              </a:rPr>
              <a:t>。从战时到平时，促进卫生与健康</a:t>
            </a:r>
            <a:endParaRPr lang="en-US" altLang="zh-CN" sz="1600" dirty="0">
              <a:latin typeface="微软雅黑" panose="020B0503020204020204" charset="-122"/>
              <a:ea typeface="微软雅黑" panose="020B0503020204020204" charset="-122"/>
              <a:cs typeface="微软雅黑" panose="020B0503020204020204" charset="-122"/>
            </a:endParaRPr>
          </a:p>
          <a:p>
            <a:pPr algn="l">
              <a:lnSpc>
                <a:spcPts val="2420"/>
              </a:lnSpc>
              <a:buFont typeface="Arial" panose="020B0604020202020204"/>
            </a:pPr>
            <a:r>
              <a:rPr lang="zh-CN" altLang="en-US" sz="1600" dirty="0">
                <a:latin typeface="微软雅黑" panose="020B0503020204020204" charset="-122"/>
                <a:ea typeface="微软雅黑" panose="020B0503020204020204" charset="-122"/>
                <a:cs typeface="微软雅黑" panose="020B0503020204020204" charset="-122"/>
              </a:rPr>
              <a:t>      国际</a:t>
            </a:r>
            <a:r>
              <a:rPr lang="zh-CN" altLang="en-US" sz="1600" dirty="0" smtClean="0">
                <a:latin typeface="微软雅黑" panose="020B0503020204020204" charset="-122"/>
                <a:ea typeface="微软雅黑" panose="020B0503020204020204" charset="-122"/>
                <a:cs typeface="微软雅黑" panose="020B0503020204020204" charset="-122"/>
              </a:rPr>
              <a:t>联合会在</a:t>
            </a:r>
            <a:r>
              <a:rPr lang="zh-CN" altLang="en-US" sz="1600" dirty="0">
                <a:latin typeface="微软雅黑" panose="020B0503020204020204" charset="-122"/>
                <a:ea typeface="微软雅黑" panose="020B0503020204020204" charset="-122"/>
                <a:cs typeface="微软雅黑" panose="020B0503020204020204" charset="-122"/>
              </a:rPr>
              <a:t>联合国代表各国红会</a:t>
            </a:r>
            <a:r>
              <a:rPr lang="zh-CN" altLang="en-US" sz="1600" dirty="0" smtClean="0">
                <a:latin typeface="微软雅黑" panose="020B0503020204020204" charset="-122"/>
                <a:ea typeface="微软雅黑" panose="020B0503020204020204" charset="-122"/>
                <a:cs typeface="微软雅黑" panose="020B0503020204020204" charset="-122"/>
              </a:rPr>
              <a:t>。</a:t>
            </a:r>
            <a:endParaRPr lang="zh-CN" altLang="en-US" sz="1600" dirty="0" smtClean="0">
              <a:latin typeface="微软雅黑" panose="020B0503020204020204" charset="-122"/>
              <a:ea typeface="微软雅黑" panose="020B0503020204020204" charset="-122"/>
              <a:cs typeface="微软雅黑" panose="020B0503020204020204" charset="-122"/>
            </a:endParaRPr>
          </a:p>
          <a:p>
            <a:pPr algn="l">
              <a:lnSpc>
                <a:spcPts val="2420"/>
              </a:lnSpc>
              <a:buFont typeface="Arial" panose="020B0604020202020204"/>
            </a:pPr>
            <a:r>
              <a:rPr kumimoji="0" lang="zh-CN" altLang="en-US" sz="1600" dirty="0" smtClean="0">
                <a:latin typeface="微软雅黑" panose="020B0503020204020204" charset="-122"/>
                <a:ea typeface="微软雅黑" panose="020B0503020204020204" charset="-122"/>
                <a:cs typeface="微软雅黑" panose="020B0503020204020204" charset="-122"/>
              </a:rPr>
              <a:t>形成人道网络</a:t>
            </a:r>
            <a:endParaRPr kumimoji="0" lang="zh-CN" altLang="en-US" sz="1600" dirty="0" smtClean="0">
              <a:latin typeface="微软雅黑" panose="020B0503020204020204" charset="-122"/>
              <a:ea typeface="微软雅黑" panose="020B0503020204020204" charset="-122"/>
              <a:cs typeface="微软雅黑" panose="020B0503020204020204" charset="-122"/>
            </a:endParaRPr>
          </a:p>
        </p:txBody>
      </p:sp>
      <p:pic>
        <p:nvPicPr>
          <p:cNvPr id="9" name="图片 6" descr="RCRC-flag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3518" y="2996952"/>
            <a:ext cx="2705100" cy="1457325"/>
          </a:xfrm>
          <a:prstGeom prst="rect">
            <a:avLst/>
          </a:prstGeom>
          <a:noFill/>
          <a:ln>
            <a:noFill/>
          </a:ln>
        </p:spPr>
      </p:pic>
      <p:pic>
        <p:nvPicPr>
          <p:cNvPr id="2" name="图片 1" descr="图片1"/>
          <p:cNvPicPr>
            <a:picLocks noChangeAspect="1"/>
          </p:cNvPicPr>
          <p:nvPr/>
        </p:nvPicPr>
        <p:blipFill>
          <a:blip r:embed="rId3"/>
          <a:stretch>
            <a:fillRect/>
          </a:stretch>
        </p:blipFill>
        <p:spPr>
          <a:xfrm>
            <a:off x="-6350" y="5964555"/>
            <a:ext cx="9156700" cy="922020"/>
          </a:xfrm>
          <a:prstGeom prst="rect">
            <a:avLst/>
          </a:prstGeom>
        </p:spPr>
      </p:pic>
      <p:pic>
        <p:nvPicPr>
          <p:cNvPr id="47109" name="图片 47108" descr="Img244182087"/>
          <p:cNvPicPr>
            <a:picLocks noChangeAspect="1"/>
          </p:cNvPicPr>
          <p:nvPr/>
        </p:nvPicPr>
        <p:blipFill>
          <a:blip r:embed="rId4"/>
          <a:stretch>
            <a:fillRect/>
          </a:stretch>
        </p:blipFill>
        <p:spPr>
          <a:xfrm>
            <a:off x="150495" y="242570"/>
            <a:ext cx="1025525" cy="907415"/>
          </a:xfrm>
          <a:prstGeom prst="rect">
            <a:avLst/>
          </a:prstGeom>
          <a:noFill/>
          <a:ln w="9525">
            <a:noFill/>
          </a:ln>
        </p:spPr>
      </p:pic>
    </p:spTree>
  </p:cSld>
  <p:clrMapOvr>
    <a:masterClrMapping/>
  </p:clrMapOvr>
  <p:transition advClick="0"/>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微信图片_20180802092756"/>
          <p:cNvPicPr>
            <a:picLocks noChangeAspect="1"/>
          </p:cNvPicPr>
          <p:nvPr/>
        </p:nvPicPr>
        <p:blipFill>
          <a:blip r:embed="rId1"/>
          <a:stretch>
            <a:fillRect/>
          </a:stretch>
        </p:blipFill>
        <p:spPr>
          <a:xfrm>
            <a:off x="4730115" y="3432810"/>
            <a:ext cx="4159250" cy="3119755"/>
          </a:xfrm>
          <a:prstGeom prst="rect">
            <a:avLst/>
          </a:prstGeom>
        </p:spPr>
      </p:pic>
      <p:pic>
        <p:nvPicPr>
          <p:cNvPr id="4" name="图片 3" descr="微信图片_20180802092743"/>
          <p:cNvPicPr>
            <a:picLocks noChangeAspect="1"/>
          </p:cNvPicPr>
          <p:nvPr/>
        </p:nvPicPr>
        <p:blipFill>
          <a:blip r:embed="rId2"/>
          <a:stretch>
            <a:fillRect/>
          </a:stretch>
        </p:blipFill>
        <p:spPr>
          <a:xfrm>
            <a:off x="4855845" y="391795"/>
            <a:ext cx="3399790" cy="2762250"/>
          </a:xfrm>
          <a:prstGeom prst="rect">
            <a:avLst/>
          </a:prstGeom>
        </p:spPr>
      </p:pic>
      <p:pic>
        <p:nvPicPr>
          <p:cNvPr id="5" name="图片 4" descr="微信图片_20180802092750"/>
          <p:cNvPicPr>
            <a:picLocks noChangeAspect="1"/>
          </p:cNvPicPr>
          <p:nvPr/>
        </p:nvPicPr>
        <p:blipFill>
          <a:blip r:embed="rId3"/>
          <a:stretch>
            <a:fillRect/>
          </a:stretch>
        </p:blipFill>
        <p:spPr>
          <a:xfrm>
            <a:off x="548640" y="455930"/>
            <a:ext cx="4079875" cy="2698115"/>
          </a:xfrm>
          <a:prstGeom prst="rect">
            <a:avLst/>
          </a:prstGeom>
        </p:spPr>
      </p:pic>
      <p:pic>
        <p:nvPicPr>
          <p:cNvPr id="6" name="图片 5" descr="微信图片_20180802093627"/>
          <p:cNvPicPr>
            <a:picLocks noChangeAspect="1"/>
          </p:cNvPicPr>
          <p:nvPr/>
        </p:nvPicPr>
        <p:blipFill>
          <a:blip r:embed="rId4"/>
          <a:stretch>
            <a:fillRect/>
          </a:stretch>
        </p:blipFill>
        <p:spPr>
          <a:xfrm>
            <a:off x="431800" y="3538220"/>
            <a:ext cx="4018915" cy="3014345"/>
          </a:xfrm>
          <a:prstGeom prst="rect">
            <a:avLst/>
          </a:prstGeom>
        </p:spPr>
      </p:pic>
    </p:spTree>
  </p:cSld>
  <p:clrMapOvr>
    <a:masterClrMapping/>
  </p:clrMapOvr>
  <p:transition advTm="15000">
    <p:random/>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文本框 2"/>
          <p:cNvSpPr txBox="1"/>
          <p:nvPr/>
        </p:nvSpPr>
        <p:spPr>
          <a:xfrm>
            <a:off x="4628515" y="1416050"/>
            <a:ext cx="3365500" cy="3784600"/>
          </a:xfrm>
          <a:prstGeom prst="rect">
            <a:avLst/>
          </a:prstGeom>
          <a:noFill/>
          <a:ln w="9525">
            <a:noFill/>
          </a:ln>
        </p:spPr>
        <p:txBody>
          <a:bodyPr wrap="square">
            <a:spAutoFit/>
          </a:bodyPr>
          <a:p>
            <a:r>
              <a:rPr lang="en-US" altLang="zh-CN" sz="2400" dirty="0">
                <a:solidFill>
                  <a:schemeClr val="tx1"/>
                </a:solidFill>
                <a:latin typeface="隶书" panose="02010509060101010101" pitchFamily="49" charset="-122"/>
                <a:ea typeface="隶书" panose="02010509060101010101" pitchFamily="49" charset="-122"/>
              </a:rPr>
              <a:t>2017</a:t>
            </a:r>
            <a:r>
              <a:rPr lang="zh-CN" altLang="en-US" sz="2400" dirty="0">
                <a:solidFill>
                  <a:schemeClr val="tx1"/>
                </a:solidFill>
                <a:latin typeface="隶书" panose="02010509060101010101" pitchFamily="49" charset="-122"/>
                <a:ea typeface="隶书" panose="02010509060101010101" pitchFamily="49" charset="-122"/>
              </a:rPr>
              <a:t>年</a:t>
            </a:r>
            <a:r>
              <a:rPr lang="en-US" altLang="x-none" sz="2400" dirty="0">
                <a:solidFill>
                  <a:schemeClr val="tx1"/>
                </a:solidFill>
                <a:latin typeface="隶书" panose="02010509060101010101" pitchFamily="49" charset="-122"/>
                <a:ea typeface="隶书" panose="02010509060101010101" pitchFamily="49" charset="-122"/>
              </a:rPr>
              <a:t>3</a:t>
            </a:r>
            <a:r>
              <a:rPr lang="zh-CN" altLang="en-US" sz="2400" dirty="0">
                <a:solidFill>
                  <a:schemeClr val="tx1"/>
                </a:solidFill>
                <a:latin typeface="隶书" panose="02010509060101010101" pitchFamily="49" charset="-122"/>
                <a:ea typeface="隶书" panose="02010509060101010101" pitchFamily="49" charset="-122"/>
              </a:rPr>
              <a:t>月</a:t>
            </a:r>
            <a:r>
              <a:rPr lang="en-US" altLang="x-none" sz="2400" dirty="0">
                <a:solidFill>
                  <a:schemeClr val="tx1"/>
                </a:solidFill>
                <a:latin typeface="隶书" panose="02010509060101010101" pitchFamily="49" charset="-122"/>
                <a:ea typeface="隶书" panose="02010509060101010101" pitchFamily="49" charset="-122"/>
              </a:rPr>
              <a:t>15</a:t>
            </a:r>
            <a:r>
              <a:rPr lang="zh-CN" altLang="en-US" sz="2400" dirty="0">
                <a:solidFill>
                  <a:schemeClr val="tx1"/>
                </a:solidFill>
                <a:latin typeface="隶书" panose="02010509060101010101" pitchFamily="49" charset="-122"/>
                <a:ea typeface="隶书" panose="02010509060101010101" pitchFamily="49" charset="-122"/>
              </a:rPr>
              <a:t>日第十二届全国人民代表大会第五次会议通过</a:t>
            </a:r>
            <a:r>
              <a:rPr lang="zh-CN" altLang="en-US" sz="2400" dirty="0">
                <a:solidFill>
                  <a:srgbClr val="FF0000"/>
                </a:solidFill>
                <a:latin typeface="隶书" panose="02010509060101010101" pitchFamily="49" charset="-122"/>
                <a:ea typeface="隶书" panose="02010509060101010101" pitchFamily="49" charset="-122"/>
              </a:rPr>
              <a:t>《民法总则》</a:t>
            </a:r>
            <a:r>
              <a:rPr lang="zh-CN" altLang="en-US" sz="2400" dirty="0">
                <a:solidFill>
                  <a:schemeClr val="tx1"/>
                </a:solidFill>
                <a:latin typeface="隶书" panose="02010509060101010101" pitchFamily="49" charset="-122"/>
                <a:ea typeface="隶书" panose="02010509060101010101" pitchFamily="49" charset="-122"/>
              </a:rPr>
              <a:t>就公众参与社会急救免责，释放出了更为明晰的概念，即第一百八十四条规定</a:t>
            </a:r>
            <a:r>
              <a:rPr lang="en-US" altLang="x-none" sz="2400" dirty="0">
                <a:solidFill>
                  <a:schemeClr val="tx1"/>
                </a:solidFill>
                <a:latin typeface="隶书" panose="02010509060101010101" pitchFamily="49" charset="-122"/>
                <a:ea typeface="隶书" panose="02010509060101010101" pitchFamily="49" charset="-122"/>
              </a:rPr>
              <a:t>“</a:t>
            </a:r>
            <a:r>
              <a:rPr lang="zh-CN" altLang="en-US" sz="2400" dirty="0">
                <a:solidFill>
                  <a:srgbClr val="FF0000"/>
                </a:solidFill>
                <a:latin typeface="隶书" panose="02010509060101010101" pitchFamily="49" charset="-122"/>
                <a:ea typeface="隶书" panose="02010509060101010101" pitchFamily="49" charset="-122"/>
              </a:rPr>
              <a:t>因自愿实施紧急救助行为造成受助人损害的，救助人不承担民事责任</a:t>
            </a:r>
            <a:r>
              <a:rPr lang="zh-CN" altLang="en-US" sz="2400" dirty="0">
                <a:solidFill>
                  <a:schemeClr val="tx1"/>
                </a:solidFill>
                <a:latin typeface="隶书" panose="02010509060101010101" pitchFamily="49" charset="-122"/>
                <a:ea typeface="隶书" panose="02010509060101010101" pitchFamily="49" charset="-122"/>
              </a:rPr>
              <a:t>。</a:t>
            </a:r>
            <a:r>
              <a:rPr lang="en-US" altLang="x-none" sz="2400" dirty="0">
                <a:solidFill>
                  <a:schemeClr val="tx1"/>
                </a:solidFill>
                <a:latin typeface="隶书" panose="02010509060101010101" pitchFamily="49" charset="-122"/>
                <a:ea typeface="隶书" panose="02010509060101010101" pitchFamily="49" charset="-122"/>
              </a:rPr>
              <a:t>”</a:t>
            </a:r>
            <a:endParaRPr lang="en-US" altLang="x-none" sz="2400" dirty="0">
              <a:solidFill>
                <a:schemeClr val="tx1"/>
              </a:solidFill>
              <a:latin typeface="隶书" panose="02010509060101010101" pitchFamily="49" charset="-122"/>
              <a:ea typeface="隶书" panose="02010509060101010101" pitchFamily="49" charset="-122"/>
            </a:endParaRPr>
          </a:p>
        </p:txBody>
      </p:sp>
      <p:pic>
        <p:nvPicPr>
          <p:cNvPr id="26627" name="图片 26626"/>
          <p:cNvPicPr>
            <a:picLocks noChangeAspect="1"/>
          </p:cNvPicPr>
          <p:nvPr/>
        </p:nvPicPr>
        <p:blipFill>
          <a:blip r:embed="rId1"/>
          <a:stretch>
            <a:fillRect/>
          </a:stretch>
        </p:blipFill>
        <p:spPr>
          <a:xfrm>
            <a:off x="650558" y="1424623"/>
            <a:ext cx="3875087" cy="3876675"/>
          </a:xfrm>
          <a:prstGeom prst="rect">
            <a:avLst/>
          </a:prstGeom>
          <a:noFill/>
          <a:ln w="9525">
            <a:noFill/>
          </a:ln>
        </p:spPr>
      </p:pic>
      <p:pic>
        <p:nvPicPr>
          <p:cNvPr id="47109" name="图片 47108" descr="Img244182087"/>
          <p:cNvPicPr>
            <a:picLocks noChangeAspect="1"/>
          </p:cNvPicPr>
          <p:nvPr/>
        </p:nvPicPr>
        <p:blipFill>
          <a:blip r:embed="rId2"/>
          <a:stretch>
            <a:fillRect/>
          </a:stretch>
        </p:blipFill>
        <p:spPr>
          <a:xfrm>
            <a:off x="426720" y="222885"/>
            <a:ext cx="967105" cy="829945"/>
          </a:xfrm>
          <a:prstGeom prst="rect">
            <a:avLst/>
          </a:prstGeom>
          <a:noFill/>
          <a:ln w="9525">
            <a:noFill/>
          </a:ln>
        </p:spPr>
      </p:pic>
      <p:pic>
        <p:nvPicPr>
          <p:cNvPr id="4" name="图片 3" descr="图片1"/>
          <p:cNvPicPr>
            <a:picLocks noChangeAspect="1"/>
          </p:cNvPicPr>
          <p:nvPr/>
        </p:nvPicPr>
        <p:blipFill>
          <a:blip r:embed="rId3"/>
          <a:stretch>
            <a:fillRect/>
          </a:stretch>
        </p:blipFill>
        <p:spPr>
          <a:xfrm>
            <a:off x="-6350" y="6079490"/>
            <a:ext cx="9156700" cy="790575"/>
          </a:xfrm>
          <a:prstGeom prst="rect">
            <a:avLst/>
          </a:prstGeom>
        </p:spPr>
      </p:pic>
    </p:spTree>
  </p:cSld>
  <p:clrMapOvr>
    <a:masterClrMapping/>
  </p:clrMapOvr>
  <p:transition advTm="15000">
    <p:random/>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8306" name="文本占位符 98305"/>
          <p:cNvSpPr>
            <a:spLocks noGrp="1"/>
          </p:cNvSpPr>
          <p:nvPr>
            <p:ph type="body" idx="1"/>
          </p:nvPr>
        </p:nvSpPr>
        <p:spPr>
          <a:xfrm>
            <a:off x="755650" y="1509713"/>
            <a:ext cx="8153400" cy="4498975"/>
          </a:xfrm>
        </p:spPr>
        <p:txBody>
          <a:bodyPr/>
          <a:p>
            <a:pPr>
              <a:lnSpc>
                <a:spcPct val="90000"/>
              </a:lnSpc>
              <a:buNone/>
            </a:pPr>
            <a:r>
              <a:rPr lang="en-US" altLang="zh-CN" b="1" i="1" dirty="0">
                <a:solidFill>
                  <a:srgbClr val="CE1400"/>
                </a:solidFill>
                <a:latin typeface="黑体" panose="02010609060101010101" pitchFamily="2" charset="-122"/>
                <a:ea typeface="黑体" panose="02010609060101010101" pitchFamily="2" charset="-122"/>
              </a:rPr>
              <a:t>       </a:t>
            </a:r>
            <a:r>
              <a:rPr lang="zh-CN" altLang="en-US" b="1" i="1" dirty="0">
                <a:solidFill>
                  <a:schemeClr val="tx1"/>
                </a:solidFill>
                <a:latin typeface="黑体" panose="02010609060101010101" pitchFamily="2" charset="-122"/>
                <a:ea typeface="黑体" panose="02010609060101010101" pitchFamily="2" charset="-122"/>
              </a:rPr>
              <a:t>一个人，不管他来到哪个国家，</a:t>
            </a:r>
            <a:endParaRPr lang="zh-CN" altLang="en-US" b="1" i="1" dirty="0">
              <a:solidFill>
                <a:schemeClr val="tx1"/>
              </a:solidFill>
              <a:latin typeface="黑体" panose="02010609060101010101" pitchFamily="2" charset="-122"/>
              <a:ea typeface="黑体" panose="02010609060101010101" pitchFamily="2" charset="-122"/>
            </a:endParaRPr>
          </a:p>
          <a:p>
            <a:pPr>
              <a:lnSpc>
                <a:spcPct val="90000"/>
              </a:lnSpc>
              <a:buNone/>
            </a:pPr>
            <a:r>
              <a:rPr lang="zh-CN" altLang="en-US" b="1" i="1" dirty="0">
                <a:solidFill>
                  <a:schemeClr val="tx1"/>
                </a:solidFill>
                <a:latin typeface="黑体" panose="02010609060101010101" pitchFamily="2" charset="-122"/>
                <a:ea typeface="黑体" panose="02010609060101010101" pitchFamily="2" charset="-122"/>
              </a:rPr>
              <a:t>  不管命运把他抛到哪里，不管他怎样</a:t>
            </a:r>
            <a:endParaRPr lang="zh-CN" altLang="en-US" b="1" i="1" dirty="0">
              <a:solidFill>
                <a:schemeClr val="tx1"/>
              </a:solidFill>
              <a:latin typeface="黑体" panose="02010609060101010101" pitchFamily="2" charset="-122"/>
              <a:ea typeface="黑体" panose="02010609060101010101" pitchFamily="2" charset="-122"/>
            </a:endParaRPr>
          </a:p>
          <a:p>
            <a:pPr>
              <a:lnSpc>
                <a:spcPct val="90000"/>
              </a:lnSpc>
              <a:buNone/>
            </a:pPr>
            <a:r>
              <a:rPr lang="zh-CN" altLang="en-US" b="1" i="1" dirty="0">
                <a:solidFill>
                  <a:schemeClr val="tx1"/>
                </a:solidFill>
                <a:latin typeface="黑体" panose="02010609060101010101" pitchFamily="2" charset="-122"/>
                <a:ea typeface="黑体" panose="02010609060101010101" pitchFamily="2" charset="-122"/>
              </a:rPr>
              <a:t>  感到自己是异邦人，言语不通，举目</a:t>
            </a:r>
            <a:endParaRPr lang="zh-CN" altLang="en-US" b="1" i="1" dirty="0">
              <a:solidFill>
                <a:schemeClr val="tx1"/>
              </a:solidFill>
              <a:latin typeface="黑体" panose="02010609060101010101" pitchFamily="2" charset="-122"/>
              <a:ea typeface="黑体" panose="02010609060101010101" pitchFamily="2" charset="-122"/>
            </a:endParaRPr>
          </a:p>
          <a:p>
            <a:pPr>
              <a:lnSpc>
                <a:spcPct val="90000"/>
              </a:lnSpc>
              <a:buNone/>
            </a:pPr>
            <a:r>
              <a:rPr lang="zh-CN" altLang="en-US" b="1" i="1" dirty="0">
                <a:solidFill>
                  <a:schemeClr val="tx1"/>
                </a:solidFill>
                <a:latin typeface="黑体" panose="02010609060101010101" pitchFamily="2" charset="-122"/>
                <a:ea typeface="黑体" panose="02010609060101010101" pitchFamily="2" charset="-122"/>
              </a:rPr>
              <a:t>  无亲，远离祖国，－－他都可以凭红</a:t>
            </a:r>
            <a:endParaRPr lang="zh-CN" altLang="en-US" b="1" i="1" dirty="0">
              <a:solidFill>
                <a:schemeClr val="tx1"/>
              </a:solidFill>
              <a:latin typeface="黑体" panose="02010609060101010101" pitchFamily="2" charset="-122"/>
              <a:ea typeface="黑体" panose="02010609060101010101" pitchFamily="2" charset="-122"/>
            </a:endParaRPr>
          </a:p>
          <a:p>
            <a:pPr>
              <a:lnSpc>
                <a:spcPct val="90000"/>
              </a:lnSpc>
              <a:buNone/>
            </a:pPr>
            <a:r>
              <a:rPr lang="zh-CN" altLang="en-US" b="1" i="1" dirty="0">
                <a:solidFill>
                  <a:schemeClr val="tx1"/>
                </a:solidFill>
                <a:latin typeface="黑体" panose="02010609060101010101" pitchFamily="2" charset="-122"/>
                <a:ea typeface="黑体" panose="02010609060101010101" pitchFamily="2" charset="-122"/>
              </a:rPr>
              <a:t>  十字那历尽沧桑、鲜艳夺目的旗帜，</a:t>
            </a:r>
            <a:endParaRPr lang="zh-CN" altLang="en-US" b="1" i="1" dirty="0">
              <a:solidFill>
                <a:schemeClr val="tx1"/>
              </a:solidFill>
              <a:latin typeface="黑体" panose="02010609060101010101" pitchFamily="2" charset="-122"/>
              <a:ea typeface="黑体" panose="02010609060101010101" pitchFamily="2" charset="-122"/>
            </a:endParaRPr>
          </a:p>
          <a:p>
            <a:pPr>
              <a:lnSpc>
                <a:spcPct val="90000"/>
              </a:lnSpc>
              <a:buNone/>
            </a:pPr>
            <a:r>
              <a:rPr lang="zh-CN" altLang="en-US" b="1" i="1" dirty="0">
                <a:solidFill>
                  <a:schemeClr val="tx1"/>
                </a:solidFill>
                <a:latin typeface="黑体" panose="02010609060101010101" pitchFamily="2" charset="-122"/>
                <a:ea typeface="黑体" panose="02010609060101010101" pitchFamily="2" charset="-122"/>
              </a:rPr>
              <a:t>  找到自己的同仁和朋友。</a:t>
            </a:r>
            <a:endParaRPr lang="zh-CN" altLang="en-US" b="1" i="1" dirty="0">
              <a:solidFill>
                <a:schemeClr val="tx1"/>
              </a:solidFill>
              <a:latin typeface="黑体" panose="02010609060101010101" pitchFamily="2" charset="-122"/>
              <a:ea typeface="黑体" panose="02010609060101010101" pitchFamily="2" charset="-122"/>
            </a:endParaRPr>
          </a:p>
          <a:p>
            <a:pPr>
              <a:lnSpc>
                <a:spcPct val="90000"/>
              </a:lnSpc>
              <a:buNone/>
            </a:pPr>
            <a:r>
              <a:rPr lang="zh-CN" altLang="en-US" b="1" i="1" dirty="0">
                <a:solidFill>
                  <a:schemeClr val="tx1"/>
                </a:solidFill>
                <a:latin typeface="黑体" panose="02010609060101010101" pitchFamily="2" charset="-122"/>
                <a:ea typeface="黑体" panose="02010609060101010101" pitchFamily="2" charset="-122"/>
              </a:rPr>
              <a:t>      　　</a:t>
            </a:r>
            <a:endParaRPr lang="zh-CN" altLang="en-US" b="1" i="1" dirty="0">
              <a:solidFill>
                <a:schemeClr val="tx1"/>
              </a:solidFill>
              <a:latin typeface="黑体" panose="02010609060101010101" pitchFamily="2" charset="-122"/>
              <a:ea typeface="黑体" panose="02010609060101010101" pitchFamily="2" charset="-122"/>
            </a:endParaRPr>
          </a:p>
          <a:p>
            <a:pPr>
              <a:lnSpc>
                <a:spcPct val="90000"/>
              </a:lnSpc>
              <a:buNone/>
            </a:pPr>
            <a:r>
              <a:rPr lang="zh-CN" altLang="en-US" b="1" i="1" dirty="0">
                <a:solidFill>
                  <a:schemeClr val="tx1"/>
                </a:solidFill>
                <a:latin typeface="黑体" panose="02010609060101010101" pitchFamily="2" charset="-122"/>
                <a:ea typeface="黑体" panose="02010609060101010101" pitchFamily="2" charset="-122"/>
              </a:rPr>
              <a:t>　　　　　一位红十字工作者的心声</a:t>
            </a:r>
            <a:endParaRPr lang="zh-CN" altLang="en-US" b="1" i="1" dirty="0">
              <a:solidFill>
                <a:schemeClr val="tx1"/>
              </a:solidFill>
              <a:latin typeface="黑体" panose="02010609060101010101" pitchFamily="2" charset="-122"/>
              <a:ea typeface="黑体" panose="02010609060101010101" pitchFamily="2" charset="-122"/>
            </a:endParaRPr>
          </a:p>
          <a:p>
            <a:pPr>
              <a:lnSpc>
                <a:spcPct val="90000"/>
              </a:lnSpc>
            </a:pPr>
            <a:endParaRPr lang="zh-CN" altLang="en-US" b="1" i="1" dirty="0">
              <a:solidFill>
                <a:schemeClr val="tx1"/>
              </a:solidFill>
              <a:latin typeface="黑体" panose="02010609060101010101" pitchFamily="2" charset="-122"/>
              <a:ea typeface="黑体" panose="02010609060101010101" pitchFamily="2" charset="-122"/>
            </a:endParaRPr>
          </a:p>
          <a:p>
            <a:pPr>
              <a:lnSpc>
                <a:spcPct val="90000"/>
              </a:lnSpc>
            </a:pPr>
            <a:endParaRPr lang="zh-CN" altLang="en-US" dirty="0"/>
          </a:p>
        </p:txBody>
      </p:sp>
      <p:pic>
        <p:nvPicPr>
          <p:cNvPr id="47109" name="图片 47108" descr="Img244182087"/>
          <p:cNvPicPr>
            <a:picLocks noChangeAspect="1"/>
          </p:cNvPicPr>
          <p:nvPr/>
        </p:nvPicPr>
        <p:blipFill>
          <a:blip r:embed="rId1"/>
          <a:stretch>
            <a:fillRect/>
          </a:stretch>
        </p:blipFill>
        <p:spPr>
          <a:xfrm>
            <a:off x="366395" y="264160"/>
            <a:ext cx="1255395" cy="1077595"/>
          </a:xfrm>
          <a:prstGeom prst="rect">
            <a:avLst/>
          </a:prstGeom>
          <a:noFill/>
          <a:ln w="9525">
            <a:noFill/>
          </a:ln>
        </p:spPr>
      </p:pic>
      <p:pic>
        <p:nvPicPr>
          <p:cNvPr id="4" name="图片 3" descr="图片1"/>
          <p:cNvPicPr>
            <a:picLocks noChangeAspect="1"/>
          </p:cNvPicPr>
          <p:nvPr/>
        </p:nvPicPr>
        <p:blipFill>
          <a:blip r:embed="rId2"/>
          <a:stretch>
            <a:fillRect/>
          </a:stretch>
        </p:blipFill>
        <p:spPr>
          <a:xfrm>
            <a:off x="-6350" y="6079490"/>
            <a:ext cx="9156700" cy="790575"/>
          </a:xfrm>
          <a:prstGeom prst="rect">
            <a:avLst/>
          </a:prstGeom>
        </p:spPr>
      </p:pic>
    </p:spTree>
  </p:cSld>
  <p:clrMapOvr>
    <a:masterClrMapping/>
  </p:clrMapOvr>
  <p:transition advTm="15000">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724190" y="1151186"/>
            <a:ext cx="8064251" cy="1785104"/>
          </a:xfrm>
          <a:prstGeom prst="rect">
            <a:avLst/>
          </a:prstGeom>
        </p:spPr>
        <p:txBody>
          <a:bodyPr wrap="square">
            <a:spAutoFit/>
          </a:bodyPr>
          <a:lstStyle/>
          <a:p>
            <a:pPr algn="l" fontAlgn="auto">
              <a:lnSpc>
                <a:spcPts val="3280"/>
              </a:lnSpc>
              <a:spcBef>
                <a:spcPts val="0"/>
              </a:spcBef>
              <a:spcAft>
                <a:spcPts val="0"/>
              </a:spcAft>
              <a:defRPr/>
            </a:pPr>
            <a:r>
              <a:rPr kumimoji="0" lang="zh-CN" altLang="zh-CN" sz="2000" dirty="0" smtClean="0">
                <a:solidFill>
                  <a:srgbClr val="C0504D"/>
                </a:solidFill>
                <a:latin typeface="微软雅黑" panose="020B0503020204020204" charset="-122"/>
                <a:ea typeface="微软雅黑" panose="020B0503020204020204" charset="-122"/>
                <a:cs typeface="微软雅黑" panose="020B0503020204020204" charset="-122"/>
              </a:rPr>
              <a:t>1</a:t>
            </a:r>
            <a:r>
              <a:rPr kumimoji="0" lang="en-US" altLang="zh-CN" sz="2000" dirty="0" smtClean="0">
                <a:solidFill>
                  <a:srgbClr val="C0504D"/>
                </a:solidFill>
                <a:latin typeface="微软雅黑" panose="020B0503020204020204" charset="-122"/>
                <a:ea typeface="微软雅黑" panose="020B0503020204020204" charset="-122"/>
                <a:cs typeface="微软雅黑" panose="020B0503020204020204" charset="-122"/>
              </a:rPr>
              <a:t>864</a:t>
            </a:r>
            <a:r>
              <a:rPr kumimoji="0" lang="zh-CN" altLang="en-US" sz="2000" dirty="0" smtClean="0">
                <a:solidFill>
                  <a:srgbClr val="C0504D"/>
                </a:solidFill>
                <a:latin typeface="微软雅黑" panose="020B0503020204020204" charset="-122"/>
                <a:ea typeface="微软雅黑" panose="020B0503020204020204" charset="-122"/>
                <a:cs typeface="微软雅黑" panose="020B0503020204020204" charset="-122"/>
              </a:rPr>
              <a:t>年</a:t>
            </a:r>
            <a:r>
              <a:rPr kumimoji="0" lang="en-US" altLang="zh-CN" sz="2000" dirty="0">
                <a:solidFill>
                  <a:srgbClr val="C0504D"/>
                </a:solidFill>
                <a:latin typeface="微软雅黑" panose="020B0503020204020204" charset="-122"/>
                <a:ea typeface="微软雅黑" panose="020B0503020204020204" charset="-122"/>
                <a:cs typeface="微软雅黑" panose="020B0503020204020204" charset="-122"/>
              </a:rPr>
              <a:t>8</a:t>
            </a:r>
            <a:r>
              <a:rPr kumimoji="0" lang="zh-CN" altLang="en-US" sz="2000" dirty="0">
                <a:solidFill>
                  <a:srgbClr val="C0504D"/>
                </a:solidFill>
                <a:latin typeface="微软雅黑" panose="020B0503020204020204" charset="-122"/>
                <a:ea typeface="微软雅黑" panose="020B0503020204020204" charset="-122"/>
                <a:cs typeface="微软雅黑" panose="020B0503020204020204" charset="-122"/>
              </a:rPr>
              <a:t>月日内瓦外交会议</a:t>
            </a:r>
            <a:endParaRPr kumimoji="0" lang="en-US" altLang="zh-CN" sz="2000" dirty="0">
              <a:solidFill>
                <a:srgbClr val="C0504D"/>
              </a:solidFill>
              <a:latin typeface="微软雅黑" panose="020B0503020204020204" charset="-122"/>
              <a:ea typeface="微软雅黑" panose="020B0503020204020204" charset="-122"/>
              <a:cs typeface="微软雅黑" panose="020B0503020204020204" charset="-122"/>
            </a:endParaRPr>
          </a:p>
          <a:p>
            <a:pPr algn="l" fontAlgn="auto">
              <a:lnSpc>
                <a:spcPts val="3280"/>
              </a:lnSpc>
              <a:spcBef>
                <a:spcPts val="0"/>
              </a:spcBef>
              <a:spcAft>
                <a:spcPts val="0"/>
              </a:spcAft>
              <a:defRPr/>
            </a:pPr>
            <a:r>
              <a:rPr kumimoji="0" lang="zh-CN" altLang="en-US" sz="2000" dirty="0" smtClean="0">
                <a:latin typeface="微软雅黑" panose="020B0503020204020204" charset="-122"/>
                <a:ea typeface="微软雅黑" panose="020B0503020204020204" charset="-122"/>
                <a:cs typeface="微软雅黑" panose="020B0503020204020204" charset="-122"/>
              </a:rPr>
              <a:t>第一个日内瓦公约</a:t>
            </a:r>
            <a:endParaRPr kumimoji="0" lang="zh-CN" altLang="en-US" sz="2000" dirty="0" smtClean="0">
              <a:latin typeface="微软雅黑" panose="020B0503020204020204" charset="-122"/>
              <a:ea typeface="微软雅黑" panose="020B0503020204020204" charset="-122"/>
              <a:cs typeface="微软雅黑" panose="020B0503020204020204" charset="-122"/>
            </a:endParaRPr>
          </a:p>
          <a:p>
            <a:pPr algn="l" fontAlgn="auto">
              <a:lnSpc>
                <a:spcPts val="3280"/>
              </a:lnSpc>
              <a:spcBef>
                <a:spcPts val="0"/>
              </a:spcBef>
              <a:spcAft>
                <a:spcPts val="0"/>
              </a:spcAft>
              <a:defRPr/>
            </a:pPr>
            <a:r>
              <a:rPr kumimoji="0" lang="zh-CN" altLang="zh-CN" sz="2000" dirty="0" smtClean="0">
                <a:latin typeface="微软雅黑" panose="020B0503020204020204" charset="-122"/>
                <a:ea typeface="微软雅黑" panose="020B0503020204020204" charset="-122"/>
                <a:cs typeface="微软雅黑" panose="020B0503020204020204" charset="-122"/>
              </a:rPr>
              <a:t>《</a:t>
            </a:r>
            <a:r>
              <a:rPr kumimoji="0" lang="zh-CN" altLang="en-US" sz="2000" dirty="0">
                <a:latin typeface="微软雅黑" panose="020B0503020204020204" charset="-122"/>
                <a:ea typeface="微软雅黑" panose="020B0503020204020204" charset="-122"/>
                <a:cs typeface="微软雅黑" panose="020B0503020204020204" charset="-122"/>
              </a:rPr>
              <a:t>关于改善战地陆军伤</a:t>
            </a:r>
            <a:r>
              <a:rPr kumimoji="0" lang="zh-CN" altLang="en-US" sz="2000" dirty="0" smtClean="0">
                <a:latin typeface="微软雅黑" panose="020B0503020204020204" charset="-122"/>
                <a:ea typeface="微软雅黑" panose="020B0503020204020204" charset="-122"/>
                <a:cs typeface="微软雅黑" panose="020B0503020204020204" charset="-122"/>
              </a:rPr>
              <a:t>者境遇之日内瓦公约</a:t>
            </a:r>
            <a:r>
              <a:rPr kumimoji="0" lang="en-US" altLang="zh-CN" sz="2000" dirty="0" smtClean="0">
                <a:latin typeface="微软雅黑" panose="020B0503020204020204" charset="-122"/>
                <a:ea typeface="微软雅黑" panose="020B0503020204020204" charset="-122"/>
                <a:cs typeface="微软雅黑" panose="020B0503020204020204" charset="-122"/>
              </a:rPr>
              <a:t>》</a:t>
            </a:r>
            <a:endParaRPr kumimoji="0" lang="en-US" altLang="zh-CN" sz="2000" dirty="0" smtClean="0">
              <a:latin typeface="微软雅黑" panose="020B0503020204020204" charset="-122"/>
              <a:ea typeface="微软雅黑" panose="020B0503020204020204" charset="-122"/>
              <a:cs typeface="微软雅黑" panose="020B0503020204020204" charset="-122"/>
            </a:endParaRPr>
          </a:p>
          <a:p>
            <a:pPr algn="l" fontAlgn="auto">
              <a:lnSpc>
                <a:spcPts val="3280"/>
              </a:lnSpc>
              <a:spcBef>
                <a:spcPts val="0"/>
              </a:spcBef>
              <a:spcAft>
                <a:spcPts val="0"/>
              </a:spcAft>
              <a:defRPr/>
            </a:pPr>
            <a:r>
              <a:rPr kumimoji="0" lang="zh-CN" altLang="en-US" sz="2000" dirty="0" smtClean="0">
                <a:solidFill>
                  <a:srgbClr val="C0504D"/>
                </a:solidFill>
                <a:latin typeface="微软雅黑" panose="020B0503020204020204" charset="-122"/>
                <a:ea typeface="微软雅黑" panose="020B0503020204020204" charset="-122"/>
                <a:cs typeface="微软雅黑" panose="020B0503020204020204" charset="-122"/>
              </a:rPr>
              <a:t>逐步发展为日内</a:t>
            </a:r>
            <a:r>
              <a:rPr kumimoji="0" lang="zh-CN" altLang="en-US" sz="2000" dirty="0">
                <a:solidFill>
                  <a:srgbClr val="C0504D"/>
                </a:solidFill>
                <a:latin typeface="微软雅黑" panose="020B0503020204020204" charset="-122"/>
                <a:ea typeface="微软雅黑" panose="020B0503020204020204" charset="-122"/>
                <a:cs typeface="微软雅黑" panose="020B0503020204020204" charset="-122"/>
              </a:rPr>
              <a:t>瓦</a:t>
            </a:r>
            <a:r>
              <a:rPr kumimoji="0" lang="en-US" altLang="zh-CN" sz="2000" dirty="0">
                <a:solidFill>
                  <a:srgbClr val="C0504D"/>
                </a:solidFill>
                <a:latin typeface="微软雅黑" panose="020B0503020204020204" charset="-122"/>
                <a:ea typeface="微软雅黑" panose="020B0503020204020204" charset="-122"/>
                <a:cs typeface="微软雅黑" panose="020B0503020204020204" charset="-122"/>
              </a:rPr>
              <a:t>4</a:t>
            </a:r>
            <a:r>
              <a:rPr kumimoji="0" lang="zh-CN" altLang="en-US" sz="2000" dirty="0">
                <a:solidFill>
                  <a:srgbClr val="C0504D"/>
                </a:solidFill>
                <a:latin typeface="微软雅黑" panose="020B0503020204020204" charset="-122"/>
                <a:ea typeface="微软雅黑" panose="020B0503020204020204" charset="-122"/>
                <a:cs typeface="微软雅黑" panose="020B0503020204020204" charset="-122"/>
              </a:rPr>
              <a:t>公</a:t>
            </a:r>
            <a:r>
              <a:rPr kumimoji="0" lang="zh-CN" altLang="en-US" sz="2000" dirty="0" smtClean="0">
                <a:solidFill>
                  <a:srgbClr val="C0504D"/>
                </a:solidFill>
                <a:latin typeface="微软雅黑" panose="020B0503020204020204" charset="-122"/>
                <a:ea typeface="微软雅黑" panose="020B0503020204020204" charset="-122"/>
                <a:cs typeface="微软雅黑" panose="020B0503020204020204" charset="-122"/>
              </a:rPr>
              <a:t>约和</a:t>
            </a:r>
            <a:r>
              <a:rPr kumimoji="0" lang="en-US" altLang="zh-CN" sz="2000" dirty="0" smtClean="0">
                <a:solidFill>
                  <a:srgbClr val="C0504D"/>
                </a:solidFill>
                <a:latin typeface="微软雅黑" panose="020B0503020204020204" charset="-122"/>
                <a:ea typeface="微软雅黑" panose="020B0503020204020204" charset="-122"/>
                <a:cs typeface="微软雅黑" panose="020B0503020204020204" charset="-122"/>
              </a:rPr>
              <a:t>3</a:t>
            </a:r>
            <a:r>
              <a:rPr kumimoji="0" lang="zh-CN" altLang="en-US" sz="2000" dirty="0" smtClean="0">
                <a:solidFill>
                  <a:srgbClr val="C0504D"/>
                </a:solidFill>
                <a:latin typeface="微软雅黑" panose="020B0503020204020204" charset="-122"/>
                <a:ea typeface="微软雅黑" panose="020B0503020204020204" charset="-122"/>
                <a:cs typeface="微软雅黑" panose="020B0503020204020204" charset="-122"/>
              </a:rPr>
              <a:t>个附加议定书</a:t>
            </a:r>
            <a:endParaRPr kumimoji="0" lang="en-US" altLang="zh-CN" sz="2200" dirty="0">
              <a:latin typeface="微软雅黑" panose="020B0503020204020204" charset="-122"/>
              <a:ea typeface="微软雅黑" panose="020B0503020204020204" charset="-122"/>
              <a:cs typeface="微软雅黑" panose="020B0503020204020204" charset="-122"/>
            </a:endParaRPr>
          </a:p>
        </p:txBody>
      </p:sp>
      <p:sp>
        <p:nvSpPr>
          <p:cNvPr id="235522" name="文本框 4"/>
          <p:cNvSpPr txBox="1">
            <a:spLocks noChangeArrowheads="1"/>
          </p:cNvSpPr>
          <p:nvPr/>
        </p:nvSpPr>
        <p:spPr bwMode="auto">
          <a:xfrm>
            <a:off x="1463040" y="416560"/>
            <a:ext cx="6860540" cy="583565"/>
          </a:xfrm>
          <a:prstGeom prst="rect">
            <a:avLst/>
          </a:prstGeom>
          <a:noFill/>
          <a:ln>
            <a:noFill/>
          </a:ln>
        </p:spPr>
        <p:txBody>
          <a:bodyPr wrap="square">
            <a:spAutoFit/>
          </a:bodyPr>
          <a:lstStyle>
            <a:lvl1pPr>
              <a:defRPr kumimoji="1" sz="2400">
                <a:solidFill>
                  <a:schemeClr val="tx1"/>
                </a:solidFill>
                <a:latin typeface="Calibri" panose="020F050202020403020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9pPr>
          </a:lstStyle>
          <a:p>
            <a:r>
              <a:rPr lang="en-US" altLang="zh-CN" sz="3200" dirty="0">
                <a:latin typeface="微软雅黑" panose="020B0503020204020204" charset="-122"/>
                <a:ea typeface="微软雅黑" panose="020B0503020204020204" charset="-122"/>
                <a:cs typeface="微软雅黑" panose="020B0503020204020204" charset="-122"/>
              </a:rPr>
              <a:t> </a:t>
            </a:r>
            <a:r>
              <a:rPr kumimoji="0" lang="zh-CN" altLang="en-US" sz="3200" b="1" dirty="0">
                <a:solidFill>
                  <a:srgbClr val="CE1400"/>
                </a:solidFill>
                <a:latin typeface="Times New Roman" panose="02020603050405020304" pitchFamily="18" charset="0"/>
                <a:ea typeface="隶书" panose="02010509060101010101" pitchFamily="49" charset="-122"/>
                <a:cs typeface="+mn-cs"/>
              </a:rPr>
              <a:t>建议二：缔结国际公约和中立地位</a:t>
            </a:r>
            <a:endParaRPr kumimoji="0" lang="zh-CN" altLang="en-US" sz="3200" b="1" dirty="0">
              <a:solidFill>
                <a:srgbClr val="CE1400"/>
              </a:solidFill>
              <a:latin typeface="Times New Roman" panose="02020603050405020304" pitchFamily="18" charset="0"/>
              <a:ea typeface="隶书" panose="02010509060101010101" pitchFamily="49" charset="-122"/>
              <a:cs typeface="+mn-cs"/>
            </a:endParaRPr>
          </a:p>
        </p:txBody>
      </p:sp>
      <p:pic>
        <p:nvPicPr>
          <p:cNvPr id="235523" name="Picture 11" descr="58aa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14159" y="3067585"/>
            <a:ext cx="4032250" cy="2497137"/>
          </a:xfrm>
          <a:prstGeom prst="rect">
            <a:avLst/>
          </a:prstGeom>
          <a:noFill/>
          <a:ln w="28575">
            <a:solidFill>
              <a:srgbClr val="FF0000"/>
            </a:solidFill>
            <a:miter lim="800000"/>
            <a:headEnd/>
            <a:tailEnd/>
          </a:ln>
        </p:spPr>
      </p:pic>
      <p:sp>
        <p:nvSpPr>
          <p:cNvPr id="4" name="文本框 3"/>
          <p:cNvSpPr txBox="1"/>
          <p:nvPr/>
        </p:nvSpPr>
        <p:spPr>
          <a:xfrm>
            <a:off x="5004048" y="2876520"/>
            <a:ext cx="3528392" cy="2245360"/>
          </a:xfrm>
          <a:prstGeom prst="rect">
            <a:avLst/>
          </a:prstGeom>
          <a:noFill/>
        </p:spPr>
        <p:txBody>
          <a:bodyPr wrap="square" rtlCol="0">
            <a:spAutoFit/>
          </a:bodyPr>
          <a:lstStyle/>
          <a:p>
            <a:pPr algn="l">
              <a:lnSpc>
                <a:spcPts val="3360"/>
              </a:lnSpc>
            </a:pPr>
            <a:r>
              <a:rPr kumimoji="1" lang="en-US" altLang="zh-CN" sz="2400" dirty="0" smtClean="0">
                <a:latin typeface="微软雅黑" panose="020B0503020204020204" charset="-122"/>
                <a:ea typeface="微软雅黑" panose="020B0503020204020204" charset="-122"/>
                <a:cs typeface="微软雅黑" panose="020B0503020204020204" charset="-122"/>
              </a:rPr>
              <a:t>    </a:t>
            </a:r>
            <a:r>
              <a:rPr kumimoji="1" lang="zh-CN" altLang="en-US" sz="2000" dirty="0" smtClean="0">
                <a:latin typeface="微软雅黑" panose="020B0503020204020204" charset="-122"/>
                <a:ea typeface="微软雅黑" panose="020B0503020204020204" charset="-122"/>
                <a:cs typeface="微软雅黑" panose="020B0503020204020204" charset="-122"/>
              </a:rPr>
              <a:t>约束战争状态下敌对双方的行为规则，推动裁军和武器管制的权威性法律文件</a:t>
            </a:r>
            <a:endParaRPr kumimoji="1" lang="zh-CN" altLang="en-US" sz="2000" dirty="0" smtClean="0">
              <a:latin typeface="微软雅黑" panose="020B0503020204020204" charset="-122"/>
              <a:ea typeface="微软雅黑" panose="020B0503020204020204" charset="-122"/>
              <a:cs typeface="微软雅黑" panose="020B0503020204020204" charset="-122"/>
            </a:endParaRPr>
          </a:p>
          <a:p>
            <a:pPr algn="l">
              <a:lnSpc>
                <a:spcPts val="3360"/>
              </a:lnSpc>
            </a:pPr>
            <a:r>
              <a:rPr kumimoji="1" lang="en-US" altLang="zh-CN" sz="2000" dirty="0" smtClean="0">
                <a:latin typeface="微软雅黑" panose="020B0503020204020204" charset="-122"/>
                <a:ea typeface="微软雅黑" panose="020B0503020204020204" charset="-122"/>
                <a:cs typeface="微软雅黑" panose="020B0503020204020204" charset="-122"/>
              </a:rPr>
              <a:t>    194</a:t>
            </a:r>
            <a:r>
              <a:rPr kumimoji="1" lang="zh-CN" altLang="en-US" sz="2000" dirty="0" smtClean="0">
                <a:latin typeface="微软雅黑" panose="020B0503020204020204" charset="-122"/>
                <a:ea typeface="微软雅黑" panose="020B0503020204020204" charset="-122"/>
                <a:cs typeface="微软雅黑" panose="020B0503020204020204" charset="-122"/>
              </a:rPr>
              <a:t>个国家签署，是世界上被接受程度最广泛的国际公约</a:t>
            </a:r>
            <a:endParaRPr kumimoji="1" lang="zh-CN" altLang="en-US" sz="2000" dirty="0" smtClean="0">
              <a:latin typeface="微软雅黑" panose="020B0503020204020204" charset="-122"/>
              <a:ea typeface="微软雅黑" panose="020B0503020204020204" charset="-122"/>
              <a:cs typeface="微软雅黑" panose="020B0503020204020204" charset="-122"/>
            </a:endParaRPr>
          </a:p>
        </p:txBody>
      </p:sp>
      <p:sp>
        <p:nvSpPr>
          <p:cNvPr id="5" name="矩形 4"/>
          <p:cNvSpPr/>
          <p:nvPr/>
        </p:nvSpPr>
        <p:spPr>
          <a:xfrm>
            <a:off x="4587240" y="4908550"/>
            <a:ext cx="4201160" cy="932180"/>
          </a:xfrm>
          <a:prstGeom prst="rect">
            <a:avLst/>
          </a:prstGeom>
        </p:spPr>
        <p:txBody>
          <a:bodyPr wrap="square">
            <a:spAutoFit/>
          </a:bodyPr>
          <a:lstStyle/>
          <a:p>
            <a:pPr fontAlgn="auto">
              <a:lnSpc>
                <a:spcPts val="3280"/>
              </a:lnSpc>
              <a:spcBef>
                <a:spcPts val="0"/>
              </a:spcBef>
              <a:spcAft>
                <a:spcPts val="0"/>
              </a:spcAft>
              <a:defRPr/>
            </a:pPr>
            <a:endParaRPr kumimoji="0" lang="zh-CN" altLang="en-US" dirty="0">
              <a:solidFill>
                <a:srgbClr val="C0504D"/>
              </a:solidFill>
              <a:latin typeface="微软雅黑" panose="020B0503020204020204" charset="-122"/>
              <a:ea typeface="微软雅黑" panose="020B0503020204020204" charset="-122"/>
              <a:cs typeface="微软雅黑" panose="020B0503020204020204" charset="-122"/>
            </a:endParaRPr>
          </a:p>
          <a:p>
            <a:pPr fontAlgn="auto">
              <a:lnSpc>
                <a:spcPts val="3280"/>
              </a:lnSpc>
              <a:spcBef>
                <a:spcPts val="0"/>
              </a:spcBef>
              <a:spcAft>
                <a:spcPts val="0"/>
              </a:spcAft>
              <a:defRPr/>
            </a:pPr>
            <a:r>
              <a:rPr kumimoji="0" lang="zh-CN" altLang="en-US" sz="2400" dirty="0">
                <a:solidFill>
                  <a:srgbClr val="C0504D"/>
                </a:solidFill>
                <a:latin typeface="微软雅黑" panose="020B0503020204020204" charset="-122"/>
                <a:ea typeface="微软雅黑" panose="020B0503020204020204" charset="-122"/>
                <a:cs typeface="微软雅黑" panose="020B0503020204020204" charset="-122"/>
              </a:rPr>
              <a:t>《国际人道法</a:t>
            </a:r>
            <a:r>
              <a:rPr kumimoji="0" lang="en-US" altLang="zh-CN" sz="2400" dirty="0">
                <a:solidFill>
                  <a:srgbClr val="C0504D"/>
                </a:solidFill>
                <a:latin typeface="微软雅黑" panose="020B0503020204020204" charset="-122"/>
                <a:ea typeface="微软雅黑" panose="020B0503020204020204" charset="-122"/>
                <a:cs typeface="微软雅黑" panose="020B0503020204020204" charset="-122"/>
              </a:rPr>
              <a:t>》</a:t>
            </a:r>
            <a:r>
              <a:rPr kumimoji="0" lang="zh-CN" altLang="en-US" sz="2400" dirty="0">
                <a:solidFill>
                  <a:srgbClr val="C0504D"/>
                </a:solidFill>
                <a:latin typeface="微软雅黑" panose="020B0503020204020204" charset="-122"/>
                <a:ea typeface="微软雅黑" panose="020B0503020204020204" charset="-122"/>
                <a:cs typeface="微软雅黑" panose="020B0503020204020204" charset="-122"/>
              </a:rPr>
              <a:t>的核心内容</a:t>
            </a:r>
            <a:endParaRPr kumimoji="0" lang="en-US" altLang="zh-CN" sz="2400" dirty="0">
              <a:solidFill>
                <a:srgbClr val="C0504D"/>
              </a:solidFill>
              <a:latin typeface="微软雅黑" panose="020B0503020204020204" charset="-122"/>
              <a:ea typeface="微软雅黑" panose="020B0503020204020204" charset="-122"/>
              <a:cs typeface="微软雅黑" panose="020B0503020204020204" charset="-122"/>
            </a:endParaRPr>
          </a:p>
        </p:txBody>
      </p:sp>
      <p:pic>
        <p:nvPicPr>
          <p:cNvPr id="2" name="图片 1" descr="图片1"/>
          <p:cNvPicPr>
            <a:picLocks noChangeAspect="1"/>
          </p:cNvPicPr>
          <p:nvPr/>
        </p:nvPicPr>
        <p:blipFill>
          <a:blip r:embed="rId2"/>
          <a:stretch>
            <a:fillRect/>
          </a:stretch>
        </p:blipFill>
        <p:spPr>
          <a:xfrm>
            <a:off x="-6350" y="5964555"/>
            <a:ext cx="9156700" cy="922020"/>
          </a:xfrm>
          <a:prstGeom prst="rect">
            <a:avLst/>
          </a:prstGeom>
        </p:spPr>
      </p:pic>
      <p:pic>
        <p:nvPicPr>
          <p:cNvPr id="47109" name="图片 47108" descr="Img244182087"/>
          <p:cNvPicPr>
            <a:picLocks noChangeAspect="1"/>
          </p:cNvPicPr>
          <p:nvPr/>
        </p:nvPicPr>
        <p:blipFill>
          <a:blip r:embed="rId3"/>
          <a:stretch>
            <a:fillRect/>
          </a:stretch>
        </p:blipFill>
        <p:spPr>
          <a:xfrm>
            <a:off x="85725" y="38735"/>
            <a:ext cx="1296035" cy="1112520"/>
          </a:xfrm>
          <a:prstGeom prst="rect">
            <a:avLst/>
          </a:prstGeom>
          <a:noFill/>
          <a:ln w="9525">
            <a:noFill/>
          </a:ln>
        </p:spPr>
      </p:pic>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69" name="图片 5" descr="images (1).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6732588" y="1341438"/>
            <a:ext cx="2074862" cy="2073275"/>
          </a:xfrm>
          <a:prstGeom prst="rect">
            <a:avLst/>
          </a:prstGeom>
          <a:noFill/>
          <a:ln>
            <a:noFill/>
          </a:ln>
        </p:spPr>
      </p:pic>
      <p:pic>
        <p:nvPicPr>
          <p:cNvPr id="237570" name="图片 10" descr="1200248726_9.jpg"/>
          <p:cNvPicPr>
            <a:picLocks noChangeAspect="1"/>
          </p:cNvPicPr>
          <p:nvPr/>
        </p:nvPicPr>
        <p:blipFill>
          <a:blip r:embed="rId2">
            <a:extLst>
              <a:ext uri="{28A0092B-C50C-407E-A947-70E740481C1C}">
                <a14:useLocalDpi xmlns:a14="http://schemas.microsoft.com/office/drawing/2010/main" val="0"/>
              </a:ext>
            </a:extLst>
          </a:blip>
          <a:srcRect l="13451" r="14088" b="14796"/>
          <a:stretch>
            <a:fillRect/>
          </a:stretch>
        </p:blipFill>
        <p:spPr bwMode="auto">
          <a:xfrm>
            <a:off x="4787900" y="3500438"/>
            <a:ext cx="1731963" cy="2305050"/>
          </a:xfrm>
          <a:prstGeom prst="rect">
            <a:avLst/>
          </a:prstGeom>
          <a:noFill/>
          <a:ln w="3175">
            <a:solidFill>
              <a:schemeClr val="tx1"/>
            </a:solidFill>
            <a:miter lim="800000"/>
            <a:headEnd/>
            <a:tailEnd/>
          </a:ln>
        </p:spPr>
      </p:pic>
      <p:pic>
        <p:nvPicPr>
          <p:cNvPr id="237571" name="图片 1" descr="IMG_2974.jpg"/>
          <p:cNvPicPr>
            <a:picLocks noChangeAspect="1"/>
          </p:cNvPicPr>
          <p:nvPr/>
        </p:nvPicPr>
        <p:blipFill>
          <a:blip r:embed="rId3">
            <a:extLst>
              <a:ext uri="{28A0092B-C50C-407E-A947-70E740481C1C}">
                <a14:useLocalDpi xmlns:a14="http://schemas.microsoft.com/office/drawing/2010/main" val="0"/>
              </a:ext>
            </a:extLst>
          </a:blip>
          <a:srcRect l="-861" t="4387" r="861" b="2638"/>
          <a:stretch>
            <a:fillRect/>
          </a:stretch>
        </p:blipFill>
        <p:spPr bwMode="auto">
          <a:xfrm>
            <a:off x="6659563" y="3500438"/>
            <a:ext cx="1800225" cy="2298700"/>
          </a:xfrm>
          <a:prstGeom prst="rect">
            <a:avLst/>
          </a:prstGeom>
          <a:noFill/>
          <a:ln w="3175">
            <a:solidFill>
              <a:schemeClr val="tx1"/>
            </a:solidFill>
            <a:miter lim="800000"/>
            <a:headEnd/>
            <a:tailEnd/>
          </a:ln>
        </p:spPr>
      </p:pic>
      <p:sp>
        <p:nvSpPr>
          <p:cNvPr id="237572" name="文本框 8"/>
          <p:cNvSpPr txBox="1">
            <a:spLocks noChangeArrowheads="1"/>
          </p:cNvSpPr>
          <p:nvPr/>
        </p:nvSpPr>
        <p:spPr bwMode="auto">
          <a:xfrm>
            <a:off x="683568" y="1577752"/>
            <a:ext cx="3744913" cy="3963051"/>
          </a:xfrm>
          <a:prstGeom prst="rect">
            <a:avLst/>
          </a:prstGeom>
          <a:noFill/>
          <a:ln>
            <a:noFill/>
          </a:ln>
        </p:spPr>
        <p:txBody>
          <a:bodyPr>
            <a:spAutoFit/>
          </a:bodyPr>
          <a:lstStyle>
            <a:lvl1pPr>
              <a:defRPr kumimoji="1" sz="2400">
                <a:solidFill>
                  <a:schemeClr val="tx1"/>
                </a:solidFill>
                <a:latin typeface="Calibri" panose="020F050202020403020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charset="0"/>
                <a:ea typeface="宋体" panose="02010600030101010101" pitchFamily="2" charset="-122"/>
              </a:defRPr>
            </a:lvl9pPr>
          </a:lstStyle>
          <a:p>
            <a:pPr>
              <a:lnSpc>
                <a:spcPts val="3100"/>
              </a:lnSpc>
              <a:spcAft>
                <a:spcPts val="600"/>
              </a:spcAft>
            </a:pPr>
            <a:r>
              <a:rPr lang="en-US" altLang="zh-CN" sz="2000" dirty="0">
                <a:solidFill>
                  <a:schemeClr val="accent2"/>
                </a:solidFill>
                <a:latin typeface="微软雅黑" panose="020B0503020204020204" charset="-122"/>
                <a:ea typeface="微软雅黑" panose="020B0503020204020204" charset="-122"/>
                <a:cs typeface="微软雅黑" panose="020B0503020204020204" charset="-122"/>
              </a:rPr>
              <a:t>《</a:t>
            </a:r>
            <a:r>
              <a:rPr lang="zh-CN" altLang="en-US" sz="2000" dirty="0">
                <a:solidFill>
                  <a:schemeClr val="accent2"/>
                </a:solidFill>
                <a:latin typeface="微软雅黑" panose="020B0503020204020204" charset="-122"/>
                <a:ea typeface="微软雅黑" panose="020B0503020204020204" charset="-122"/>
                <a:cs typeface="微软雅黑" panose="020B0503020204020204" charset="-122"/>
              </a:rPr>
              <a:t>日内瓦公约</a:t>
            </a:r>
            <a:r>
              <a:rPr lang="en-US" altLang="zh-CN" sz="2000" dirty="0">
                <a:solidFill>
                  <a:schemeClr val="accent2"/>
                </a:solidFill>
                <a:latin typeface="微软雅黑" panose="020B0503020204020204" charset="-122"/>
                <a:ea typeface="微软雅黑" panose="020B0503020204020204" charset="-122"/>
                <a:cs typeface="微软雅黑" panose="020B0503020204020204" charset="-122"/>
              </a:rPr>
              <a:t>》</a:t>
            </a:r>
            <a:r>
              <a:rPr lang="zh-CN" altLang="en-US" sz="2000" dirty="0">
                <a:solidFill>
                  <a:schemeClr val="accent2"/>
                </a:solidFill>
                <a:latin typeface="微软雅黑" panose="020B0503020204020204" charset="-122"/>
                <a:ea typeface="微软雅黑" panose="020B0503020204020204" charset="-122"/>
                <a:cs typeface="微软雅黑" panose="020B0503020204020204" charset="-122"/>
              </a:rPr>
              <a:t>与国际人道法</a:t>
            </a:r>
            <a:endParaRPr lang="zh-CN" altLang="en-US" sz="2000" dirty="0">
              <a:solidFill>
                <a:schemeClr val="accent2"/>
              </a:solidFill>
              <a:latin typeface="微软雅黑" panose="020B0503020204020204" charset="-122"/>
              <a:ea typeface="微软雅黑" panose="020B0503020204020204" charset="-122"/>
              <a:cs typeface="微软雅黑" panose="020B0503020204020204" charset="-122"/>
            </a:endParaRPr>
          </a:p>
          <a:p>
            <a:pPr marL="342900" indent="-342900" algn="l">
              <a:lnSpc>
                <a:spcPts val="3100"/>
              </a:lnSpc>
              <a:spcAft>
                <a:spcPts val="600"/>
              </a:spcAft>
              <a:buFont typeface="Arial" panose="020B0604020202020204"/>
              <a:buChar char="•"/>
            </a:pPr>
            <a:r>
              <a:rPr kumimoji="0" lang="zh-CN" altLang="en-US" sz="2000" dirty="0">
                <a:solidFill>
                  <a:srgbClr val="000000"/>
                </a:solidFill>
                <a:latin typeface="微软雅黑" panose="020B0503020204020204" charset="-122"/>
                <a:ea typeface="微软雅黑" panose="020B0503020204020204" charset="-122"/>
                <a:cs typeface="微软雅黑" panose="020B0503020204020204" charset="-122"/>
              </a:rPr>
              <a:t>国际人道法由一系列条约、公约、宣言和协定组成</a:t>
            </a:r>
            <a:endParaRPr kumimoji="0" lang="en-US" altLang="zh-CN" sz="2000" dirty="0">
              <a:solidFill>
                <a:srgbClr val="000000"/>
              </a:solidFill>
              <a:latin typeface="微软雅黑" panose="020B0503020204020204" charset="-122"/>
              <a:ea typeface="微软雅黑" panose="020B0503020204020204" charset="-122"/>
              <a:cs typeface="微软雅黑" panose="020B0503020204020204" charset="-122"/>
            </a:endParaRPr>
          </a:p>
          <a:p>
            <a:pPr marL="342900" indent="-342900" algn="l">
              <a:lnSpc>
                <a:spcPts val="3100"/>
              </a:lnSpc>
              <a:spcAft>
                <a:spcPts val="600"/>
              </a:spcAft>
              <a:buFont typeface="Arial" panose="020B0604020202020204"/>
              <a:buChar char="•"/>
            </a:pPr>
            <a:r>
              <a:rPr kumimoji="0" lang="zh-CN" altLang="en-US" sz="2000" dirty="0">
                <a:solidFill>
                  <a:srgbClr val="000000"/>
                </a:solidFill>
                <a:latin typeface="微软雅黑" panose="020B0503020204020204" charset="-122"/>
                <a:ea typeface="微软雅黑" panose="020B0503020204020204" charset="-122"/>
                <a:cs typeface="微软雅黑" panose="020B0503020204020204" charset="-122"/>
              </a:rPr>
              <a:t>海牙公约体系和日内瓦公约体系</a:t>
            </a:r>
            <a:endParaRPr kumimoji="0" lang="en-US" altLang="zh-CN" sz="2000" dirty="0">
              <a:solidFill>
                <a:srgbClr val="000000"/>
              </a:solidFill>
              <a:latin typeface="微软雅黑" panose="020B0503020204020204" charset="-122"/>
              <a:ea typeface="微软雅黑" panose="020B0503020204020204" charset="-122"/>
              <a:cs typeface="微软雅黑" panose="020B0503020204020204" charset="-122"/>
            </a:endParaRPr>
          </a:p>
          <a:p>
            <a:pPr marL="342900" indent="-342900" algn="l">
              <a:lnSpc>
                <a:spcPts val="3100"/>
              </a:lnSpc>
              <a:spcAft>
                <a:spcPts val="600"/>
              </a:spcAft>
              <a:buFont typeface="Arial" panose="020B0604020202020204"/>
              <a:buChar char="•"/>
            </a:pPr>
            <a:r>
              <a:rPr kumimoji="0" lang="zh-CN" altLang="en-US" sz="2000" dirty="0">
                <a:solidFill>
                  <a:srgbClr val="000000"/>
                </a:solidFill>
                <a:latin typeface="微软雅黑" panose="020B0503020204020204" charset="-122"/>
                <a:ea typeface="微软雅黑" panose="020B0503020204020204" charset="-122"/>
                <a:cs typeface="微软雅黑" panose="020B0503020204020204" charset="-122"/>
              </a:rPr>
              <a:t>日内瓦公约及其附加议定书，是国际人道法最核心的内容</a:t>
            </a:r>
            <a:endParaRPr lang="en-US" altLang="zh-CN" sz="2000" dirty="0">
              <a:solidFill>
                <a:srgbClr val="000000"/>
              </a:solidFill>
              <a:latin typeface="微软雅黑" panose="020B0503020204020204" charset="-122"/>
              <a:ea typeface="微软雅黑" panose="020B0503020204020204" charset="-122"/>
              <a:cs typeface="微软雅黑" panose="020B0503020204020204" charset="-122"/>
            </a:endParaRPr>
          </a:p>
          <a:p>
            <a:pPr marL="342900" indent="-342900" algn="l">
              <a:lnSpc>
                <a:spcPts val="3100"/>
              </a:lnSpc>
              <a:spcAft>
                <a:spcPts val="600"/>
              </a:spcAft>
              <a:buFont typeface="Arial" panose="020B0604020202020204"/>
              <a:buChar char="•"/>
            </a:pPr>
            <a:r>
              <a:rPr lang="zh-CN" altLang="en-US" sz="2000" dirty="0">
                <a:solidFill>
                  <a:srgbClr val="000000"/>
                </a:solidFill>
                <a:latin typeface="微软雅黑" panose="020B0503020204020204" charset="-122"/>
                <a:ea typeface="微软雅黑" panose="020B0503020204020204" charset="-122"/>
                <a:cs typeface="微软雅黑" panose="020B0503020204020204" charset="-122"/>
              </a:rPr>
              <a:t>两个体系各有侧重，相互交融，构成完整的国际人道法</a:t>
            </a:r>
            <a:endParaRPr lang="zh-CN" altLang="en-US" sz="1800" dirty="0">
              <a:solidFill>
                <a:srgbClr val="000000"/>
              </a:solidFill>
            </a:endParaRPr>
          </a:p>
        </p:txBody>
      </p:sp>
      <p:pic>
        <p:nvPicPr>
          <p:cNvPr id="237573" name="图片 3" descr="01300000329092125006632566156_s.jpg"/>
          <p:cNvPicPr>
            <a:picLocks noChangeAspect="1"/>
          </p:cNvPicPr>
          <p:nvPr/>
        </p:nvPicPr>
        <p:blipFill>
          <a:blip r:embed="rId4">
            <a:extLst>
              <a:ext uri="{28A0092B-C50C-407E-A947-70E740481C1C}">
                <a14:useLocalDpi xmlns:a14="http://schemas.microsoft.com/office/drawing/2010/main" val="0"/>
              </a:ext>
            </a:extLst>
          </a:blip>
          <a:srcRect r="12827"/>
          <a:stretch>
            <a:fillRect/>
          </a:stretch>
        </p:blipFill>
        <p:spPr bwMode="auto">
          <a:xfrm>
            <a:off x="4787900" y="1341438"/>
            <a:ext cx="2201863" cy="2087562"/>
          </a:xfrm>
          <a:prstGeom prst="rect">
            <a:avLst/>
          </a:prstGeom>
          <a:noFill/>
          <a:ln>
            <a:noFill/>
          </a:ln>
        </p:spPr>
      </p:pic>
      <p:pic>
        <p:nvPicPr>
          <p:cNvPr id="47109" name="图片 47108" descr="Img244182087"/>
          <p:cNvPicPr>
            <a:picLocks noChangeAspect="1"/>
          </p:cNvPicPr>
          <p:nvPr/>
        </p:nvPicPr>
        <p:blipFill>
          <a:blip r:embed="rId5"/>
          <a:stretch>
            <a:fillRect/>
          </a:stretch>
        </p:blipFill>
        <p:spPr>
          <a:xfrm>
            <a:off x="219075" y="221615"/>
            <a:ext cx="1304925" cy="1120140"/>
          </a:xfrm>
          <a:prstGeom prst="rect">
            <a:avLst/>
          </a:prstGeom>
          <a:noFill/>
          <a:ln w="9525">
            <a:noFill/>
          </a:ln>
        </p:spPr>
      </p:pic>
      <p:pic>
        <p:nvPicPr>
          <p:cNvPr id="2" name="图片 1" descr="图片1"/>
          <p:cNvPicPr>
            <a:picLocks noChangeAspect="1"/>
          </p:cNvPicPr>
          <p:nvPr/>
        </p:nvPicPr>
        <p:blipFill>
          <a:blip r:embed="rId6"/>
          <a:stretch>
            <a:fillRect/>
          </a:stretch>
        </p:blipFill>
        <p:spPr>
          <a:xfrm>
            <a:off x="-6350" y="5964555"/>
            <a:ext cx="9156700" cy="922020"/>
          </a:xfrm>
          <a:prstGeom prst="rect">
            <a:avLst/>
          </a:prstGeom>
        </p:spPr>
      </p:pic>
    </p:spTree>
  </p:cSld>
  <p:clrMapOvr>
    <a:masterClrMapping/>
  </p:clrMapOvr>
  <p:transition advClick="0"/>
  <p:timing>
    <p:tnLst>
      <p:par>
        <p:cTn id="1" dur="indefinite" restart="never" nodeType="tmRoot"/>
      </p:par>
    </p:tnLst>
  </p:timing>
</p:sld>
</file>

<file path=ppt/tags/tag1.xml><?xml version="1.0" encoding="utf-8"?>
<p:tagLst xmlns:p="http://schemas.openxmlformats.org/presentationml/2006/main">
  <p:tag name="KSO_WM_UNIT_TABLE_BEAUTIFY" val="smartTable{18edce54-cb04-43aa-86dd-e299859ef41c}"/>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组宣部班14年7月22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8327</Words>
  <Application>WPS 演示</Application>
  <PresentationFormat>在屏幕上显示</PresentationFormat>
  <Paragraphs>798</Paragraphs>
  <Slides>72</Slides>
  <Notes>1</Notes>
  <HiddenSlides>0</HiddenSlides>
  <MMClips>0</MMClips>
  <ScaleCrop>false</ScaleCrop>
  <HeadingPairs>
    <vt:vector size="8" baseType="variant">
      <vt:variant>
        <vt:lpstr>已用的字体</vt:lpstr>
      </vt:variant>
      <vt:variant>
        <vt:i4>33</vt:i4>
      </vt:variant>
      <vt:variant>
        <vt:lpstr>主题</vt:lpstr>
      </vt:variant>
      <vt:variant>
        <vt:i4>2</vt:i4>
      </vt:variant>
      <vt:variant>
        <vt:lpstr>嵌入 OLE 服务器</vt:lpstr>
      </vt:variant>
      <vt:variant>
        <vt:i4>2</vt:i4>
      </vt:variant>
      <vt:variant>
        <vt:lpstr>幻灯片标题</vt:lpstr>
      </vt:variant>
      <vt:variant>
        <vt:i4>72</vt:i4>
      </vt:variant>
    </vt:vector>
  </HeadingPairs>
  <TitlesOfParts>
    <vt:vector size="109" baseType="lpstr">
      <vt:lpstr>Arial</vt:lpstr>
      <vt:lpstr>宋体</vt:lpstr>
      <vt:lpstr>Wingdings</vt:lpstr>
      <vt:lpstr>Helvetica</vt:lpstr>
      <vt:lpstr>Calibri</vt:lpstr>
      <vt:lpstr>微软雅黑</vt:lpstr>
      <vt:lpstr>Times New Roman</vt:lpstr>
      <vt:lpstr>隶书</vt:lpstr>
      <vt:lpstr>楷体_GB2312</vt:lpstr>
      <vt:lpstr>新宋体</vt:lpstr>
      <vt:lpstr>华文楷体</vt:lpstr>
      <vt:lpstr>Arial</vt:lpstr>
      <vt:lpstr>Arial Unicode MS</vt:lpstr>
      <vt:lpstr>幼圆</vt:lpstr>
      <vt:lpstr>黑体</vt:lpstr>
      <vt:lpstr>Tahoma</vt:lpstr>
      <vt:lpstr>Franklin Gothic Book</vt:lpstr>
      <vt:lpstr>PMingLiU</vt:lpstr>
      <vt:lpstr>Verdana</vt:lpstr>
      <vt:lpstr>華康簡楷</vt:lpstr>
      <vt:lpstr>华文行楷</vt:lpstr>
      <vt:lpstr>金梅簡体中黑字形</vt:lpstr>
      <vt:lpstr>Arial Black</vt:lpstr>
      <vt:lpstr>Monotype Sorts</vt:lpstr>
      <vt:lpstr>宋体-方正超大字符集</vt:lpstr>
      <vt:lpstr>KSOF51510006</vt:lpstr>
      <vt:lpstr>Segoe Print</vt:lpstr>
      <vt:lpstr>KSOFABBE2427</vt:lpstr>
      <vt:lpstr>KSOF21450240</vt:lpstr>
      <vt:lpstr>KSOF4F9C2767</vt:lpstr>
      <vt:lpstr>KSOF3FB35F8F</vt:lpstr>
      <vt:lpstr>MingLiU-ExtB</vt:lpstr>
      <vt:lpstr>Wingdings</vt:lpstr>
      <vt:lpstr>默认设计模板</vt:lpstr>
      <vt:lpstr>组宣部班14年7月222</vt:lpstr>
      <vt:lpstr>MSPhotoEd.3</vt:lpstr>
      <vt:lpstr>Paint.Picture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二、红十字运动的组成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七项基本原则的内在关系</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中国红十字会历任领导人一览表  （新中国成立后）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逃之夭夭</cp:lastModifiedBy>
  <cp:revision>46</cp:revision>
  <dcterms:created xsi:type="dcterms:W3CDTF">2018-06-06T08:17:00Z</dcterms:created>
  <dcterms:modified xsi:type="dcterms:W3CDTF">2026-09-04T09:11:30Z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KSOProductBuildVer">
    <vt:lpwstr>2052-12.1.0.28505</vt:lpwstr>
  </property>
  <property fmtid="{D5CDD505-2E9C-101B-9397-08002B2CF9AE}" pid="4" name="ICV">
    <vt:lpwstr>4E20BA4A9C624A3BAEF7EB24A080CC4E_12</vt:lpwstr>
  </property>
</Properties>
</file>