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av" ContentType="audio/x-wav"/>
  <Default Extension="jpeg" ContentType="image/jpeg"/>
  <Default Extension="png" ContentType="image/png"/>
  <Default Extension="wmf" ContentType="image/x-wmf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78"/>
  </p:notesMasterIdLst>
  <p:sldIdLst>
    <p:sldId id="300" r:id="rId4"/>
    <p:sldId id="301" r:id="rId5"/>
    <p:sldId id="401" r:id="rId6"/>
    <p:sldId id="403" r:id="rId7"/>
    <p:sldId id="259" r:id="rId8"/>
    <p:sldId id="261" r:id="rId9"/>
    <p:sldId id="263" r:id="rId10"/>
    <p:sldId id="265" r:id="rId11"/>
    <p:sldId id="266" r:id="rId12"/>
    <p:sldId id="295" r:id="rId13"/>
    <p:sldId id="264" r:id="rId14"/>
    <p:sldId id="267" r:id="rId15"/>
    <p:sldId id="268" r:id="rId16"/>
    <p:sldId id="466" r:id="rId17"/>
    <p:sldId id="346" r:id="rId18"/>
    <p:sldId id="348" r:id="rId19"/>
    <p:sldId id="463" r:id="rId20"/>
    <p:sldId id="468" r:id="rId21"/>
    <p:sldId id="345" r:id="rId22"/>
    <p:sldId id="456" r:id="rId23"/>
    <p:sldId id="457" r:id="rId24"/>
    <p:sldId id="459" r:id="rId25"/>
    <p:sldId id="460" r:id="rId26"/>
    <p:sldId id="461" r:id="rId27"/>
    <p:sldId id="469" r:id="rId28"/>
    <p:sldId id="564" r:id="rId29"/>
    <p:sldId id="302" r:id="rId30"/>
    <p:sldId id="404" r:id="rId31"/>
    <p:sldId id="520" r:id="rId32"/>
    <p:sldId id="467" r:id="rId33"/>
    <p:sldId id="470" r:id="rId34"/>
    <p:sldId id="303" r:id="rId35"/>
    <p:sldId id="269" r:id="rId36"/>
    <p:sldId id="271" r:id="rId37"/>
    <p:sldId id="270" r:id="rId38"/>
    <p:sldId id="471" r:id="rId39"/>
    <p:sldId id="273" r:id="rId40"/>
    <p:sldId id="274" r:id="rId41"/>
    <p:sldId id="483" r:id="rId42"/>
    <p:sldId id="275" r:id="rId43"/>
    <p:sldId id="276" r:id="rId44"/>
    <p:sldId id="277" r:id="rId45"/>
    <p:sldId id="522" r:id="rId46"/>
    <p:sldId id="523" r:id="rId47"/>
    <p:sldId id="472" r:id="rId48"/>
    <p:sldId id="278" r:id="rId49"/>
    <p:sldId id="279" r:id="rId50"/>
    <p:sldId id="281" r:id="rId51"/>
    <p:sldId id="282" r:id="rId52"/>
    <p:sldId id="565" r:id="rId53"/>
    <p:sldId id="627" r:id="rId54"/>
    <p:sldId id="628" r:id="rId55"/>
    <p:sldId id="525" r:id="rId56"/>
    <p:sldId id="535" r:id="rId57"/>
    <p:sldId id="536" r:id="rId58"/>
    <p:sldId id="526" r:id="rId59"/>
    <p:sldId id="527" r:id="rId60"/>
    <p:sldId id="528" r:id="rId61"/>
    <p:sldId id="529" r:id="rId62"/>
    <p:sldId id="530" r:id="rId63"/>
    <p:sldId id="531" r:id="rId64"/>
    <p:sldId id="532" r:id="rId65"/>
    <p:sldId id="533" r:id="rId66"/>
    <p:sldId id="538" r:id="rId67"/>
    <p:sldId id="537" r:id="rId68"/>
    <p:sldId id="539" r:id="rId69"/>
    <p:sldId id="540" r:id="rId70"/>
    <p:sldId id="541" r:id="rId71"/>
    <p:sldId id="542" r:id="rId72"/>
    <p:sldId id="543" r:id="rId73"/>
    <p:sldId id="544" r:id="rId74"/>
    <p:sldId id="534" r:id="rId75"/>
    <p:sldId id="566" r:id="rId76"/>
    <p:sldId id="567" r:id="rId77"/>
    <p:sldId id="568" r:id="rId79"/>
    <p:sldId id="569" r:id="rId80"/>
    <p:sldId id="570" r:id="rId81"/>
    <p:sldId id="571" r:id="rId82"/>
    <p:sldId id="572" r:id="rId83"/>
    <p:sldId id="573" r:id="rId84"/>
    <p:sldId id="574" r:id="rId85"/>
    <p:sldId id="575" r:id="rId86"/>
    <p:sldId id="576" r:id="rId87"/>
    <p:sldId id="579" r:id="rId88"/>
    <p:sldId id="580" r:id="rId89"/>
    <p:sldId id="292" r:id="rId90"/>
    <p:sldId id="293" r:id="rId91"/>
    <p:sldId id="294" r:id="rId9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 showGuides="1">
      <p:cViewPr varScale="1">
        <p:scale>
          <a:sx n="80" d="100"/>
          <a:sy n="80" d="100"/>
        </p:scale>
        <p:origin x="-1674" y="-96"/>
      </p:cViewPr>
      <p:guideLst>
        <p:guide orient="horz" pos="2160"/>
        <p:guide pos="28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5" Type="http://schemas.openxmlformats.org/officeDocument/2006/relationships/tableStyles" Target="tableStyles.xml"/><Relationship Id="rId94" Type="http://schemas.openxmlformats.org/officeDocument/2006/relationships/viewProps" Target="viewProps.xml"/><Relationship Id="rId93" Type="http://schemas.openxmlformats.org/officeDocument/2006/relationships/presProps" Target="presProps.xml"/><Relationship Id="rId92" Type="http://schemas.openxmlformats.org/officeDocument/2006/relationships/slide" Target="slides/slide8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" Type="http://schemas.openxmlformats.org/officeDocument/2006/relationships/slide" Target="slides/slide6.xml"/><Relationship Id="rId89" Type="http://schemas.openxmlformats.org/officeDocument/2006/relationships/slide" Target="slides/slide85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5.xml"/><Relationship Id="rId79" Type="http://schemas.openxmlformats.org/officeDocument/2006/relationships/slide" Target="slides/slide75.xml"/><Relationship Id="rId78" Type="http://schemas.openxmlformats.org/officeDocument/2006/relationships/notesMaster" Target="notesMasters/notesMaster1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CDC65-2690-451B-9C45-11DF765D09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未知"/>
          <p:cNvSpPr/>
          <p:nvPr/>
        </p:nvSpPr>
        <p:spPr bwMode="auto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171" name="Group 8"/>
          <p:cNvGrpSpPr/>
          <p:nvPr/>
        </p:nvGrpSpPr>
        <p:grpSpPr>
          <a:xfrm>
            <a:off x="195263" y="234950"/>
            <a:ext cx="3787775" cy="1778000"/>
            <a:chOff x="0" y="0"/>
            <a:chExt cx="2386" cy="1120"/>
          </a:xfrm>
        </p:grpSpPr>
        <p:sp>
          <p:nvSpPr>
            <p:cNvPr id="55" name="未知"/>
            <p:cNvSpPr/>
            <p:nvPr/>
          </p:nvSpPr>
          <p:spPr bwMode="auto">
            <a:xfrm>
              <a:off x="54" y="29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未知"/>
            <p:cNvSpPr/>
            <p:nvPr/>
          </p:nvSpPr>
          <p:spPr bwMode="auto">
            <a:xfrm>
              <a:off x="43" y="113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未知"/>
            <p:cNvSpPr/>
            <p:nvPr/>
          </p:nvSpPr>
          <p:spPr bwMode="auto">
            <a:xfrm>
              <a:off x="351" y="196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7192" name="Group 12"/>
            <p:cNvGrpSpPr/>
            <p:nvPr userDrawn="1"/>
          </p:nvGrpSpPr>
          <p:grpSpPr>
            <a:xfrm>
              <a:off x="0" y="0"/>
              <a:ext cx="2386" cy="1081"/>
              <a:chOff x="0" y="0"/>
              <a:chExt cx="2386" cy="1081"/>
            </a:xfrm>
          </p:grpSpPr>
          <p:sp>
            <p:nvSpPr>
              <p:cNvPr id="59" name="未知"/>
              <p:cNvSpPr/>
              <p:nvPr/>
            </p:nvSpPr>
            <p:spPr bwMode="auto">
              <a:xfrm>
                <a:off x="1882" y="786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未知"/>
              <p:cNvSpPr/>
              <p:nvPr/>
            </p:nvSpPr>
            <p:spPr bwMode="auto">
              <a:xfrm>
                <a:off x="0" y="0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未知"/>
              <p:cNvSpPr/>
              <p:nvPr/>
            </p:nvSpPr>
            <p:spPr bwMode="auto">
              <a:xfrm>
                <a:off x="201" y="10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未知"/>
              <p:cNvSpPr/>
              <p:nvPr/>
            </p:nvSpPr>
            <p:spPr bwMode="auto">
              <a:xfrm>
                <a:off x="286" y="103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未知"/>
              <p:cNvSpPr/>
              <p:nvPr/>
            </p:nvSpPr>
            <p:spPr bwMode="auto">
              <a:xfrm>
                <a:off x="723" y="388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7172" name="Group 18"/>
          <p:cNvGrpSpPr/>
          <p:nvPr/>
        </p:nvGrpSpPr>
        <p:grpSpPr>
          <a:xfrm>
            <a:off x="7915275" y="4368800"/>
            <a:ext cx="742950" cy="1058863"/>
            <a:chOff x="0" y="0"/>
            <a:chExt cx="468" cy="667"/>
          </a:xfrm>
        </p:grpSpPr>
        <p:sp>
          <p:nvSpPr>
            <p:cNvPr id="65" name="未知"/>
            <p:cNvSpPr/>
            <p:nvPr/>
          </p:nvSpPr>
          <p:spPr bwMode="auto">
            <a:xfrm rot="7320404">
              <a:off x="-81" y="180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未知"/>
            <p:cNvSpPr/>
            <p:nvPr/>
          </p:nvSpPr>
          <p:spPr bwMode="auto">
            <a:xfrm rot="7320404">
              <a:off x="-92" y="169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未知"/>
            <p:cNvSpPr/>
            <p:nvPr/>
          </p:nvSpPr>
          <p:spPr bwMode="auto">
            <a:xfrm rot="7320404">
              <a:off x="10" y="158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7183" name="Group 22"/>
            <p:cNvGrpSpPr/>
            <p:nvPr userDrawn="1"/>
          </p:nvGrpSpPr>
          <p:grpSpPr>
            <a:xfrm>
              <a:off x="0" y="0"/>
              <a:ext cx="468" cy="667"/>
              <a:chOff x="0" y="0"/>
              <a:chExt cx="468" cy="667"/>
            </a:xfrm>
          </p:grpSpPr>
          <p:sp>
            <p:nvSpPr>
              <p:cNvPr id="69" name="未知"/>
              <p:cNvSpPr/>
              <p:nvPr/>
            </p:nvSpPr>
            <p:spPr bwMode="auto">
              <a:xfrm rot="7320404">
                <a:off x="1" y="434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未知"/>
              <p:cNvSpPr/>
              <p:nvPr/>
            </p:nvSpPr>
            <p:spPr bwMode="auto">
              <a:xfrm rot="7320404">
                <a:off x="-103" y="178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未知"/>
              <p:cNvSpPr/>
              <p:nvPr/>
            </p:nvSpPr>
            <p:spPr bwMode="auto">
              <a:xfrm rot="7320404">
                <a:off x="76" y="245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未知"/>
              <p:cNvSpPr/>
              <p:nvPr/>
            </p:nvSpPr>
            <p:spPr bwMode="auto">
              <a:xfrm rot="7320404">
                <a:off x="376" y="117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未知"/>
              <p:cNvSpPr/>
              <p:nvPr/>
            </p:nvSpPr>
            <p:spPr bwMode="auto">
              <a:xfrm rot="7320404">
                <a:off x="148" y="244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74" name="未知"/>
          <p:cNvSpPr/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未知"/>
          <p:cNvSpPr/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76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omic Sans MS" panose="030F0702030302020204" pitchFamily="66" charset="0"/>
              </a:rPr>
            </a:fld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omic Sans MS" panose="030F0702030302020204" pitchFamily="66" charset="0"/>
              </a:rPr>
            </a:fld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联机映像占位符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omic Sans MS" panose="030F0702030302020204" pitchFamily="66" charset="0"/>
              </a:rPr>
            </a:fld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omic Sans MS" panose="030F0702030302020204" pitchFamily="66" charset="0"/>
              </a:rPr>
            </a:fld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omic Sans MS" panose="030F0702030302020204" pitchFamily="66" charset="0"/>
              </a:rPr>
            </a:fld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omic Sans MS" panose="030F0702030302020204" pitchFamily="66" charset="0"/>
              </a:rPr>
            </a:fld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omic Sans MS" panose="030F0702030302020204" pitchFamily="66" charset="0"/>
              </a:rPr>
            </a:fld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omic Sans MS" panose="030F0702030302020204" pitchFamily="66" charset="0"/>
              </a:rPr>
            </a:fld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omic Sans MS" panose="030F0702030302020204" pitchFamily="66" charset="0"/>
              </a:rPr>
            </a:fld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omic Sans MS" panose="030F0702030302020204" pitchFamily="66" charset="0"/>
              </a:rPr>
            </a:fld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未知"/>
          <p:cNvSpPr/>
          <p:nvPr/>
        </p:nvSpPr>
        <p:spPr bwMode="auto">
          <a:xfrm rot="18427436">
            <a:off x="7777956" y="-15081"/>
            <a:ext cx="1162050" cy="2084388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124" name="Rectangle 4"/>
          <p:cNvSpPr>
            <a:spLocks noGrp="1"/>
          </p:cNvSpPr>
          <p:nvPr>
            <p:ph type="body" idx="1"/>
          </p:nvPr>
        </p:nvSpPr>
        <p:spPr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omic Sans MS" panose="030F0702030302020204" pitchFamily="66" charset="0"/>
              </a:rPr>
            </a:fld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1032" name="未知"/>
          <p:cNvSpPr/>
          <p:nvPr/>
        </p:nvSpPr>
        <p:spPr bwMode="auto">
          <a:xfrm rot="18427436">
            <a:off x="7865269" y="24606"/>
            <a:ext cx="1165225" cy="2097088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3" name="未知"/>
          <p:cNvSpPr/>
          <p:nvPr/>
        </p:nvSpPr>
        <p:spPr bwMode="auto">
          <a:xfrm rot="18427436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130" name="Group 10"/>
          <p:cNvGrpSpPr/>
          <p:nvPr/>
        </p:nvGrpSpPr>
        <p:grpSpPr>
          <a:xfrm>
            <a:off x="7938" y="5540375"/>
            <a:ext cx="1784350" cy="1246188"/>
            <a:chOff x="0" y="0"/>
            <a:chExt cx="1124" cy="785"/>
          </a:xfrm>
        </p:grpSpPr>
        <p:sp>
          <p:nvSpPr>
            <p:cNvPr id="1035" name="未知"/>
            <p:cNvSpPr/>
            <p:nvPr/>
          </p:nvSpPr>
          <p:spPr bwMode="auto">
            <a:xfrm>
              <a:off x="19" y="1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6" name="未知"/>
            <p:cNvSpPr/>
            <p:nvPr/>
          </p:nvSpPr>
          <p:spPr bwMode="auto">
            <a:xfrm>
              <a:off x="1017" y="9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7" name="未知"/>
            <p:cNvSpPr/>
            <p:nvPr/>
          </p:nvSpPr>
          <p:spPr bwMode="auto">
            <a:xfrm>
              <a:off x="15" y="28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8" name="未知"/>
            <p:cNvSpPr/>
            <p:nvPr/>
          </p:nvSpPr>
          <p:spPr bwMode="auto">
            <a:xfrm>
              <a:off x="124" y="31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9" name="未知"/>
            <p:cNvSpPr/>
            <p:nvPr/>
          </p:nvSpPr>
          <p:spPr bwMode="auto">
            <a:xfrm>
              <a:off x="480" y="4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0" name="未知"/>
            <p:cNvSpPr/>
            <p:nvPr/>
          </p:nvSpPr>
          <p:spPr bwMode="auto">
            <a:xfrm>
              <a:off x="636" y="67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1" name="未知"/>
            <p:cNvSpPr/>
            <p:nvPr/>
          </p:nvSpPr>
          <p:spPr bwMode="auto">
            <a:xfrm>
              <a:off x="499" y="11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2" name="未知"/>
            <p:cNvSpPr/>
            <p:nvPr/>
          </p:nvSpPr>
          <p:spPr bwMode="auto">
            <a:xfrm>
              <a:off x="663" y="10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3" name="未知"/>
            <p:cNvSpPr/>
            <p:nvPr/>
          </p:nvSpPr>
          <p:spPr bwMode="auto">
            <a:xfrm>
              <a:off x="342" y="20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5156" name="Group 20"/>
            <p:cNvGrpSpPr/>
            <p:nvPr userDrawn="1"/>
          </p:nvGrpSpPr>
          <p:grpSpPr>
            <a:xfrm>
              <a:off x="0" y="0"/>
              <a:ext cx="1124" cy="780"/>
              <a:chOff x="0" y="0"/>
              <a:chExt cx="1124" cy="780"/>
            </a:xfrm>
          </p:grpSpPr>
          <p:grpSp>
            <p:nvGrpSpPr>
              <p:cNvPr id="5157" name="Group 21"/>
              <p:cNvGrpSpPr/>
              <p:nvPr userDrawn="1"/>
            </p:nvGrpSpPr>
            <p:grpSpPr>
              <a:xfrm>
                <a:off x="494" y="72"/>
                <a:ext cx="548" cy="708"/>
                <a:chOff x="0" y="0"/>
                <a:chExt cx="548" cy="708"/>
              </a:xfrm>
            </p:grpSpPr>
            <p:sp>
              <p:nvSpPr>
                <p:cNvPr id="1046" name="未知"/>
                <p:cNvSpPr/>
                <p:nvPr/>
              </p:nvSpPr>
              <p:spPr bwMode="auto">
                <a:xfrm>
                  <a:off x="0" y="25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7" name="未知"/>
                <p:cNvSpPr/>
                <p:nvPr/>
              </p:nvSpPr>
              <p:spPr bwMode="auto">
                <a:xfrm>
                  <a:off x="137" y="575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" name="未知"/>
                <p:cNvSpPr/>
                <p:nvPr/>
              </p:nvSpPr>
              <p:spPr bwMode="auto">
                <a:xfrm>
                  <a:off x="505" y="0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49" name="未知"/>
              <p:cNvSpPr/>
              <p:nvPr/>
            </p:nvSpPr>
            <p:spPr bwMode="auto">
              <a:xfrm>
                <a:off x="71" y="24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50" name="未知"/>
              <p:cNvSpPr/>
              <p:nvPr/>
            </p:nvSpPr>
            <p:spPr bwMode="auto">
              <a:xfrm>
                <a:off x="255" y="39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51" name="未知"/>
              <p:cNvSpPr/>
              <p:nvPr/>
            </p:nvSpPr>
            <p:spPr bwMode="auto">
              <a:xfrm>
                <a:off x="560" y="19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5161" name="Group 28"/>
              <p:cNvGrpSpPr/>
              <p:nvPr userDrawn="1"/>
            </p:nvGrpSpPr>
            <p:grpSpPr>
              <a:xfrm>
                <a:off x="0" y="0"/>
                <a:ext cx="1124" cy="678"/>
                <a:chOff x="0" y="0"/>
                <a:chExt cx="1124" cy="678"/>
              </a:xfrm>
            </p:grpSpPr>
            <p:sp>
              <p:nvSpPr>
                <p:cNvPr id="1053" name="未知"/>
                <p:cNvSpPr/>
                <p:nvPr/>
              </p:nvSpPr>
              <p:spPr bwMode="auto">
                <a:xfrm>
                  <a:off x="664" y="55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4" name="未知"/>
                <p:cNvSpPr/>
                <p:nvPr/>
              </p:nvSpPr>
              <p:spPr bwMode="auto">
                <a:xfrm>
                  <a:off x="0" y="23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5" name="未知"/>
                <p:cNvSpPr/>
                <p:nvPr/>
              </p:nvSpPr>
              <p:spPr bwMode="auto">
                <a:xfrm>
                  <a:off x="101" y="28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6" name="未知"/>
                <p:cNvSpPr/>
                <p:nvPr/>
              </p:nvSpPr>
              <p:spPr bwMode="auto">
                <a:xfrm>
                  <a:off x="444" y="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7" name="未知"/>
                <p:cNvSpPr/>
                <p:nvPr/>
              </p:nvSpPr>
              <p:spPr bwMode="auto">
                <a:xfrm>
                  <a:off x="573" y="16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8" name="未知"/>
                <p:cNvSpPr/>
                <p:nvPr/>
              </p:nvSpPr>
              <p:spPr bwMode="auto">
                <a:xfrm>
                  <a:off x="323" y="14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9" name="未知"/>
                <p:cNvSpPr/>
                <p:nvPr/>
              </p:nvSpPr>
              <p:spPr bwMode="auto">
                <a:xfrm>
                  <a:off x="653" y="4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0" name="未知"/>
                <p:cNvSpPr/>
                <p:nvPr/>
              </p:nvSpPr>
              <p:spPr bwMode="auto">
                <a:xfrm>
                  <a:off x="712" y="11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5131" name="Group 37"/>
          <p:cNvGrpSpPr/>
          <p:nvPr/>
        </p:nvGrpSpPr>
        <p:grpSpPr>
          <a:xfrm>
            <a:off x="8680450" y="2116138"/>
            <a:ext cx="385763" cy="4308475"/>
            <a:chOff x="0" y="0"/>
            <a:chExt cx="243" cy="2714"/>
          </a:xfrm>
        </p:grpSpPr>
        <p:sp>
          <p:nvSpPr>
            <p:cNvPr id="1062" name="未知"/>
            <p:cNvSpPr/>
            <p:nvPr/>
          </p:nvSpPr>
          <p:spPr bwMode="auto">
            <a:xfrm flipH="1">
              <a:off x="0" y="1287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3" name="未知"/>
            <p:cNvSpPr/>
            <p:nvPr/>
          </p:nvSpPr>
          <p:spPr bwMode="auto">
            <a:xfrm flipH="1">
              <a:off x="38" y="0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132" name="Group 40"/>
          <p:cNvGrpSpPr/>
          <p:nvPr/>
        </p:nvGrpSpPr>
        <p:grpSpPr>
          <a:xfrm>
            <a:off x="7318375" y="90488"/>
            <a:ext cx="2133600" cy="1911350"/>
            <a:chOff x="0" y="0"/>
            <a:chExt cx="1344" cy="1204"/>
          </a:xfrm>
        </p:grpSpPr>
        <p:grpSp>
          <p:nvGrpSpPr>
            <p:cNvPr id="5133" name="Group 41"/>
            <p:cNvGrpSpPr/>
            <p:nvPr userDrawn="1"/>
          </p:nvGrpSpPr>
          <p:grpSpPr>
            <a:xfrm>
              <a:off x="0" y="0"/>
              <a:ext cx="1344" cy="1204"/>
              <a:chOff x="0" y="0"/>
              <a:chExt cx="1344" cy="1204"/>
            </a:xfrm>
          </p:grpSpPr>
          <p:sp>
            <p:nvSpPr>
              <p:cNvPr id="1066" name="未知"/>
              <p:cNvSpPr/>
              <p:nvPr/>
            </p:nvSpPr>
            <p:spPr bwMode="auto">
              <a:xfrm rot="18427436">
                <a:off x="820" y="1029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5136" name="Group 43"/>
              <p:cNvGrpSpPr/>
              <p:nvPr userDrawn="1"/>
            </p:nvGrpSpPr>
            <p:grpSpPr>
              <a:xfrm>
                <a:off x="0" y="0"/>
                <a:ext cx="1344" cy="985"/>
                <a:chOff x="0" y="0"/>
                <a:chExt cx="1344" cy="985"/>
              </a:xfrm>
            </p:grpSpPr>
            <p:sp>
              <p:nvSpPr>
                <p:cNvPr id="1068" name="未知"/>
                <p:cNvSpPr/>
                <p:nvPr/>
              </p:nvSpPr>
              <p:spPr bwMode="auto">
                <a:xfrm rot="18427436">
                  <a:off x="352" y="14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9" name="未知"/>
                <p:cNvSpPr/>
                <p:nvPr/>
              </p:nvSpPr>
              <p:spPr bwMode="auto">
                <a:xfrm rot="18427436">
                  <a:off x="437" y="269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70" name="未知"/>
                <p:cNvSpPr/>
                <p:nvPr/>
              </p:nvSpPr>
              <p:spPr bwMode="auto">
                <a:xfrm rot="18427436">
                  <a:off x="247" y="119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71" name="未知"/>
                <p:cNvSpPr/>
                <p:nvPr/>
              </p:nvSpPr>
              <p:spPr bwMode="auto">
                <a:xfrm rot="18427436">
                  <a:off x="293" y="-76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72" name="未知"/>
                <p:cNvSpPr/>
                <p:nvPr/>
              </p:nvSpPr>
              <p:spPr bwMode="auto">
                <a:xfrm rot="18427436">
                  <a:off x="686" y="834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73" name="未知"/>
                <p:cNvSpPr/>
                <p:nvPr/>
              </p:nvSpPr>
              <p:spPr bwMode="auto">
                <a:xfrm rot="18427436">
                  <a:off x="640" y="743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74" name="未知"/>
                <p:cNvSpPr/>
                <p:nvPr/>
              </p:nvSpPr>
              <p:spPr bwMode="auto">
                <a:xfrm rot="18427436">
                  <a:off x="371" y="149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75" name="未知"/>
                <p:cNvSpPr/>
                <p:nvPr/>
              </p:nvSpPr>
              <p:spPr bwMode="auto">
                <a:xfrm rot="18427436">
                  <a:off x="336" y="79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76" name="Line 52"/>
            <p:cNvSpPr>
              <a:spLocks noChangeShapeType="1"/>
            </p:cNvSpPr>
            <p:nvPr/>
          </p:nvSpPr>
          <p:spPr bwMode="auto">
            <a:xfrm>
              <a:off x="260" y="27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148" name="Rectangle 4"/>
          <p:cNvSpPr>
            <a:spLocks noGrp="1"/>
          </p:cNvSpPr>
          <p:nvPr>
            <p:ph type="body" idx="1"/>
          </p:nvPr>
        </p:nvSpPr>
        <p:spPr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0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0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  <p:grpSp>
        <p:nvGrpSpPr>
          <p:cNvPr id="6152" name="Group 8"/>
          <p:cNvGrpSpPr/>
          <p:nvPr/>
        </p:nvGrpSpPr>
        <p:grpSpPr>
          <a:xfrm>
            <a:off x="8153400" y="152400"/>
            <a:ext cx="792163" cy="1295400"/>
            <a:chOff x="0" y="0"/>
            <a:chExt cx="528" cy="864"/>
          </a:xfrm>
        </p:grpSpPr>
        <p:sp>
          <p:nvSpPr>
            <p:cNvPr id="3081" name="Oval 9"/>
            <p:cNvSpPr>
              <a:spLocks noChangeArrowheads="1"/>
            </p:cNvSpPr>
            <p:nvPr/>
          </p:nvSpPr>
          <p:spPr bwMode="auto">
            <a:xfrm>
              <a:off x="0" y="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2" name="Oval 10"/>
            <p:cNvSpPr>
              <a:spLocks noChangeArrowheads="1"/>
            </p:cNvSpPr>
            <p:nvPr/>
          </p:nvSpPr>
          <p:spPr bwMode="auto">
            <a:xfrm>
              <a:off x="112" y="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3" name="Oval 11"/>
            <p:cNvSpPr>
              <a:spLocks noChangeArrowheads="1"/>
            </p:cNvSpPr>
            <p:nvPr/>
          </p:nvSpPr>
          <p:spPr bwMode="auto">
            <a:xfrm>
              <a:off x="224" y="0"/>
              <a:ext cx="76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4" name="Oval 12"/>
            <p:cNvSpPr>
              <a:spLocks noChangeArrowheads="1"/>
            </p:cNvSpPr>
            <p:nvPr/>
          </p:nvSpPr>
          <p:spPr bwMode="auto">
            <a:xfrm>
              <a:off x="0" y="112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5" name="Oval 13"/>
            <p:cNvSpPr>
              <a:spLocks noChangeArrowheads="1"/>
            </p:cNvSpPr>
            <p:nvPr/>
          </p:nvSpPr>
          <p:spPr bwMode="auto">
            <a:xfrm>
              <a:off x="112" y="112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6" name="Oval 14"/>
            <p:cNvSpPr>
              <a:spLocks noChangeArrowheads="1"/>
            </p:cNvSpPr>
            <p:nvPr/>
          </p:nvSpPr>
          <p:spPr bwMode="auto">
            <a:xfrm>
              <a:off x="224" y="112"/>
              <a:ext cx="76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7" name="Oval 15"/>
            <p:cNvSpPr>
              <a:spLocks noChangeArrowheads="1"/>
            </p:cNvSpPr>
            <p:nvPr/>
          </p:nvSpPr>
          <p:spPr bwMode="auto">
            <a:xfrm>
              <a:off x="336" y="112"/>
              <a:ext cx="74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8" name="Oval 16"/>
            <p:cNvSpPr>
              <a:spLocks noChangeArrowheads="1"/>
            </p:cNvSpPr>
            <p:nvPr/>
          </p:nvSpPr>
          <p:spPr bwMode="auto">
            <a:xfrm>
              <a:off x="0" y="224"/>
              <a:ext cx="80" cy="7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89" name="Oval 17"/>
            <p:cNvSpPr>
              <a:spLocks noChangeArrowheads="1"/>
            </p:cNvSpPr>
            <p:nvPr/>
          </p:nvSpPr>
          <p:spPr bwMode="auto">
            <a:xfrm>
              <a:off x="112" y="224"/>
              <a:ext cx="79" cy="7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0" name="Oval 18"/>
            <p:cNvSpPr>
              <a:spLocks noChangeArrowheads="1"/>
            </p:cNvSpPr>
            <p:nvPr/>
          </p:nvSpPr>
          <p:spPr bwMode="auto">
            <a:xfrm>
              <a:off x="224" y="224"/>
              <a:ext cx="76" cy="7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1" name="Oval 19"/>
            <p:cNvSpPr>
              <a:spLocks noChangeArrowheads="1"/>
            </p:cNvSpPr>
            <p:nvPr/>
          </p:nvSpPr>
          <p:spPr bwMode="auto">
            <a:xfrm>
              <a:off x="336" y="224"/>
              <a:ext cx="74" cy="7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2" name="Oval 20"/>
            <p:cNvSpPr>
              <a:spLocks noChangeArrowheads="1"/>
            </p:cNvSpPr>
            <p:nvPr/>
          </p:nvSpPr>
          <p:spPr bwMode="auto">
            <a:xfrm>
              <a:off x="448" y="224"/>
              <a:ext cx="80" cy="7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3" name="Oval 21"/>
            <p:cNvSpPr>
              <a:spLocks noChangeArrowheads="1"/>
            </p:cNvSpPr>
            <p:nvPr/>
          </p:nvSpPr>
          <p:spPr bwMode="auto">
            <a:xfrm>
              <a:off x="0" y="33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4" name="Oval 22"/>
            <p:cNvSpPr>
              <a:spLocks noChangeArrowheads="1"/>
            </p:cNvSpPr>
            <p:nvPr/>
          </p:nvSpPr>
          <p:spPr bwMode="auto">
            <a:xfrm>
              <a:off x="112" y="33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5" name="Oval 23"/>
            <p:cNvSpPr>
              <a:spLocks noChangeArrowheads="1"/>
            </p:cNvSpPr>
            <p:nvPr/>
          </p:nvSpPr>
          <p:spPr bwMode="auto">
            <a:xfrm>
              <a:off x="224" y="336"/>
              <a:ext cx="76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6" name="Oval 24"/>
            <p:cNvSpPr>
              <a:spLocks noChangeArrowheads="1"/>
            </p:cNvSpPr>
            <p:nvPr/>
          </p:nvSpPr>
          <p:spPr bwMode="auto">
            <a:xfrm>
              <a:off x="336" y="336"/>
              <a:ext cx="74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7" name="Oval 25"/>
            <p:cNvSpPr>
              <a:spLocks noChangeArrowheads="1"/>
            </p:cNvSpPr>
            <p:nvPr/>
          </p:nvSpPr>
          <p:spPr bwMode="auto">
            <a:xfrm>
              <a:off x="0" y="44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8" name="Oval 26"/>
            <p:cNvSpPr>
              <a:spLocks noChangeArrowheads="1"/>
            </p:cNvSpPr>
            <p:nvPr/>
          </p:nvSpPr>
          <p:spPr bwMode="auto">
            <a:xfrm>
              <a:off x="112" y="44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99" name="Oval 27"/>
            <p:cNvSpPr>
              <a:spLocks noChangeArrowheads="1"/>
            </p:cNvSpPr>
            <p:nvPr/>
          </p:nvSpPr>
          <p:spPr bwMode="auto">
            <a:xfrm>
              <a:off x="224" y="448"/>
              <a:ext cx="76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0" name="Oval 28"/>
            <p:cNvSpPr>
              <a:spLocks noChangeArrowheads="1"/>
            </p:cNvSpPr>
            <p:nvPr/>
          </p:nvSpPr>
          <p:spPr bwMode="auto">
            <a:xfrm>
              <a:off x="336" y="448"/>
              <a:ext cx="74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1" name="Oval 29"/>
            <p:cNvSpPr>
              <a:spLocks noChangeArrowheads="1"/>
            </p:cNvSpPr>
            <p:nvPr/>
          </p:nvSpPr>
          <p:spPr bwMode="auto">
            <a:xfrm>
              <a:off x="448" y="44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2" name="Oval 30"/>
            <p:cNvSpPr>
              <a:spLocks noChangeArrowheads="1"/>
            </p:cNvSpPr>
            <p:nvPr/>
          </p:nvSpPr>
          <p:spPr bwMode="auto">
            <a:xfrm>
              <a:off x="0" y="56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3" name="Oval 31"/>
            <p:cNvSpPr>
              <a:spLocks noChangeArrowheads="1"/>
            </p:cNvSpPr>
            <p:nvPr/>
          </p:nvSpPr>
          <p:spPr bwMode="auto">
            <a:xfrm>
              <a:off x="112" y="56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4" name="Oval 32"/>
            <p:cNvSpPr>
              <a:spLocks noChangeArrowheads="1"/>
            </p:cNvSpPr>
            <p:nvPr/>
          </p:nvSpPr>
          <p:spPr bwMode="auto">
            <a:xfrm>
              <a:off x="224" y="560"/>
              <a:ext cx="76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5" name="Oval 33"/>
            <p:cNvSpPr>
              <a:spLocks noChangeArrowheads="1"/>
            </p:cNvSpPr>
            <p:nvPr/>
          </p:nvSpPr>
          <p:spPr bwMode="auto">
            <a:xfrm>
              <a:off x="336" y="560"/>
              <a:ext cx="74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6" name="Oval 34"/>
            <p:cNvSpPr>
              <a:spLocks noChangeArrowheads="1"/>
            </p:cNvSpPr>
            <p:nvPr/>
          </p:nvSpPr>
          <p:spPr bwMode="auto">
            <a:xfrm>
              <a:off x="0" y="672"/>
              <a:ext cx="80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7" name="Oval 35"/>
            <p:cNvSpPr>
              <a:spLocks noChangeArrowheads="1"/>
            </p:cNvSpPr>
            <p:nvPr/>
          </p:nvSpPr>
          <p:spPr bwMode="auto">
            <a:xfrm>
              <a:off x="112" y="672"/>
              <a:ext cx="79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8" name="Oval 36"/>
            <p:cNvSpPr>
              <a:spLocks noChangeArrowheads="1"/>
            </p:cNvSpPr>
            <p:nvPr/>
          </p:nvSpPr>
          <p:spPr bwMode="auto">
            <a:xfrm>
              <a:off x="224" y="672"/>
              <a:ext cx="76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09" name="Oval 37"/>
            <p:cNvSpPr>
              <a:spLocks noChangeArrowheads="1"/>
            </p:cNvSpPr>
            <p:nvPr/>
          </p:nvSpPr>
          <p:spPr bwMode="auto">
            <a:xfrm>
              <a:off x="336" y="672"/>
              <a:ext cx="74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10" name="Oval 38"/>
            <p:cNvSpPr>
              <a:spLocks noChangeArrowheads="1"/>
            </p:cNvSpPr>
            <p:nvPr/>
          </p:nvSpPr>
          <p:spPr bwMode="auto">
            <a:xfrm>
              <a:off x="112" y="78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11" name="Oval 39"/>
            <p:cNvSpPr>
              <a:spLocks noChangeArrowheads="1"/>
            </p:cNvSpPr>
            <p:nvPr/>
          </p:nvSpPr>
          <p:spPr bwMode="auto">
            <a:xfrm>
              <a:off x="336" y="784"/>
              <a:ext cx="74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98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400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430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930" indent="-3162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6130" indent="-3162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330" indent="-3162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530" indent="-3162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730" indent="-3162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GIF"/><Relationship Id="rId3" Type="http://schemas.openxmlformats.org/officeDocument/2006/relationships/slide" Target="slide5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GIF"/><Relationship Id="rId3" Type="http://schemas.openxmlformats.org/officeDocument/2006/relationships/slide" Target="slide5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slide" Target="slide5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GIF"/><Relationship Id="rId3" Type="http://schemas.openxmlformats.org/officeDocument/2006/relationships/slide" Target="slide5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2.png"/><Relationship Id="rId1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jpe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hyperlink" Target="file:///D:\&#32418;&#20250;&#35838;&#20214;\&#24635;&#20250;\&#35762;&#22352;\&#35762;&#22352;\2&#23567;&#26102;\&#25554;&#29255;\&#28779;&#28798;.MPG" TargetMode="External"/><Relationship Id="rId2" Type="http://schemas.openxmlformats.org/officeDocument/2006/relationships/image" Target="../media/image26.jpeg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GIF"/><Relationship Id="rId1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GIF"/><Relationship Id="rId1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wmf"/><Relationship Id="rId2" Type="http://schemas.openxmlformats.org/officeDocument/2006/relationships/image" Target="../media/image2.GIF"/><Relationship Id="rId1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GIF"/><Relationship Id="rId1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2.GIF"/><Relationship Id="rId1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slide" Target="slide6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hyperlink" Target="http://news.sina.com.cn/o/2006-08-12/17429731716s.shtml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2.GIF"/><Relationship Id="rId1" Type="http://schemas.openxmlformats.org/officeDocument/2006/relationships/slide" Target="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GIF"/><Relationship Id="rId3" Type="http://schemas.openxmlformats.org/officeDocument/2006/relationships/slide" Target="slide5.xml"/><Relationship Id="rId2" Type="http://schemas.openxmlformats.org/officeDocument/2006/relationships/image" Target="../media/image48.wmf"/><Relationship Id="rId1" Type="http://schemas.openxmlformats.org/officeDocument/2006/relationships/oleObject" Target="../embeddings/oleObject2.bin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slide" Target="slide5.xml"/><Relationship Id="rId3" Type="http://schemas.openxmlformats.org/officeDocument/2006/relationships/image" Target="../media/image50.png"/><Relationship Id="rId2" Type="http://schemas.openxmlformats.org/officeDocument/2006/relationships/image" Target="../media/image49.wmf"/><Relationship Id="rId1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GIF"/><Relationship Id="rId3" Type="http://schemas.openxmlformats.org/officeDocument/2006/relationships/slide" Target="slide5.xml"/><Relationship Id="rId2" Type="http://schemas.openxmlformats.org/officeDocument/2006/relationships/image" Target="../media/image52.png"/><Relationship Id="rId1" Type="http://schemas.openxmlformats.org/officeDocument/2006/relationships/image" Target="../media/image51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GIF"/><Relationship Id="rId3" Type="http://schemas.openxmlformats.org/officeDocument/2006/relationships/slide" Target="slide5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tags" Target="../tags/tag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53.GIF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slide" Target="slide5.xml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slide" Target="slide5.xml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GIF"/><Relationship Id="rId3" Type="http://schemas.openxmlformats.org/officeDocument/2006/relationships/slide" Target="slide5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slide" Target="slide5.xml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GIF"/><Relationship Id="rId3" Type="http://schemas.openxmlformats.org/officeDocument/2006/relationships/slide" Target="slide5.xml"/><Relationship Id="rId2" Type="http://schemas.openxmlformats.org/officeDocument/2006/relationships/image" Target="../media/image66.jpeg"/><Relationship Id="rId1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.GIF"/><Relationship Id="rId7" Type="http://schemas.openxmlformats.org/officeDocument/2006/relationships/slide" Target="slide5.xml"/><Relationship Id="rId6" Type="http://schemas.openxmlformats.org/officeDocument/2006/relationships/image" Target="../media/image73.jpeg"/><Relationship Id="rId5" Type="http://schemas.openxmlformats.org/officeDocument/2006/relationships/image" Target="../media/image72.wmf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jpeg"/><Relationship Id="rId8" Type="http://schemas.openxmlformats.org/officeDocument/2006/relationships/image" Target="../media/image81.jpeg"/><Relationship Id="rId7" Type="http://schemas.openxmlformats.org/officeDocument/2006/relationships/image" Target="../media/image80.jpe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.GIF"/><Relationship Id="rId10" Type="http://schemas.openxmlformats.org/officeDocument/2006/relationships/slide" Target="slide5.xml"/><Relationship Id="rId1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slide" Target="slide5.xml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slide" Target="slide5.xml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slide" Target="slide5.xml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image" Target="../media/image91.jpeg"/></Relationships>
</file>

<file path=ppt/slides/_rels/slide6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slide" Target="slide5.xml"/><Relationship Id="rId4" Type="http://schemas.openxmlformats.org/officeDocument/2006/relationships/image" Target="../media/image98.jpeg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http://baike.baidu.com/view/543310.htm" TargetMode="Externa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9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10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3.w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2.w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4.wmf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0.w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slide" Target="slide5.xml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112.png"/></Relationships>
</file>

<file path=ppt/slides/_rels/slide8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4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slide" Target="slide5.xml"/><Relationship Id="rId3" Type="http://schemas.openxmlformats.org/officeDocument/2006/relationships/image" Target="../media/image114.GIF"/><Relationship Id="rId2" Type="http://schemas.openxmlformats.org/officeDocument/2006/relationships/image" Target="../media/image113.emf"/><Relationship Id="rId1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GIF"/><Relationship Id="rId2" Type="http://schemas.openxmlformats.org/officeDocument/2006/relationships/slide" Target="slide5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2" descr="1_220113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4"/>
          <p:cNvSpPr txBox="1"/>
          <p:nvPr/>
        </p:nvSpPr>
        <p:spPr>
          <a:xfrm>
            <a:off x="530225" y="5255895"/>
            <a:ext cx="80467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chemeClr val="tx2"/>
                </a:solidFill>
                <a:latin typeface="Arial" panose="020B0604020202020204" pitchFamily="34" charset="0"/>
              </a:rPr>
              <a:t>柳林县红十字会应急救护培训师 ： 陈林华</a:t>
            </a:r>
            <a:endParaRPr lang="zh-CN" altLang="en-US" sz="3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8197" name="Group 5"/>
          <p:cNvGrpSpPr/>
          <p:nvPr/>
        </p:nvGrpSpPr>
        <p:grpSpPr>
          <a:xfrm>
            <a:off x="-8255" y="9208"/>
            <a:ext cx="9142413" cy="6856412"/>
            <a:chOff x="0" y="0"/>
            <a:chExt cx="5760" cy="4320"/>
          </a:xfrm>
        </p:grpSpPr>
        <p:sp>
          <p:nvSpPr>
            <p:cNvPr id="8198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8199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8200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8201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8202" name="Picture 14" descr="Red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2713990" y="2112010"/>
            <a:ext cx="5186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救护概论</a:t>
            </a:r>
            <a:endParaRPr lang="zh-CN" altLang="en-US" sz="54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Oval 2" descr="图片-4444"/>
          <p:cNvSpPr/>
          <p:nvPr/>
        </p:nvSpPr>
        <p:spPr>
          <a:xfrm>
            <a:off x="3924300" y="3429000"/>
            <a:ext cx="4537075" cy="273685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28675" name="AutoShape 3" descr="图片04444"/>
          <p:cNvSpPr/>
          <p:nvPr/>
        </p:nvSpPr>
        <p:spPr>
          <a:xfrm>
            <a:off x="644525" y="1612900"/>
            <a:ext cx="4103688" cy="2881313"/>
          </a:xfrm>
          <a:prstGeom prst="octagon">
            <a:avLst>
              <a:gd name="adj" fmla="val 29287"/>
            </a:avLst>
          </a:prstGeom>
          <a:blipFill rotWithShape="1">
            <a:blip r:embed="rId2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28676" name="Text Box 4"/>
          <p:cNvSpPr txBox="1"/>
          <p:nvPr/>
        </p:nvSpPr>
        <p:spPr>
          <a:xfrm>
            <a:off x="2152015" y="533400"/>
            <a:ext cx="4608513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意外伤害事故频发</a:t>
            </a:r>
            <a:endParaRPr lang="zh-CN" altLang="en-US" sz="4000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grpSp>
        <p:nvGrpSpPr>
          <p:cNvPr id="28677" name="Group 5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28678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8679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8680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8681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28682" name="Picture 14" descr="Red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013" y="2636838"/>
            <a:ext cx="3671887" cy="3405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3" descr="Trapped ON Uper Floo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0" y="2852738"/>
            <a:ext cx="3887788" cy="3065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Rectangle 4"/>
          <p:cNvSpPr>
            <a:spLocks noGrp="1"/>
          </p:cNvSpPr>
          <p:nvPr/>
        </p:nvSpPr>
        <p:spPr>
          <a:xfrm>
            <a:off x="336550" y="692150"/>
            <a:ext cx="8001000" cy="17557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2001</a:t>
            </a:r>
            <a:r>
              <a:rPr lang="zh-CN" altLang="en-US" sz="32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年“</a:t>
            </a:r>
            <a:r>
              <a:rPr lang="en-US" altLang="zh-CN" sz="32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9</a:t>
            </a:r>
            <a:r>
              <a:rPr lang="zh-CN" altLang="en-US" sz="32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、</a:t>
            </a:r>
            <a:r>
              <a:rPr lang="en-US" altLang="zh-CN" sz="32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11”</a:t>
            </a:r>
            <a:r>
              <a:rPr lang="zh-CN" altLang="en-US" sz="32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事件中</a:t>
            </a:r>
            <a:r>
              <a:rPr lang="en-US" altLang="zh-CN" sz="32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2998</a:t>
            </a:r>
            <a:r>
              <a:rPr lang="zh-CN" altLang="en-US" sz="32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人遇难</a:t>
            </a:r>
            <a:br>
              <a:rPr lang="zh-CN" altLang="en-US" sz="32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</a:br>
            <a:endParaRPr lang="zh-CN" altLang="en-US" sz="3200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grpSp>
        <p:nvGrpSpPr>
          <p:cNvPr id="31749" name="Group 5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31750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1751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1752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1753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31754" name="Picture 14" descr="Red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0475" y="1628775"/>
            <a:ext cx="3240088" cy="2430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Rectangle 3"/>
          <p:cNvSpPr>
            <a:spLocks noGrp="1"/>
          </p:cNvSpPr>
          <p:nvPr/>
        </p:nvSpPr>
        <p:spPr>
          <a:xfrm>
            <a:off x="363538" y="490538"/>
            <a:ext cx="7999412" cy="161131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34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各种气候性灾害和地质灾害</a:t>
            </a:r>
            <a:br>
              <a:rPr lang="zh-CN" altLang="en-US" sz="34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</a:br>
            <a:r>
              <a:rPr lang="zh-CN" altLang="en-US" sz="34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等威胁人类生存</a:t>
            </a:r>
            <a:r>
              <a:rPr lang="en-US" altLang="zh-CN" sz="34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………</a:t>
            </a:r>
            <a:br>
              <a:rPr lang="en-US" altLang="zh-CN" sz="34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</a:br>
            <a:endParaRPr lang="en-US" altLang="zh-CN" sz="3400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pic>
        <p:nvPicPr>
          <p:cNvPr id="32772" name="Picture 4" descr="u=985842084,2492410808&amp;fm=51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1628775"/>
            <a:ext cx="3313113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3" name="Picture 5" descr="u=2629275452,1796718753&amp;fm=51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3890963"/>
            <a:ext cx="3382963" cy="223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4" name="Picture 6" descr="u=2738702354,3743914911&amp;fm=52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3" y="4010025"/>
            <a:ext cx="3241675" cy="22653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775" name="Group 7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32776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2777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2778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2779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32780" name="Picture 14" descr="Red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AutoShape 2" descr="图片5"/>
          <p:cNvSpPr/>
          <p:nvPr/>
        </p:nvSpPr>
        <p:spPr>
          <a:xfrm>
            <a:off x="1041400" y="1941513"/>
            <a:ext cx="3744913" cy="3241675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35843" name="AutoShape 3" descr="图片2"/>
          <p:cNvSpPr/>
          <p:nvPr/>
        </p:nvSpPr>
        <p:spPr>
          <a:xfrm>
            <a:off x="4786313" y="1941513"/>
            <a:ext cx="3455987" cy="324167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35844" name="Rectangle 4" descr="图片1-1"/>
          <p:cNvSpPr/>
          <p:nvPr/>
        </p:nvSpPr>
        <p:spPr>
          <a:xfrm>
            <a:off x="681038" y="5346700"/>
            <a:ext cx="8786812" cy="539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05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</a:pPr>
            <a:r>
              <a:rPr lang="zh-CN" altLang="en-US" sz="2800" b="1" dirty="0">
                <a:latin typeface="Verdana" panose="020B0604030504040204" pitchFamily="34" charset="0"/>
              </a:rPr>
              <a:t>中国每</a:t>
            </a:r>
            <a:r>
              <a:rPr lang="en-US" altLang="zh-CN" sz="2800" b="1" dirty="0">
                <a:latin typeface="Verdana" panose="020B0604030504040204" pitchFamily="34" charset="0"/>
              </a:rPr>
              <a:t>12</a:t>
            </a:r>
            <a:r>
              <a:rPr lang="zh-CN" altLang="en-US" sz="2800" b="1" dirty="0">
                <a:latin typeface="Verdana" panose="020B0604030504040204" pitchFamily="34" charset="0"/>
              </a:rPr>
              <a:t>秒有一人被心脑血管疾病夺去生命！</a:t>
            </a:r>
            <a:endParaRPr lang="zh-CN" altLang="en-US" sz="2800" b="1" dirty="0">
              <a:latin typeface="Verdana" panose="020B0604030504040204" pitchFamily="34" charset="0"/>
            </a:endParaRPr>
          </a:p>
        </p:txBody>
      </p:sp>
      <p:sp>
        <p:nvSpPr>
          <p:cNvPr id="35845" name="Rectangle 5" descr="图片1-1"/>
          <p:cNvSpPr/>
          <p:nvPr/>
        </p:nvSpPr>
        <p:spPr>
          <a:xfrm>
            <a:off x="712788" y="549275"/>
            <a:ext cx="7433945" cy="12604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0" hangingPunct="0"/>
            <a:r>
              <a:rPr lang="zh-CN" altLang="en-US" sz="40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36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随着疾病谱的改变，心脑血管</a:t>
            </a:r>
            <a:endParaRPr lang="zh-CN" altLang="en-US" sz="3600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  <a:p>
            <a:pPr eaLnBrk="0" hangingPunct="0"/>
            <a:r>
              <a:rPr lang="zh-CN" altLang="en-US" sz="36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疾病发病率明显上升</a:t>
            </a:r>
            <a:r>
              <a:rPr lang="en-US" altLang="zh-CN" sz="36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.........</a:t>
            </a:r>
            <a:endParaRPr lang="en-US" altLang="zh-CN" sz="3600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grpSp>
        <p:nvGrpSpPr>
          <p:cNvPr id="33798" name="Group 6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33799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3800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3801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3802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33803" name="Picture 14" descr="Red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.000000"/>
                                          </p:val>
                                        </p:tav>
                                        <p:tav tm="69900">
                                          <p:val>
                                            <p:fltVal val="45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35843" grpId="0" animBg="1"/>
      <p:bldP spid="35844" grpId="0"/>
      <p:bldP spid="358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2" descr="猝死新闻报道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863" y="506730"/>
            <a:ext cx="7362825" cy="5530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12001500" imgH="9715500" progId="Photoshop.Image.4">
                  <p:embed/>
                </p:oleObj>
              </mc:Choice>
              <mc:Fallback>
                <p:oleObj name="" r:id="rId1" imgW="12001500" imgH="9715500" progId="Photoshop.Image.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Oval 3"/>
          <p:cNvSpPr/>
          <p:nvPr/>
        </p:nvSpPr>
        <p:spPr>
          <a:xfrm>
            <a:off x="914400" y="1066800"/>
            <a:ext cx="7543800" cy="3200400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11268" name="Text Box 4"/>
          <p:cNvSpPr txBox="1"/>
          <p:nvPr/>
        </p:nvSpPr>
        <p:spPr>
          <a:xfrm>
            <a:off x="1676400" y="1676400"/>
            <a:ext cx="6248400" cy="191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Arial" panose="020B0604020202020204" pitchFamily="34" charset="0"/>
              </a:rPr>
              <a:t>中国是世界上自然灾害最严重的少数几个国家之一。中国自然灾害</a:t>
            </a:r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种类多</a:t>
            </a:r>
            <a:r>
              <a:rPr lang="zh-CN" altLang="en-US" sz="2400" b="1" dirty="0">
                <a:latin typeface="Arial" panose="020B0604020202020204" pitchFamily="34" charset="0"/>
              </a:rPr>
              <a:t>、发生</a:t>
            </a:r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频率高</a:t>
            </a:r>
            <a:r>
              <a:rPr lang="zh-CN" altLang="en-US" sz="2400" b="1" dirty="0">
                <a:latin typeface="Arial" panose="020B0604020202020204" pitchFamily="34" charset="0"/>
              </a:rPr>
              <a:t>、造成的</a:t>
            </a:r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灾情严重</a:t>
            </a:r>
            <a:r>
              <a:rPr lang="zh-CN" altLang="en-US" sz="2400" b="1" dirty="0">
                <a:latin typeface="Arial" panose="020B0604020202020204" pitchFamily="34" charset="0"/>
              </a:rPr>
              <a:t>。中国的地震、洪灾和旱灾等灾害对我国的社会经济产生了严重的危害。</a:t>
            </a:r>
            <a:endParaRPr lang="zh-CN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11269" name="Rectangle 5"/>
          <p:cNvSpPr/>
          <p:nvPr/>
        </p:nvSpPr>
        <p:spPr>
          <a:xfrm>
            <a:off x="2819400" y="4724400"/>
            <a:ext cx="51816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11270" name="Text Box 4"/>
          <p:cNvSpPr txBox="1"/>
          <p:nvPr/>
        </p:nvSpPr>
        <p:spPr>
          <a:xfrm>
            <a:off x="2743200" y="4648200"/>
            <a:ext cx="6400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《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中国的自然灾害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》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简介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1268" grpId="0"/>
      <p:bldP spid="11269" grpId="0" animBg="1"/>
      <p:bldP spid="112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图片 3" descr="IMG_150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AutoShape 3"/>
          <p:cNvSpPr/>
          <p:nvPr/>
        </p:nvSpPr>
        <p:spPr>
          <a:xfrm>
            <a:off x="609600" y="1272540"/>
            <a:ext cx="7924800" cy="312420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13316" name="Text Box 4"/>
          <p:cNvSpPr txBox="1"/>
          <p:nvPr/>
        </p:nvSpPr>
        <p:spPr>
          <a:xfrm>
            <a:off x="1295400" y="1496695"/>
            <a:ext cx="655320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</a:rPr>
              <a:t>全国每年发生的各类伤害约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亿</a:t>
            </a:r>
            <a:r>
              <a:rPr lang="zh-CN" altLang="en-US" sz="2800" b="1" dirty="0">
                <a:latin typeface="Arial" panose="020B0604020202020204" pitchFamily="34" charset="0"/>
              </a:rPr>
              <a:t>人次，由此死亡人数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70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～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75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万</a:t>
            </a:r>
            <a:r>
              <a:rPr lang="zh-CN" altLang="en-US" sz="2800" b="1" dirty="0">
                <a:latin typeface="Arial" panose="020B0604020202020204" pitchFamily="34" charset="0"/>
              </a:rPr>
              <a:t>人。是我国排在四种严重疾病之后的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第五位死亡原因</a:t>
            </a:r>
            <a:r>
              <a:rPr lang="zh-CN" altLang="en-US" sz="2800" b="1" dirty="0">
                <a:latin typeface="Arial" panose="020B0604020202020204" pitchFamily="34" charset="0"/>
              </a:rPr>
              <a:t>，其中交通事故、自杀、溺水、中毒、跌落等导致死亡的案例，占全部伤害死亡的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70%</a:t>
            </a:r>
            <a:r>
              <a:rPr lang="zh-CN" altLang="en-US" sz="2800" b="1" dirty="0">
                <a:latin typeface="Arial" panose="020B0604020202020204" pitchFamily="34" charset="0"/>
              </a:rPr>
              <a:t>左右</a:t>
            </a:r>
            <a:endParaRPr lang="zh-CN" altLang="en-US" sz="2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ldLvl="0" animBg="1"/>
      <p:bldP spid="133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93" name="Group 5"/>
          <p:cNvGrpSpPr/>
          <p:nvPr/>
        </p:nvGrpSpPr>
        <p:grpSpPr>
          <a:xfrm>
            <a:off x="-52070" y="-23177"/>
            <a:ext cx="9142413" cy="6856412"/>
            <a:chOff x="0" y="0"/>
            <a:chExt cx="5760" cy="4320"/>
          </a:xfrm>
        </p:grpSpPr>
        <p:sp>
          <p:nvSpPr>
            <p:cNvPr id="1229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l"/>
              <a:endParaRPr lang="zh-CN" altLang="en-US" sz="2400" b="0" dirty="0">
                <a:solidFill>
                  <a:srgbClr val="800000"/>
                </a:solidFill>
              </a:endParaRPr>
            </a:p>
            <a:p>
              <a:endParaRPr lang="zh-CN" altLang="en-US" sz="2400" b="0" dirty="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12299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" y="23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8434" name="Picture 2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339215"/>
            <a:ext cx="6955155" cy="45472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/>
          </p:cNvSpPr>
          <p:nvPr>
            <p:ph type="body"/>
          </p:nvPr>
        </p:nvSpPr>
        <p:spPr>
          <a:xfrm>
            <a:off x="347663" y="827723"/>
            <a:ext cx="8229600" cy="506095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eaLnBrk="1" hangingPunct="1"/>
            <a:r>
              <a:rPr lang="zh-CN" altLang="en-US" dirty="0">
                <a:solidFill>
                  <a:schemeClr val="bg1"/>
                </a:solidFill>
              </a:rPr>
              <a:t>        </a:t>
            </a:r>
            <a:endParaRPr lang="zh-CN" altLang="en-US" dirty="0">
              <a:solidFill>
                <a:schemeClr val="bg1"/>
              </a:solidFill>
            </a:endParaRPr>
          </a:p>
          <a:p>
            <a:pPr eaLnBrk="1" hangingPunct="1"/>
            <a:r>
              <a:rPr lang="zh-CN" altLang="en-US" dirty="0">
                <a:solidFill>
                  <a:schemeClr val="bg1"/>
                </a:solidFill>
              </a:rPr>
              <a:t>        </a:t>
            </a:r>
            <a:r>
              <a:rPr lang="zh-CN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暴恐事件、触电、溺水、猝死、急症、交通事故、气道阻塞、灾难事故等........</a:t>
            </a:r>
            <a:endParaRPr lang="zh-CN" alt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zh-CN" alt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zh-CN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zh-CN" altLang="en-US" sz="36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无数种意外事故在我们身边上演,触目惊心,不得不让人感慨:意外来了,我们该怎么办?</a:t>
            </a:r>
            <a:endParaRPr lang="zh-CN" altLang="en-US" sz="3600" b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zh-CN" altLang="en-US" sz="3600" b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WordArt 4"/>
          <p:cNvSpPr>
            <a:spLocks noTextEdit="1"/>
          </p:cNvSpPr>
          <p:nvPr/>
        </p:nvSpPr>
        <p:spPr>
          <a:xfrm>
            <a:off x="2514600" y="2057400"/>
            <a:ext cx="3505200" cy="2743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p>
            <a:pPr algn="ctr" eaLnBrk="0" hangingPunct="0"/>
            <a:r>
              <a:rPr lang="zh-CN" altLang="en-US" sz="3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5998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灾难</a:t>
            </a:r>
            <a:endParaRPr lang="zh-CN" altLang="en-US" sz="36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5998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43" name="Picture 6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1800" y="4552950"/>
            <a:ext cx="3200400" cy="230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4527550"/>
            <a:ext cx="2971800" cy="233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U686P1T1D9833160F1394DT2006051117363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0"/>
            <a:ext cx="3124200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11" descr="1_1-1-21-21_200208291710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2438400"/>
            <a:ext cx="2590800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23" descr="u=281049272,3039092502&amp;fm=2&amp;gp=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38400"/>
            <a:ext cx="2619375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24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95800"/>
            <a:ext cx="31242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25" descr="7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124200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Picture 2" descr="100_56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8800" y="0"/>
            <a:ext cx="3225800" cy="2424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/>
          <p:nvPr/>
        </p:nvSpPr>
        <p:spPr>
          <a:xfrm>
            <a:off x="974725" y="654050"/>
            <a:ext cx="7062788" cy="6540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54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救护概论</a:t>
            </a:r>
            <a:endParaRPr lang="zh-CN" altLang="en-US" sz="5400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sp>
        <p:nvSpPr>
          <p:cNvPr id="10243" name="Line 3"/>
          <p:cNvSpPr/>
          <p:nvPr/>
        </p:nvSpPr>
        <p:spPr>
          <a:xfrm>
            <a:off x="687388" y="3570288"/>
            <a:ext cx="6911975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2" name="Group 4"/>
          <p:cNvGrpSpPr/>
          <p:nvPr/>
        </p:nvGrpSpPr>
        <p:grpSpPr>
          <a:xfrm>
            <a:off x="1024255" y="5080000"/>
            <a:ext cx="6029325" cy="709613"/>
            <a:chOff x="0" y="0"/>
            <a:chExt cx="3798" cy="447"/>
          </a:xfrm>
        </p:grpSpPr>
        <p:sp>
          <p:nvSpPr>
            <p:cNvPr id="10266" name="Rectangle 5"/>
            <p:cNvSpPr/>
            <p:nvPr/>
          </p:nvSpPr>
          <p:spPr>
            <a:xfrm>
              <a:off x="207" y="18"/>
              <a:ext cx="3591" cy="42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0267" name="未知"/>
            <p:cNvSpPr/>
            <p:nvPr/>
          </p:nvSpPr>
          <p:spPr>
            <a:xfrm>
              <a:off x="0" y="4"/>
              <a:ext cx="820" cy="443"/>
            </a:xfrm>
            <a:custGeom>
              <a:avLst/>
              <a:gdLst>
                <a:gd name="txL" fmla="*/ 0 w 1334"/>
                <a:gd name="txT" fmla="*/ 0 h 491"/>
                <a:gd name="txR" fmla="*/ 1334 w 1334"/>
                <a:gd name="txB" fmla="*/ 491 h 491"/>
              </a:gdLst>
              <a:ahLst/>
              <a:cxnLst>
                <a:cxn ang="0">
                  <a:pos x="1" y="0"/>
                </a:cxn>
                <a:cxn ang="0">
                  <a:pos x="0" y="400"/>
                </a:cxn>
                <a:cxn ang="0">
                  <a:pos x="329" y="400"/>
                </a:cxn>
                <a:cxn ang="0">
                  <a:pos x="504" y="0"/>
                </a:cxn>
                <a:cxn ang="0">
                  <a:pos x="1" y="0"/>
                </a:cxn>
              </a:cxnLst>
              <a:rect l="txL" t="txT" r="txR" b="txB"/>
              <a:pathLst>
                <a:path w="1334" h="491">
                  <a:moveTo>
                    <a:pt x="2" y="0"/>
                  </a:moveTo>
                  <a:lnTo>
                    <a:pt x="0" y="491"/>
                  </a:lnTo>
                  <a:lnTo>
                    <a:pt x="872" y="491"/>
                  </a:lnTo>
                  <a:lnTo>
                    <a:pt x="1334" y="0"/>
                  </a:lnTo>
                  <a:lnTo>
                    <a:pt x="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2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100" y="0"/>
              <a:ext cx="319" cy="445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85194" dir="1593903" algn="ctr" rotWithShape="0">
                <a:srgbClr val="11425C">
                  <a:alpha val="50000"/>
                </a:srgbClr>
              </a:outerShdw>
            </a:effectLst>
          </p:spPr>
          <p:txBody>
            <a:bodyPr wrap="none">
              <a:spAutoFit/>
            </a:bodyPr>
            <a:p>
              <a:pPr latinLnBrk="1"/>
              <a:r>
                <a:rPr lang="en-US" altLang="zh-CN" sz="4000" dirty="0">
                  <a:solidFill>
                    <a:schemeClr val="bg2"/>
                  </a:solidFill>
                  <a:latin typeface="Verdana" panose="020B0604030504040204" pitchFamily="34" charset="0"/>
                  <a:ea typeface="Gulim" pitchFamily="34" charset="-127"/>
                </a:rPr>
                <a:t>5</a:t>
              </a:r>
              <a:endParaRPr lang="en-US" altLang="zh-CN" sz="4000" dirty="0">
                <a:solidFill>
                  <a:schemeClr val="bg2"/>
                </a:solidFill>
                <a:latin typeface="Verdana" panose="020B0604030504040204" pitchFamily="34" charset="0"/>
                <a:ea typeface="Gulim" pitchFamily="34" charset="-127"/>
              </a:endParaRPr>
            </a:p>
          </p:txBody>
        </p:sp>
        <p:sp>
          <p:nvSpPr>
            <p:cNvPr id="10269" name="Text Box 8"/>
            <p:cNvSpPr txBox="1"/>
            <p:nvPr/>
          </p:nvSpPr>
          <p:spPr>
            <a:xfrm>
              <a:off x="860" y="72"/>
              <a:ext cx="1079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latinLnBrk="1"/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救护生存链</a:t>
              </a:r>
              <a:endParaRPr lang="en-US" altLang="x-none" sz="2400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974725" y="2305685"/>
            <a:ext cx="6029325" cy="709613"/>
            <a:chOff x="0" y="0"/>
            <a:chExt cx="3798" cy="447"/>
          </a:xfrm>
        </p:grpSpPr>
        <p:sp>
          <p:nvSpPr>
            <p:cNvPr id="10262" name="Rectangle 10"/>
            <p:cNvSpPr/>
            <p:nvPr/>
          </p:nvSpPr>
          <p:spPr>
            <a:xfrm>
              <a:off x="207" y="18"/>
              <a:ext cx="3591" cy="42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0263" name="未知"/>
            <p:cNvSpPr/>
            <p:nvPr/>
          </p:nvSpPr>
          <p:spPr>
            <a:xfrm>
              <a:off x="0" y="4"/>
              <a:ext cx="820" cy="443"/>
            </a:xfrm>
            <a:custGeom>
              <a:avLst/>
              <a:gdLst>
                <a:gd name="txL" fmla="*/ 0 w 1334"/>
                <a:gd name="txT" fmla="*/ 0 h 491"/>
                <a:gd name="txR" fmla="*/ 1334 w 1334"/>
                <a:gd name="txB" fmla="*/ 491 h 491"/>
              </a:gdLst>
              <a:ahLst/>
              <a:cxnLst>
                <a:cxn ang="0">
                  <a:pos x="1" y="0"/>
                </a:cxn>
                <a:cxn ang="0">
                  <a:pos x="0" y="400"/>
                </a:cxn>
                <a:cxn ang="0">
                  <a:pos x="329" y="400"/>
                </a:cxn>
                <a:cxn ang="0">
                  <a:pos x="504" y="0"/>
                </a:cxn>
                <a:cxn ang="0">
                  <a:pos x="1" y="0"/>
                </a:cxn>
              </a:cxnLst>
              <a:rect l="txL" t="txT" r="txR" b="txB"/>
              <a:pathLst>
                <a:path w="1334" h="491">
                  <a:moveTo>
                    <a:pt x="2" y="0"/>
                  </a:moveTo>
                  <a:lnTo>
                    <a:pt x="0" y="491"/>
                  </a:lnTo>
                  <a:lnTo>
                    <a:pt x="872" y="491"/>
                  </a:lnTo>
                  <a:lnTo>
                    <a:pt x="1334" y="0"/>
                  </a:lnTo>
                  <a:lnTo>
                    <a:pt x="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2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7180" name="Text Box 12"/>
            <p:cNvSpPr txBox="1">
              <a:spLocks noChangeArrowheads="1"/>
            </p:cNvSpPr>
            <p:nvPr/>
          </p:nvSpPr>
          <p:spPr bwMode="auto">
            <a:xfrm>
              <a:off x="100" y="0"/>
              <a:ext cx="319" cy="442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85194" dir="1593903" algn="ctr" rotWithShape="0">
                <a:srgbClr val="11425C">
                  <a:alpha val="50000"/>
                </a:srgbClr>
              </a:outerShdw>
            </a:effectLst>
          </p:spPr>
          <p:txBody>
            <a:bodyPr wrap="none">
              <a:spAutoFit/>
            </a:bodyPr>
            <a:p>
              <a:pPr latinLnBrk="1"/>
              <a:r>
                <a:rPr lang="en-US" altLang="zh-CN" sz="4000" dirty="0">
                  <a:solidFill>
                    <a:schemeClr val="bg2"/>
                  </a:solidFill>
                  <a:latin typeface="Verdana" panose="020B0604030504040204" pitchFamily="34" charset="0"/>
                  <a:ea typeface="Gulim" pitchFamily="34" charset="-127"/>
                </a:rPr>
                <a:t>2</a:t>
              </a:r>
              <a:endParaRPr lang="en-US" altLang="zh-CN" sz="4000" dirty="0">
                <a:solidFill>
                  <a:schemeClr val="bg2"/>
                </a:solidFill>
                <a:latin typeface="Verdana" panose="020B0604030504040204" pitchFamily="34" charset="0"/>
                <a:ea typeface="Gulim" pitchFamily="34" charset="-127"/>
              </a:endParaRPr>
            </a:p>
          </p:txBody>
        </p:sp>
        <p:sp>
          <p:nvSpPr>
            <p:cNvPr id="10265" name="Text Box 13"/>
            <p:cNvSpPr txBox="1"/>
            <p:nvPr/>
          </p:nvSpPr>
          <p:spPr>
            <a:xfrm>
              <a:off x="860" y="72"/>
              <a:ext cx="1465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latinLnBrk="1"/>
              <a:r>
                <a:rPr lang="zh-CN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现场救护的特点</a:t>
              </a:r>
              <a:endParaRPr lang="zh-CN" sz="2400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4" name="Group 14"/>
          <p:cNvGrpSpPr/>
          <p:nvPr/>
        </p:nvGrpSpPr>
        <p:grpSpPr>
          <a:xfrm>
            <a:off x="974725" y="4104640"/>
            <a:ext cx="6029325" cy="709613"/>
            <a:chOff x="0" y="0"/>
            <a:chExt cx="3798" cy="447"/>
          </a:xfrm>
        </p:grpSpPr>
        <p:sp>
          <p:nvSpPr>
            <p:cNvPr id="10258" name="Rectangle 15"/>
            <p:cNvSpPr/>
            <p:nvPr/>
          </p:nvSpPr>
          <p:spPr>
            <a:xfrm>
              <a:off x="207" y="18"/>
              <a:ext cx="3591" cy="42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0259" name="未知"/>
            <p:cNvSpPr/>
            <p:nvPr/>
          </p:nvSpPr>
          <p:spPr>
            <a:xfrm>
              <a:off x="0" y="4"/>
              <a:ext cx="820" cy="443"/>
            </a:xfrm>
            <a:custGeom>
              <a:avLst/>
              <a:gdLst>
                <a:gd name="txL" fmla="*/ 0 w 1334"/>
                <a:gd name="txT" fmla="*/ 0 h 491"/>
                <a:gd name="txR" fmla="*/ 1334 w 1334"/>
                <a:gd name="txB" fmla="*/ 491 h 491"/>
              </a:gdLst>
              <a:ahLst/>
              <a:cxnLst>
                <a:cxn ang="0">
                  <a:pos x="1" y="0"/>
                </a:cxn>
                <a:cxn ang="0">
                  <a:pos x="0" y="400"/>
                </a:cxn>
                <a:cxn ang="0">
                  <a:pos x="329" y="400"/>
                </a:cxn>
                <a:cxn ang="0">
                  <a:pos x="504" y="0"/>
                </a:cxn>
                <a:cxn ang="0">
                  <a:pos x="1" y="0"/>
                </a:cxn>
              </a:cxnLst>
              <a:rect l="txL" t="txT" r="txR" b="txB"/>
              <a:pathLst>
                <a:path w="1334" h="491">
                  <a:moveTo>
                    <a:pt x="2" y="0"/>
                  </a:moveTo>
                  <a:lnTo>
                    <a:pt x="0" y="491"/>
                  </a:lnTo>
                  <a:lnTo>
                    <a:pt x="872" y="491"/>
                  </a:lnTo>
                  <a:lnTo>
                    <a:pt x="1334" y="0"/>
                  </a:lnTo>
                  <a:lnTo>
                    <a:pt x="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2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7185" name="Text Box 17"/>
            <p:cNvSpPr txBox="1">
              <a:spLocks noChangeArrowheads="1"/>
            </p:cNvSpPr>
            <p:nvPr/>
          </p:nvSpPr>
          <p:spPr bwMode="auto">
            <a:xfrm>
              <a:off x="100" y="0"/>
              <a:ext cx="319" cy="442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85194" dir="1593903" algn="ctr" rotWithShape="0">
                <a:srgbClr val="11425C">
                  <a:alpha val="50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R="0" defTabSz="914400" latinLnBrk="1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kern="1200" cap="none" spc="0" normalizeH="0" baseline="0" noProof="0">
                  <a:solidFill>
                    <a:schemeClr val="bg2"/>
                  </a:solidFill>
                  <a:latin typeface="Verdana" panose="020B0604030504040204" pitchFamily="34" charset="0"/>
                  <a:ea typeface="宋体" panose="02010600030101010101" pitchFamily="2" charset="-122"/>
                  <a:cs typeface="+mn-cs"/>
                </a:rPr>
                <a:t>4</a:t>
              </a:r>
              <a:endParaRPr kumimoji="0" lang="en-US" sz="4000" kern="1200" cap="none" spc="0" normalizeH="0" baseline="0" noProof="0">
                <a:solidFill>
                  <a:schemeClr val="bg2"/>
                </a:solidFill>
                <a:latin typeface="Verdana" panose="020B0604030504040204" pitchFamily="34" charset="0"/>
                <a:ea typeface="Gulim" pitchFamily="34" charset="-127"/>
                <a:cs typeface="+mn-cs"/>
              </a:endParaRPr>
            </a:p>
          </p:txBody>
        </p:sp>
        <p:sp>
          <p:nvSpPr>
            <p:cNvPr id="10261" name="Text Box 18"/>
            <p:cNvSpPr txBox="1"/>
            <p:nvPr/>
          </p:nvSpPr>
          <p:spPr>
            <a:xfrm>
              <a:off x="860" y="72"/>
              <a:ext cx="1465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latinLnBrk="1"/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现场救护的程序</a:t>
              </a:r>
              <a:endParaRPr lang="en-US" altLang="x-none" sz="2400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5" name="Group 19"/>
          <p:cNvGrpSpPr/>
          <p:nvPr/>
        </p:nvGrpSpPr>
        <p:grpSpPr>
          <a:xfrm>
            <a:off x="974725" y="3211195"/>
            <a:ext cx="6029325" cy="709613"/>
            <a:chOff x="0" y="0"/>
            <a:chExt cx="3798" cy="447"/>
          </a:xfrm>
        </p:grpSpPr>
        <p:sp>
          <p:nvSpPr>
            <p:cNvPr id="10254" name="Rectangle 20"/>
            <p:cNvSpPr/>
            <p:nvPr/>
          </p:nvSpPr>
          <p:spPr>
            <a:xfrm>
              <a:off x="207" y="18"/>
              <a:ext cx="3591" cy="42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0255" name="未知"/>
            <p:cNvSpPr/>
            <p:nvPr/>
          </p:nvSpPr>
          <p:spPr>
            <a:xfrm>
              <a:off x="0" y="4"/>
              <a:ext cx="820" cy="443"/>
            </a:xfrm>
            <a:custGeom>
              <a:avLst/>
              <a:gdLst>
                <a:gd name="txL" fmla="*/ 0 w 1334"/>
                <a:gd name="txT" fmla="*/ 0 h 491"/>
                <a:gd name="txR" fmla="*/ 1334 w 1334"/>
                <a:gd name="txB" fmla="*/ 491 h 491"/>
              </a:gdLst>
              <a:ahLst/>
              <a:cxnLst>
                <a:cxn ang="0">
                  <a:pos x="1" y="0"/>
                </a:cxn>
                <a:cxn ang="0">
                  <a:pos x="0" y="400"/>
                </a:cxn>
                <a:cxn ang="0">
                  <a:pos x="329" y="400"/>
                </a:cxn>
                <a:cxn ang="0">
                  <a:pos x="504" y="0"/>
                </a:cxn>
                <a:cxn ang="0">
                  <a:pos x="1" y="0"/>
                </a:cxn>
              </a:cxnLst>
              <a:rect l="txL" t="txT" r="txR" b="txB"/>
              <a:pathLst>
                <a:path w="1334" h="491">
                  <a:moveTo>
                    <a:pt x="2" y="0"/>
                  </a:moveTo>
                  <a:lnTo>
                    <a:pt x="0" y="491"/>
                  </a:lnTo>
                  <a:lnTo>
                    <a:pt x="872" y="491"/>
                  </a:lnTo>
                  <a:lnTo>
                    <a:pt x="1334" y="0"/>
                  </a:lnTo>
                  <a:lnTo>
                    <a:pt x="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2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7190" name="Text Box 22"/>
            <p:cNvSpPr txBox="1">
              <a:spLocks noChangeArrowheads="1"/>
            </p:cNvSpPr>
            <p:nvPr/>
          </p:nvSpPr>
          <p:spPr bwMode="auto">
            <a:xfrm>
              <a:off x="100" y="0"/>
              <a:ext cx="319" cy="442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85194" dir="1593903" algn="ctr" rotWithShape="0">
                <a:srgbClr val="11425C">
                  <a:alpha val="50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R="0" defTabSz="914400" latinLnBrk="1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kern="1200" cap="none" spc="0" normalizeH="0" baseline="0" noProof="0">
                  <a:solidFill>
                    <a:schemeClr val="bg2"/>
                  </a:solidFill>
                  <a:latin typeface="Verdana" panose="020B0604030504040204" pitchFamily="34" charset="0"/>
                  <a:ea typeface="宋体" panose="02010600030101010101" pitchFamily="2" charset="-122"/>
                  <a:cs typeface="+mn-cs"/>
                </a:rPr>
                <a:t>3</a:t>
              </a:r>
              <a:endParaRPr kumimoji="0" lang="en-US" sz="4000" kern="1200" cap="none" spc="0" normalizeH="0" baseline="0" noProof="0">
                <a:solidFill>
                  <a:schemeClr val="bg2"/>
                </a:solidFill>
                <a:latin typeface="Verdana" panose="020B0604030504040204" pitchFamily="34" charset="0"/>
                <a:ea typeface="Gulim" pitchFamily="34" charset="-127"/>
                <a:cs typeface="+mn-cs"/>
              </a:endParaRPr>
            </a:p>
          </p:txBody>
        </p:sp>
        <p:sp>
          <p:nvSpPr>
            <p:cNvPr id="10257" name="Text Box 23"/>
            <p:cNvSpPr txBox="1"/>
            <p:nvPr/>
          </p:nvSpPr>
          <p:spPr>
            <a:xfrm>
              <a:off x="860" y="72"/>
              <a:ext cx="2043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latinLnBrk="1"/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现场救护的目的、原则</a:t>
              </a:r>
              <a:endParaRPr lang="en-US" altLang="x-none" sz="2400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0248" name="Group 24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10249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0250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0251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0252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10253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" name="Group 4"/>
          <p:cNvGrpSpPr/>
          <p:nvPr/>
        </p:nvGrpSpPr>
        <p:grpSpPr>
          <a:xfrm>
            <a:off x="958215" y="1372235"/>
            <a:ext cx="6029325" cy="709613"/>
            <a:chOff x="0" y="0"/>
            <a:chExt cx="3798" cy="447"/>
          </a:xfrm>
        </p:grpSpPr>
        <p:sp>
          <p:nvSpPr>
            <p:cNvPr id="7" name="Rectangle 5"/>
            <p:cNvSpPr/>
            <p:nvPr/>
          </p:nvSpPr>
          <p:spPr>
            <a:xfrm>
              <a:off x="207" y="18"/>
              <a:ext cx="3591" cy="42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未知"/>
            <p:cNvSpPr/>
            <p:nvPr/>
          </p:nvSpPr>
          <p:spPr>
            <a:xfrm>
              <a:off x="0" y="4"/>
              <a:ext cx="820" cy="443"/>
            </a:xfrm>
            <a:custGeom>
              <a:avLst/>
              <a:gdLst>
                <a:gd name="txL" fmla="*/ 0 w 1334"/>
                <a:gd name="txT" fmla="*/ 0 h 491"/>
                <a:gd name="txR" fmla="*/ 1334 w 1334"/>
                <a:gd name="txB" fmla="*/ 491 h 491"/>
              </a:gdLst>
              <a:ahLst/>
              <a:cxnLst>
                <a:cxn ang="0">
                  <a:pos x="1" y="0"/>
                </a:cxn>
                <a:cxn ang="0">
                  <a:pos x="0" y="400"/>
                </a:cxn>
                <a:cxn ang="0">
                  <a:pos x="329" y="400"/>
                </a:cxn>
                <a:cxn ang="0">
                  <a:pos x="504" y="0"/>
                </a:cxn>
                <a:cxn ang="0">
                  <a:pos x="1" y="0"/>
                </a:cxn>
              </a:cxnLst>
              <a:rect l="txL" t="txT" r="txR" b="txB"/>
              <a:pathLst>
                <a:path w="1334" h="491">
                  <a:moveTo>
                    <a:pt x="2" y="0"/>
                  </a:moveTo>
                  <a:lnTo>
                    <a:pt x="0" y="491"/>
                  </a:lnTo>
                  <a:lnTo>
                    <a:pt x="872" y="491"/>
                  </a:lnTo>
                  <a:lnTo>
                    <a:pt x="1334" y="0"/>
                  </a:lnTo>
                  <a:lnTo>
                    <a:pt x="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2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00" y="0"/>
              <a:ext cx="319" cy="442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85194" dir="1593903" algn="ctr" rotWithShape="0">
                <a:srgbClr val="11425C">
                  <a:alpha val="50000"/>
                </a:srgbClr>
              </a:outerShdw>
            </a:effectLst>
          </p:spPr>
          <p:txBody>
            <a:bodyPr wrap="none">
              <a:spAutoFit/>
            </a:bodyPr>
            <a:p>
              <a:pPr latinLnBrk="1"/>
              <a:r>
                <a:rPr lang="en-US" altLang="zh-CN" sz="4000" dirty="0">
                  <a:solidFill>
                    <a:schemeClr val="bg2"/>
                  </a:solidFill>
                  <a:latin typeface="Verdana" panose="020B0604030504040204" pitchFamily="34" charset="0"/>
                  <a:ea typeface="Gulim" pitchFamily="34" charset="-127"/>
                </a:rPr>
                <a:t>1</a:t>
              </a:r>
              <a:endParaRPr lang="en-US" altLang="zh-CN" sz="4000" dirty="0">
                <a:solidFill>
                  <a:schemeClr val="bg2"/>
                </a:solidFill>
                <a:latin typeface="Verdana" panose="020B0604030504040204" pitchFamily="34" charset="0"/>
                <a:ea typeface="Gulim" pitchFamily="34" charset="-127"/>
              </a:endParaRPr>
            </a:p>
          </p:txBody>
        </p:sp>
        <p:sp>
          <p:nvSpPr>
            <p:cNvPr id="10" name="Text Box 8"/>
            <p:cNvSpPr txBox="1"/>
            <p:nvPr/>
          </p:nvSpPr>
          <p:spPr>
            <a:xfrm>
              <a:off x="860" y="72"/>
              <a:ext cx="1081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latinLnBrk="1"/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救护新概念</a:t>
              </a:r>
              <a:endParaRPr lang="en-US" altLang="x-none" sz="2400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1760220" y="1085215"/>
            <a:ext cx="6567170" cy="77089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 anchor="b"/>
          <a:p>
            <a:pPr algn="l" defTabSz="914400" eaLnBrk="1" hangingPunct="1">
              <a:buFont typeface="Arial" panose="020B0604020202020204" pitchFamily="34" charset="0"/>
            </a:pPr>
            <a:br>
              <a:rPr lang="zh-CN" altLang="en-US" sz="2800" b="1" dirty="0"/>
            </a:br>
            <a:r>
              <a:rPr lang="zh-CN" altLang="en-US" sz="5400" kern="12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n-cs"/>
                <a:sym typeface="+mn-ea"/>
              </a:rPr>
              <a:t>突发公共事件</a:t>
            </a:r>
            <a:endParaRPr lang="zh-CN" altLang="en-US" sz="5400" kern="12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n-cs"/>
              <a:sym typeface="+mn-ea"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type="body" sz="half"/>
          </p:nvPr>
        </p:nvSpPr>
        <p:spPr>
          <a:xfrm>
            <a:off x="393700" y="1693545"/>
            <a:ext cx="8424545" cy="2447925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>
            <a:lvl1pPr lvl="0">
              <a:defRPr sz="1800"/>
            </a:lvl1pPr>
            <a:lvl2pPr lvl="1">
              <a:defRPr sz="18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0" lvl="0" indent="0" algn="l" eaLnBrk="1" hangingPunct="1">
              <a:buClr>
                <a:schemeClr val="bg2"/>
              </a:buClr>
              <a:buNone/>
            </a:pPr>
            <a:endParaRPr lang="zh-CN" altLang="en-US" sz="2800" b="0" dirty="0">
              <a:solidFill>
                <a:srgbClr val="800000"/>
              </a:solidFill>
            </a:endParaRPr>
          </a:p>
          <a:p>
            <a:pPr marL="0" lvl="0" indent="0" algn="l" eaLnBrk="1" hangingPunct="1">
              <a:buClr>
                <a:schemeClr val="bg2"/>
              </a:buClr>
            </a:pPr>
            <a:r>
              <a:rPr lang="zh-CN" altLang="en-US" sz="2400" b="0" dirty="0">
                <a:solidFill>
                  <a:schemeClr val="folHlink"/>
                </a:solidFill>
              </a:rPr>
              <a:t>      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突发公共事件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是指突然发生的，造成或者可能造成重大人员伤亡、重大财产损失、重大生态环境破坏，影响和威胁本地区甚至全国经济</a:t>
            </a:r>
            <a:r>
              <a:rPr lang="zh-CN" altLang="en-US" sz="2400" b="1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社会稳定和政治安定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的，有重大社会影响的、需要由</a:t>
            </a:r>
            <a:r>
              <a:rPr lang="zh-CN" altLang="en-US" sz="2400" b="1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政府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组织动员社会力量应对的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紧急事件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2400" b="0" dirty="0">
              <a:solidFill>
                <a:srgbClr val="800000"/>
              </a:solidFill>
            </a:endParaRPr>
          </a:p>
        </p:txBody>
      </p:sp>
      <p:grpSp>
        <p:nvGrpSpPr>
          <p:cNvPr id="12293" name="Group 5"/>
          <p:cNvGrpSpPr/>
          <p:nvPr/>
        </p:nvGrpSpPr>
        <p:grpSpPr>
          <a:xfrm>
            <a:off x="240030" y="-72707"/>
            <a:ext cx="9142413" cy="6856412"/>
            <a:chOff x="0" y="0"/>
            <a:chExt cx="5760" cy="4320"/>
          </a:xfrm>
        </p:grpSpPr>
        <p:sp>
          <p:nvSpPr>
            <p:cNvPr id="1229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229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8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12299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" y="23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2188845" y="4641850"/>
            <a:ext cx="5245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 dirty="0">
                <a:solidFill>
                  <a:srgbClr val="FFFFCC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   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这些突发事件、紧急事件、公共安全事件，都是由</a:t>
            </a:r>
            <a:r>
              <a:rPr lang="zh-CN" altLang="en-US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政府负责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组织防御、救助和处理的</a:t>
            </a:r>
            <a:r>
              <a:rPr lang="zh-CN" altLang="en-US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大型灾难事件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。</a:t>
            </a:r>
            <a:endParaRPr lang="zh-CN" altLang="en-US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1544955" y="941705"/>
            <a:ext cx="6567170" cy="77089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 anchor="b"/>
          <a:p>
            <a:pPr algn="l" defTabSz="914400" eaLnBrk="1" hangingPunct="1">
              <a:buFont typeface="Arial" panose="020B0604020202020204" pitchFamily="34" charset="0"/>
            </a:pPr>
            <a:br>
              <a:rPr lang="zh-CN" altLang="en-US" sz="5400" kern="1200">
                <a:solidFill>
                  <a:srgbClr val="FF0000"/>
                </a:solidFill>
                <a:latin typeface="隶书" panose="02010509060101010101" pitchFamily="1" charset="-122"/>
                <a:ea typeface="隶书" panose="02010509060101010101" pitchFamily="1" charset="-122"/>
                <a:cs typeface="+mn-cs"/>
              </a:rPr>
            </a:br>
            <a:r>
              <a:rPr lang="zh-CN" altLang="en-US" sz="5400" kern="12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n-cs"/>
                <a:sym typeface="+mn-ea"/>
              </a:rPr>
              <a:t>突发公共事件分类</a:t>
            </a:r>
            <a:endParaRPr lang="zh-CN" altLang="en-US" sz="5400" kern="12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n-cs"/>
              <a:sym typeface="+mn-ea"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type="body" sz="half"/>
          </p:nvPr>
        </p:nvSpPr>
        <p:spPr>
          <a:xfrm>
            <a:off x="507365" y="1296670"/>
            <a:ext cx="8129270" cy="5260340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>
            <a:lvl1pPr lvl="0">
              <a:defRPr sz="1800"/>
            </a:lvl1pPr>
            <a:lvl2pPr lvl="1">
              <a:defRPr sz="18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0" lvl="0" algn="l" defTabSz="914400" eaLnBrk="1" hangingPunct="1">
              <a:buFont typeface="Arial" panose="020B0604020202020204" pitchFamily="34" charset="0"/>
              <a:buNone/>
            </a:pPr>
            <a:endParaRPr lang="zh-CN" altLang="en-US" sz="5400" b="0" kern="1200">
              <a:solidFill>
                <a:srgbClr val="FF000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  <a:p>
            <a:pPr algn="just"/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自然灾害：</a:t>
            </a: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水旱灾害、气象灾害、地震灾害、地质灾害、海洋灾害、生物灾害、森林草原火灾</a:t>
            </a:r>
            <a:endParaRPr lang="zh-CN" altLang="en-US" sz="2400" dirty="0">
              <a:latin typeface="Times New Roman" panose="02020603050405020304" pitchFamily="18" charset="0"/>
            </a:endParaRPr>
          </a:p>
          <a:p>
            <a:pPr algn="just"/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事故灾难</a:t>
            </a: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sym typeface="+mn-ea"/>
              </a:rPr>
              <a:t>：</a:t>
            </a: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企业安全事故、交通运输事故、公共设施和设备事故、核与辐射事故、环境污染、生态破坏事故、火灾、矿山事故等</a:t>
            </a:r>
            <a:endParaRPr lang="zh-CN" altLang="en-US" sz="2400" dirty="0">
              <a:latin typeface="Times New Roman" panose="02020603050405020304" pitchFamily="18" charset="0"/>
            </a:endParaRPr>
          </a:p>
          <a:p>
            <a:pPr algn="just"/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公共卫生</a:t>
            </a: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sym typeface="+mn-ea"/>
              </a:rPr>
              <a:t>：</a:t>
            </a: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传染病疫情、群体性不明原因疾病、食品安全、核职业危害、动物疫情、严重影响公众健康的事件</a:t>
            </a:r>
            <a:endParaRPr lang="zh-CN" altLang="en-US" sz="2400" dirty="0">
              <a:latin typeface="Times New Roman" panose="02020603050405020304" pitchFamily="18" charset="0"/>
            </a:endParaRPr>
          </a:p>
          <a:p>
            <a:pPr algn="just"/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社会安全</a:t>
            </a: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sym typeface="+mn-ea"/>
              </a:rPr>
              <a:t>：</a:t>
            </a: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涉外突发公共事件（导致外国人伤亡事件）、恐怖袭击事件、民族宗教事件、经济安全事件、刑事事件由暴力事件造成的伤害斗殴事件）、群体性事件等</a:t>
            </a:r>
            <a:endParaRPr lang="zh-CN" altLang="en-US" sz="2400" dirty="0">
              <a:latin typeface="Times New Roman" panose="02020603050405020304" pitchFamily="18" charset="0"/>
            </a:endParaRPr>
          </a:p>
          <a:p>
            <a:pPr marL="0" lvl="0" indent="0" algn="l" eaLnBrk="1" hangingPunct="1">
              <a:buClr>
                <a:schemeClr val="bg2"/>
              </a:buClr>
            </a:pPr>
            <a:r>
              <a:rPr lang="zh-CN" altLang="en-US" sz="2400" b="0" dirty="0">
                <a:solidFill>
                  <a:schemeClr val="folHlink"/>
                </a:solidFill>
              </a:rPr>
              <a:t> </a:t>
            </a:r>
            <a:endParaRPr lang="zh-CN" altLang="en-US" sz="2400" b="0" dirty="0">
              <a:solidFill>
                <a:srgbClr val="800000"/>
              </a:solidFill>
            </a:endParaRPr>
          </a:p>
        </p:txBody>
      </p:sp>
      <p:grpSp>
        <p:nvGrpSpPr>
          <p:cNvPr id="12293" name="Group 5"/>
          <p:cNvGrpSpPr/>
          <p:nvPr/>
        </p:nvGrpSpPr>
        <p:grpSpPr>
          <a:xfrm>
            <a:off x="231775" y="-72707"/>
            <a:ext cx="9142413" cy="6856412"/>
            <a:chOff x="0" y="0"/>
            <a:chExt cx="5760" cy="4320"/>
          </a:xfrm>
        </p:grpSpPr>
        <p:sp>
          <p:nvSpPr>
            <p:cNvPr id="1229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l"/>
              <a:endParaRPr lang="zh-CN" altLang="en-US" sz="2400" b="0" dirty="0">
                <a:solidFill>
                  <a:srgbClr val="800000"/>
                </a:solidFill>
              </a:endParaRPr>
            </a:p>
            <a:p>
              <a:endParaRPr lang="zh-CN" altLang="en-US" sz="2400" b="0" dirty="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12299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" y="23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93" name="Group 5"/>
          <p:cNvGrpSpPr/>
          <p:nvPr/>
        </p:nvGrpSpPr>
        <p:grpSpPr>
          <a:xfrm>
            <a:off x="-52070" y="-23177"/>
            <a:ext cx="9142413" cy="6856412"/>
            <a:chOff x="0" y="0"/>
            <a:chExt cx="5760" cy="4320"/>
          </a:xfrm>
        </p:grpSpPr>
        <p:sp>
          <p:nvSpPr>
            <p:cNvPr id="1229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l"/>
              <a:endParaRPr lang="zh-CN" altLang="en-US" sz="2400" b="0" dirty="0">
                <a:solidFill>
                  <a:srgbClr val="800000"/>
                </a:solidFill>
              </a:endParaRPr>
            </a:p>
            <a:p>
              <a:endParaRPr lang="zh-CN" altLang="en-US" sz="2400" b="0" dirty="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12299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" y="23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5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009015"/>
            <a:ext cx="6791960" cy="46888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93" name="Group 5"/>
          <p:cNvGrpSpPr/>
          <p:nvPr/>
        </p:nvGrpSpPr>
        <p:grpSpPr>
          <a:xfrm>
            <a:off x="-52070" y="-23177"/>
            <a:ext cx="9142413" cy="6856412"/>
            <a:chOff x="0" y="0"/>
            <a:chExt cx="5760" cy="4320"/>
          </a:xfrm>
        </p:grpSpPr>
        <p:sp>
          <p:nvSpPr>
            <p:cNvPr id="1229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l"/>
              <a:endParaRPr lang="zh-CN" altLang="en-US" sz="2400" b="0" dirty="0">
                <a:solidFill>
                  <a:srgbClr val="800000"/>
                </a:solidFill>
              </a:endParaRPr>
            </a:p>
            <a:p>
              <a:endParaRPr lang="zh-CN" altLang="en-US" sz="2400" b="0" dirty="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12299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" y="23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1704340" y="2043430"/>
            <a:ext cx="6451600" cy="355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Ⅳ</a:t>
            </a:r>
            <a:r>
              <a:rPr lang="zh-CN" altLang="en-US" b="1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级</a:t>
            </a:r>
            <a:r>
              <a:rPr lang="zh-CN" altLang="en-US" dirty="0">
                <a:latin typeface="Arial" panose="020B0604020202020204" pitchFamily="34" charset="0"/>
                <a:sym typeface="+mn-ea"/>
              </a:rPr>
              <a:t>（小规模事件）；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一次伤病亡</a:t>
            </a:r>
            <a:r>
              <a:rPr lang="en-US" altLang="zh-CN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10~29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人或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                                         死亡</a:t>
            </a:r>
            <a:r>
              <a:rPr lang="en-US" altLang="zh-CN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1~2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人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Ⅲ</a:t>
            </a:r>
            <a:r>
              <a:rPr lang="zh-CN" altLang="en-US" b="1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级</a:t>
            </a:r>
            <a:r>
              <a:rPr lang="zh-CN" altLang="en-US" dirty="0">
                <a:latin typeface="Arial" panose="020B0604020202020204" pitchFamily="34" charset="0"/>
                <a:sym typeface="+mn-ea"/>
              </a:rPr>
              <a:t>（中等规模事件）：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一次伤病亡</a:t>
            </a:r>
            <a:r>
              <a:rPr lang="en-US" altLang="zh-CN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30~49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人或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                                         死亡</a:t>
            </a:r>
            <a:r>
              <a:rPr lang="en-US" altLang="zh-CN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3~9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人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altLang="zh-CN" b="1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Ⅱ</a:t>
            </a:r>
            <a:r>
              <a:rPr lang="zh-CN" altLang="en-US" b="1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级</a:t>
            </a:r>
            <a:r>
              <a:rPr lang="zh-CN" altLang="en-US" dirty="0">
                <a:latin typeface="Arial" panose="020B0604020202020204" pitchFamily="34" charset="0"/>
                <a:sym typeface="+mn-ea"/>
              </a:rPr>
              <a:t>（大规模事件）：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一次伤病亡</a:t>
            </a:r>
            <a:r>
              <a:rPr lang="en-US" altLang="zh-CN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50~99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人或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                                         死亡</a:t>
            </a:r>
            <a:r>
              <a:rPr lang="en-US" altLang="zh-CN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10~29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人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altLang="zh-CN" b="1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Ⅰ</a:t>
            </a:r>
            <a:r>
              <a:rPr lang="zh-CN" altLang="en-US" b="1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级</a:t>
            </a:r>
            <a:r>
              <a:rPr lang="zh-CN" altLang="en-US" dirty="0">
                <a:latin typeface="Arial" panose="020B0604020202020204" pitchFamily="34" charset="0"/>
                <a:sym typeface="+mn-ea"/>
              </a:rPr>
              <a:t>（特大规模事件）：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一次伤病亡</a:t>
            </a:r>
            <a:r>
              <a:rPr lang="en-US" altLang="zh-CN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100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人以上或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                                         死亡</a:t>
            </a:r>
            <a:r>
              <a:rPr lang="en-US" altLang="zh-CN" dirty="0">
                <a:solidFill>
                  <a:srgbClr val="FF3300"/>
                </a:solidFill>
                <a:latin typeface="Arial" panose="020B0604020202020204" pitchFamily="34" charset="0"/>
                <a:sym typeface="+mn-ea"/>
              </a:rPr>
              <a:t>30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人以上</a:t>
            </a:r>
            <a:endParaRPr lang="zh-CN" altLang="en-US"/>
          </a:p>
        </p:txBody>
      </p:sp>
      <p:sp>
        <p:nvSpPr>
          <p:cNvPr id="20484" name="Text Box 6"/>
          <p:cNvSpPr txBox="1"/>
          <p:nvPr/>
        </p:nvSpPr>
        <p:spPr>
          <a:xfrm>
            <a:off x="1434465" y="735965"/>
            <a:ext cx="58674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5400">
                <a:solidFill>
                  <a:srgbClr val="0070C0"/>
                </a:solidFill>
                <a:effectLst/>
                <a:latin typeface="隶书" panose="02010509060101010101" pitchFamily="1" charset="-122"/>
                <a:ea typeface="隶书" panose="02010509060101010101" pitchFamily="1" charset="-122"/>
              </a:rPr>
              <a:t>突发公共事件分级</a:t>
            </a:r>
            <a:endParaRPr lang="zh-CN" altLang="en-US" sz="5400">
              <a:solidFill>
                <a:srgbClr val="0070C0"/>
              </a:solidFill>
              <a:effectLst/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93" name="Group 5"/>
          <p:cNvGrpSpPr/>
          <p:nvPr/>
        </p:nvGrpSpPr>
        <p:grpSpPr>
          <a:xfrm>
            <a:off x="5715" y="-6667"/>
            <a:ext cx="9142413" cy="6856412"/>
            <a:chOff x="0" y="0"/>
            <a:chExt cx="5760" cy="4320"/>
          </a:xfrm>
        </p:grpSpPr>
        <p:sp>
          <p:nvSpPr>
            <p:cNvPr id="1229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l"/>
              <a:endParaRPr lang="zh-CN" altLang="en-US" sz="2400" b="0" dirty="0">
                <a:solidFill>
                  <a:srgbClr val="800000"/>
                </a:solidFill>
              </a:endParaRPr>
            </a:p>
            <a:p>
              <a:endParaRPr lang="zh-CN" altLang="en-US" sz="2400" b="0" dirty="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12299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" y="23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484" name="Text Box 6"/>
          <p:cNvSpPr txBox="1"/>
          <p:nvPr/>
        </p:nvSpPr>
        <p:spPr>
          <a:xfrm>
            <a:off x="1957705" y="735965"/>
            <a:ext cx="586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eaLnBrk="1" hangingPunct="1"/>
            <a:r>
              <a:rPr lang="zh-CN" altLang="en-US" sz="36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sym typeface="+mn-ea"/>
              </a:rPr>
              <a:t>突发事件救援的特性</a:t>
            </a:r>
            <a:endParaRPr lang="zh-CN" altLang="en-US" sz="36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83665" y="1758315"/>
            <a:ext cx="2540000" cy="3409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hangingPunct="1">
              <a:lnSpc>
                <a:spcPct val="80000"/>
              </a:lnSpc>
              <a:buNone/>
            </a:pPr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*</a:t>
            </a:r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突发性和不可预知性</a:t>
            </a:r>
            <a:endParaRPr lang="zh-CN" altLang="en-US" dirty="0"/>
          </a:p>
          <a:p>
            <a:pPr algn="l" eaLnBrk="1" hangingPunct="1">
              <a:lnSpc>
                <a:spcPct val="80000"/>
              </a:lnSpc>
              <a:buNone/>
            </a:pPr>
            <a:endParaRPr lang="zh-CN" altLang="en-US" dirty="0"/>
          </a:p>
          <a:p>
            <a:pPr algn="l" eaLnBrk="1" hangingPunct="1">
              <a:lnSpc>
                <a:spcPct val="80000"/>
              </a:lnSpc>
              <a:buNone/>
            </a:pPr>
            <a:r>
              <a:rPr lang="zh-CN" altLang="en-US" dirty="0">
                <a:solidFill>
                  <a:srgbClr val="FF0000"/>
                </a:solidFill>
                <a:sym typeface="+mn-ea"/>
              </a:rPr>
              <a:t>*</a:t>
            </a:r>
            <a:r>
              <a:rPr lang="zh-CN" altLang="en-US" dirty="0">
                <a:sym typeface="+mn-ea"/>
              </a:rPr>
              <a:t>救援环境的危险性</a:t>
            </a:r>
            <a:endParaRPr lang="zh-CN" altLang="en-US" dirty="0"/>
          </a:p>
          <a:p>
            <a:pPr algn="l" eaLnBrk="1" hangingPunct="1">
              <a:lnSpc>
                <a:spcPct val="80000"/>
              </a:lnSpc>
              <a:buNone/>
            </a:pPr>
            <a:endParaRPr lang="zh-CN" altLang="en-US" dirty="0"/>
          </a:p>
          <a:p>
            <a:pPr eaLnBrk="1" hangingPunct="1">
              <a:lnSpc>
                <a:spcPct val="80000"/>
              </a:lnSpc>
              <a:buNone/>
            </a:pPr>
            <a:r>
              <a:rPr lang="zh-CN" altLang="en-US" dirty="0">
                <a:solidFill>
                  <a:srgbClr val="FF0000"/>
                </a:solidFill>
                <a:sym typeface="+mn-ea"/>
              </a:rPr>
              <a:t>*</a:t>
            </a:r>
            <a:r>
              <a:rPr lang="zh-CN" altLang="en-US" dirty="0">
                <a:sym typeface="+mn-ea"/>
              </a:rPr>
              <a:t>致伤因素的特殊性、</a:t>
            </a:r>
            <a:endParaRPr lang="zh-CN" altLang="en-US" dirty="0"/>
          </a:p>
          <a:p>
            <a:pPr eaLnBrk="1" hangingPunct="1">
              <a:lnSpc>
                <a:spcPct val="80000"/>
              </a:lnSpc>
              <a:buNone/>
            </a:pPr>
            <a:r>
              <a:rPr lang="zh-CN" altLang="en-US" dirty="0">
                <a:sym typeface="+mn-ea"/>
              </a:rPr>
              <a:t>   多样性、复杂性</a:t>
            </a:r>
            <a:endParaRPr lang="zh-CN" altLang="en-US" dirty="0"/>
          </a:p>
          <a:p>
            <a:pPr eaLnBrk="1" hangingPunct="1">
              <a:lnSpc>
                <a:spcPct val="80000"/>
              </a:lnSpc>
              <a:buNone/>
            </a:pPr>
            <a:endParaRPr lang="zh-CN" altLang="en-US" dirty="0"/>
          </a:p>
          <a:p>
            <a:pPr eaLnBrk="1" hangingPunct="1">
              <a:lnSpc>
                <a:spcPct val="80000"/>
              </a:lnSpc>
              <a:buNone/>
            </a:pPr>
            <a:r>
              <a:rPr lang="zh-CN" altLang="en-US" dirty="0">
                <a:solidFill>
                  <a:srgbClr val="FF0000"/>
                </a:solidFill>
                <a:sym typeface="+mn-ea"/>
              </a:rPr>
              <a:t>*</a:t>
            </a:r>
            <a:r>
              <a:rPr lang="zh-CN" altLang="en-US" dirty="0">
                <a:sym typeface="+mn-ea"/>
              </a:rPr>
              <a:t>患者情况的严重性</a:t>
            </a:r>
            <a:endParaRPr lang="zh-CN" altLang="en-US" dirty="0"/>
          </a:p>
          <a:p>
            <a:pPr eaLnBrk="1" hangingPunct="1">
              <a:lnSpc>
                <a:spcPct val="80000"/>
              </a:lnSpc>
              <a:buNone/>
            </a:pPr>
            <a:endParaRPr lang="zh-CN" altLang="en-US" dirty="0"/>
          </a:p>
          <a:p>
            <a:pPr eaLnBrk="1" hangingPunct="1">
              <a:lnSpc>
                <a:spcPct val="80000"/>
              </a:lnSpc>
              <a:buNone/>
            </a:pPr>
            <a:r>
              <a:rPr lang="zh-CN" altLang="en-US" dirty="0">
                <a:solidFill>
                  <a:srgbClr val="FF0000"/>
                </a:solidFill>
                <a:sym typeface="+mn-ea"/>
              </a:rPr>
              <a:t>*</a:t>
            </a:r>
            <a:r>
              <a:rPr lang="zh-CN" altLang="en-US" dirty="0">
                <a:sym typeface="+mn-ea"/>
              </a:rPr>
              <a:t>现场救援的紧迫性</a:t>
            </a:r>
            <a:endParaRPr lang="zh-CN" altLang="en-US" dirty="0"/>
          </a:p>
          <a:p>
            <a:pPr eaLnBrk="1" hangingPunct="1">
              <a:lnSpc>
                <a:spcPct val="80000"/>
              </a:lnSpc>
              <a:buNone/>
            </a:pPr>
            <a:endParaRPr lang="zh-CN" altLang="en-US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None/>
            </a:pPr>
            <a:r>
              <a:rPr lang="zh-CN" altLang="en-US" dirty="0">
                <a:solidFill>
                  <a:srgbClr val="FF0000"/>
                </a:solidFill>
                <a:sym typeface="+mn-ea"/>
              </a:rPr>
              <a:t>*</a:t>
            </a:r>
            <a:r>
              <a:rPr lang="zh-CN" altLang="en-US" dirty="0">
                <a:sym typeface="+mn-ea"/>
              </a:rPr>
              <a:t>现场救援的科学性</a:t>
            </a:r>
            <a:endParaRPr lang="zh-CN" altLang="en-US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None/>
            </a:pPr>
            <a:endParaRPr lang="zh-CN" altLang="en-US" dirty="0"/>
          </a:p>
          <a:p>
            <a:pPr eaLnBrk="1" hangingPunct="1">
              <a:lnSpc>
                <a:spcPct val="80000"/>
              </a:lnSpc>
              <a:buNone/>
            </a:pPr>
            <a:r>
              <a:rPr lang="zh-CN" altLang="en-US" dirty="0">
                <a:solidFill>
                  <a:srgbClr val="FF0000"/>
                </a:solidFill>
                <a:sym typeface="+mn-ea"/>
              </a:rPr>
              <a:t>*</a:t>
            </a:r>
            <a:r>
              <a:rPr lang="zh-CN" altLang="en-US" dirty="0">
                <a:sym typeface="+mn-ea"/>
              </a:rPr>
              <a:t>现场救援的社会性</a:t>
            </a:r>
            <a:endParaRPr lang="zh-CN" altLang="en-US" dirty="0"/>
          </a:p>
          <a:p>
            <a:pPr eaLnBrk="1" hangingPunct="1">
              <a:lnSpc>
                <a:spcPct val="80000"/>
              </a:lnSpc>
            </a:pPr>
            <a:endParaRPr lang="zh-CN" altLang="en-US"/>
          </a:p>
        </p:txBody>
      </p:sp>
      <p:pic>
        <p:nvPicPr>
          <p:cNvPr id="17" name="图片 16" descr="微信图片_20180608165623"/>
          <p:cNvPicPr>
            <a:picLocks noChangeAspect="1"/>
          </p:cNvPicPr>
          <p:nvPr/>
        </p:nvPicPr>
        <p:blipFill>
          <a:blip r:embed="rId3"/>
          <a:srcRect l="3172" r="11109" b="21891"/>
          <a:stretch>
            <a:fillRect/>
          </a:stretch>
        </p:blipFill>
        <p:spPr>
          <a:xfrm>
            <a:off x="4542155" y="1809115"/>
            <a:ext cx="3190240" cy="1615440"/>
          </a:xfrm>
          <a:prstGeom prst="rect">
            <a:avLst/>
          </a:prstGeom>
        </p:spPr>
      </p:pic>
      <p:pic>
        <p:nvPicPr>
          <p:cNvPr id="18" name="图片 17" descr="微信图片_201806081656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585" y="3555365"/>
            <a:ext cx="3485515" cy="154876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2363" y="762635"/>
            <a:ext cx="4648200" cy="5553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8350" y="1448435"/>
            <a:ext cx="6870700" cy="1600200"/>
          </a:xfrm>
        </p:spPr>
        <p:txBody>
          <a:bodyPr/>
          <a:p>
            <a:r>
              <a:rPr lang="zh-CN" altLang="en-US" sz="5400" kern="12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n-cs"/>
              </a:rPr>
              <a:t>一、救护新概念</a:t>
            </a:r>
            <a:endParaRPr lang="zh-CN" altLang="en-US" sz="5400" kern="12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2"/>
          <p:cNvSpPr/>
          <p:nvPr/>
        </p:nvSpPr>
        <p:spPr>
          <a:xfrm>
            <a:off x="1205865" y="694055"/>
            <a:ext cx="8229600" cy="6540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l"/>
            <a:r>
              <a:rPr lang="zh-CN" altLang="en-US" sz="54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救护新概念</a:t>
            </a:r>
            <a:endParaRPr lang="zh-CN" altLang="en-US" sz="54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sp>
        <p:nvSpPr>
          <p:cNvPr id="11267" name="Line 3"/>
          <p:cNvSpPr/>
          <p:nvPr/>
        </p:nvSpPr>
        <p:spPr>
          <a:xfrm>
            <a:off x="1062038" y="4046538"/>
            <a:ext cx="6911975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196" name="Text Box 4"/>
          <p:cNvSpPr txBox="1"/>
          <p:nvPr/>
        </p:nvSpPr>
        <p:spPr>
          <a:xfrm>
            <a:off x="414338" y="1557338"/>
            <a:ext cx="7921625" cy="308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仿宋_GB2312" pitchFamily="1" charset="-122"/>
              </a:rPr>
              <a:t>       </a:t>
            </a:r>
            <a:r>
              <a:rPr lang="zh-CN" altLang="en-US" sz="2800" dirty="0">
                <a:latin typeface="Arial" panose="020B0604020202020204" pitchFamily="34" charset="0"/>
                <a:ea typeface="隶书" panose="02010509060101010101" pitchFamily="1" charset="-122"/>
              </a:rPr>
              <a:t>在现代社会发展和人类生活新的模式结构下，利用科技进步成果，针对生产、生活环境下发生的危重急症、意外伤害，向公众普及救护知识，使其掌握先进的基本救护理念与技能，成为“第一目击者”，以便能在现场及时、有效地开展救护，从而达到“挽救生命、减轻伤残”的目的，为安全生产、健康生活提供必要的保障。</a:t>
            </a:r>
            <a:endParaRPr lang="zh-CN" altLang="en-US" sz="2800" dirty="0"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grpSp>
        <p:nvGrpSpPr>
          <p:cNvPr id="11269" name="Group 5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11271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1272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1273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1274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11275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1270" name="Text Box 11"/>
          <p:cNvSpPr txBox="1"/>
          <p:nvPr/>
        </p:nvSpPr>
        <p:spPr>
          <a:xfrm>
            <a:off x="1763713" y="4992688"/>
            <a:ext cx="5770562" cy="7000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000" b="1" dirty="0">
                <a:solidFill>
                  <a:schemeClr val="bg2"/>
                </a:solidFill>
                <a:latin typeface="Comic Sans MS" panose="030F0702030302020204" pitchFamily="66" charset="0"/>
              </a:rPr>
              <a:t>人人学急救，急救为人人</a:t>
            </a:r>
            <a:endParaRPr lang="zh-CN" altLang="en-US" sz="4000" b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.000000"/>
                                          </p:val>
                                        </p:tav>
                                        <p:tav tm="69900">
                                          <p:val>
                                            <p:fltVal val="45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2"/>
          <p:cNvSpPr/>
          <p:nvPr/>
        </p:nvSpPr>
        <p:spPr>
          <a:xfrm>
            <a:off x="1953260" y="763270"/>
            <a:ext cx="5274310" cy="6540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l"/>
            <a:r>
              <a:rPr lang="zh-CN" altLang="en-US" sz="54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救护新概念</a:t>
            </a:r>
            <a:endParaRPr lang="zh-CN" altLang="en-US" sz="54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sp>
        <p:nvSpPr>
          <p:cNvPr id="12291" name="Line 3"/>
          <p:cNvSpPr/>
          <p:nvPr/>
        </p:nvSpPr>
        <p:spPr>
          <a:xfrm>
            <a:off x="1062038" y="4046538"/>
            <a:ext cx="6911975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196" name="Text Box 4"/>
          <p:cNvSpPr txBox="1"/>
          <p:nvPr/>
        </p:nvSpPr>
        <p:spPr>
          <a:xfrm>
            <a:off x="414338" y="1916113"/>
            <a:ext cx="7921625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仿宋_GB2312" pitchFamily="1" charset="-122"/>
              </a:rPr>
              <a:t>       </a:t>
            </a:r>
            <a:r>
              <a:rPr lang="zh-CN" altLang="en-US" sz="2800" dirty="0">
                <a:latin typeface="Arial" panose="020B0604020202020204" pitchFamily="34" charset="0"/>
                <a:ea typeface="仿宋_GB2312" pitchFamily="1" charset="-122"/>
              </a:rPr>
              <a:t>发生意外和事故是无法预测的，大约</a:t>
            </a:r>
            <a:r>
              <a:rPr lang="en-US" altLang="zh-CN" sz="2800" dirty="0">
                <a:latin typeface="Arial" panose="020B0604020202020204" pitchFamily="34" charset="0"/>
                <a:ea typeface="仿宋_GB2312" pitchFamily="1" charset="-122"/>
              </a:rPr>
              <a:t>100</a:t>
            </a:r>
            <a:r>
              <a:rPr lang="zh-CN" altLang="en-US" sz="2800" dirty="0">
                <a:latin typeface="Arial" panose="020B0604020202020204" pitchFamily="34" charset="0"/>
                <a:ea typeface="仿宋_GB2312" pitchFamily="1" charset="-122"/>
              </a:rPr>
              <a:t>万人有突发事故是死亡，当意外发生是我们不应在痛苦中等待，掌握应急救护知识，让生命远离危险，减轻伤害等</a:t>
            </a:r>
            <a:endParaRPr lang="zh-CN" altLang="en-US" sz="2800" dirty="0">
              <a:latin typeface="Arial" panose="020B0604020202020204" pitchFamily="34" charset="0"/>
              <a:ea typeface="隶书" panose="02010509060101010101" pitchFamily="1" charset="-122"/>
            </a:endParaRPr>
          </a:p>
        </p:txBody>
      </p:sp>
      <p:grpSp>
        <p:nvGrpSpPr>
          <p:cNvPr id="12293" name="Group 5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1229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229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8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12299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294" name="Text Box 11"/>
          <p:cNvSpPr txBox="1"/>
          <p:nvPr/>
        </p:nvSpPr>
        <p:spPr>
          <a:xfrm>
            <a:off x="1763713" y="4992688"/>
            <a:ext cx="5770562" cy="7000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000" b="1" dirty="0">
                <a:solidFill>
                  <a:schemeClr val="bg2"/>
                </a:solidFill>
                <a:latin typeface="Comic Sans MS" panose="030F0702030302020204" pitchFamily="66" charset="0"/>
              </a:rPr>
              <a:t>人人学急救，急救为人人</a:t>
            </a:r>
            <a:endParaRPr lang="zh-CN" altLang="en-US" sz="4000" b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.000000"/>
                                          </p:val>
                                        </p:tav>
                                        <p:tav tm="69900">
                                          <p:val>
                                            <p:fltVal val="45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WordArt 56"/>
          <p:cNvSpPr>
            <a:spLocks noTextEdit="1"/>
          </p:cNvSpPr>
          <p:nvPr/>
        </p:nvSpPr>
        <p:spPr>
          <a:xfrm>
            <a:off x="2124075" y="673100"/>
            <a:ext cx="4735513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l" eaLnBrk="0" hangingPunct="0"/>
            <a:r>
              <a:rPr lang="zh-CN" altLang="en-US" sz="3600">
                <a:solidFill>
                  <a:srgbClr val="FF0000"/>
                </a:solidFill>
                <a:effectLst>
                  <a:outerShdw dist="35921" dir="2699999" algn="ctr" rotWithShape="0">
                    <a:schemeClr val="tx1">
                      <a:alpha val="5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救护车到达现场时间漫长</a:t>
            </a:r>
            <a:endParaRPr lang="zh-CN" altLang="en-US" sz="3600">
              <a:solidFill>
                <a:srgbClr val="FF0000"/>
              </a:solidFill>
              <a:effectLst>
                <a:outerShdw dist="35921" dir="2699999" algn="ctr" rotWithShape="0">
                  <a:schemeClr val="tx1">
                    <a:alpha val="5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40" descr="QQ图片2015070619172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557338"/>
            <a:ext cx="8766175" cy="4119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Picture 2" descr="xinsrc_4330505150930531585311"/>
          <p:cNvPicPr>
            <a:picLocks noChangeAspect="1"/>
          </p:cNvPicPr>
          <p:nvPr/>
        </p:nvPicPr>
        <p:blipFill>
          <a:blip r:embed="rId1"/>
          <a:srcRect b="19374"/>
          <a:stretch>
            <a:fillRect/>
          </a:stretch>
        </p:blipFill>
        <p:spPr>
          <a:xfrm>
            <a:off x="1835150" y="2060575"/>
            <a:ext cx="6119813" cy="424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Rectangle 3"/>
          <p:cNvSpPr>
            <a:spLocks noGrp="1"/>
          </p:cNvSpPr>
          <p:nvPr/>
        </p:nvSpPr>
        <p:spPr>
          <a:xfrm>
            <a:off x="611188" y="304800"/>
            <a:ext cx="8318500" cy="17557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en-US" altLang="zh-CN" sz="2800" b="1" dirty="0">
                <a:latin typeface="Comic Sans MS" panose="030F0702030302020204" pitchFamily="66" charset="0"/>
              </a:rPr>
              <a:t>2008</a:t>
            </a:r>
            <a:r>
              <a:rPr lang="zh-CN" altLang="en-US" sz="2800" b="1" dirty="0">
                <a:latin typeface="Comic Sans MS" panose="030F0702030302020204" pitchFamily="66" charset="0"/>
              </a:rPr>
              <a:t>年</a:t>
            </a:r>
            <a:r>
              <a:rPr lang="en-US" altLang="zh-CN" sz="2800" b="1" dirty="0">
                <a:latin typeface="Comic Sans MS" panose="030F0702030302020204" pitchFamily="66" charset="0"/>
              </a:rPr>
              <a:t>5</a:t>
            </a:r>
            <a:r>
              <a:rPr lang="zh-CN" altLang="en-US" sz="2800" b="1" dirty="0">
                <a:latin typeface="Comic Sans MS" panose="030F0702030302020204" pitchFamily="66" charset="0"/>
              </a:rPr>
              <a:t>月</a:t>
            </a:r>
            <a:r>
              <a:rPr lang="en-US" altLang="zh-CN" sz="2800" b="1" dirty="0">
                <a:latin typeface="Comic Sans MS" panose="030F0702030302020204" pitchFamily="66" charset="0"/>
              </a:rPr>
              <a:t>12</a:t>
            </a:r>
            <a:r>
              <a:rPr lang="zh-CN" altLang="en-US" sz="2800" b="1" dirty="0">
                <a:latin typeface="Comic Sans MS" panose="030F0702030302020204" pitchFamily="66" charset="0"/>
              </a:rPr>
              <a:t>日汶川地震</a:t>
            </a:r>
            <a:r>
              <a:rPr lang="en-US" altLang="zh-CN" sz="2800" b="1" dirty="0">
                <a:latin typeface="Comic Sans MS" panose="030F0702030302020204" pitchFamily="66" charset="0"/>
              </a:rPr>
              <a:t>69134</a:t>
            </a:r>
            <a:r>
              <a:rPr lang="zh-CN" altLang="en-US" sz="2800" b="1" dirty="0">
                <a:latin typeface="Comic Sans MS" panose="030F0702030302020204" pitchFamily="66" charset="0"/>
              </a:rPr>
              <a:t>人遇难</a:t>
            </a:r>
            <a:r>
              <a:rPr lang="en-US" altLang="zh-CN" sz="2800" b="1" dirty="0">
                <a:latin typeface="Comic Sans MS" panose="030F0702030302020204" pitchFamily="66" charset="0"/>
              </a:rPr>
              <a:t>,</a:t>
            </a:r>
            <a:br>
              <a:rPr lang="en-US" altLang="zh-CN" sz="2800" b="1" dirty="0">
                <a:latin typeface="Comic Sans MS" panose="030F0702030302020204" pitchFamily="66" charset="0"/>
              </a:rPr>
            </a:br>
            <a:r>
              <a:rPr lang="en-US" altLang="zh-CN" sz="2800" b="1" dirty="0">
                <a:latin typeface="Comic Sans MS" panose="030F0702030302020204" pitchFamily="66" charset="0"/>
              </a:rPr>
              <a:t>374061</a:t>
            </a:r>
            <a:r>
              <a:rPr lang="zh-CN" altLang="en-US" sz="2800" b="1" dirty="0">
                <a:latin typeface="Comic Sans MS" panose="030F0702030302020204" pitchFamily="66" charset="0"/>
              </a:rPr>
              <a:t>人受伤</a:t>
            </a:r>
            <a:r>
              <a:rPr lang="en-US" altLang="zh-CN" sz="2800" b="1" dirty="0">
                <a:latin typeface="Comic Sans MS" panose="030F0702030302020204" pitchFamily="66" charset="0"/>
              </a:rPr>
              <a:t>,</a:t>
            </a:r>
            <a:r>
              <a:rPr lang="zh-CN" altLang="en-US" sz="2800" b="1" dirty="0">
                <a:latin typeface="Comic Sans MS" panose="030F0702030302020204" pitchFamily="66" charset="0"/>
              </a:rPr>
              <a:t>失踪</a:t>
            </a:r>
            <a:r>
              <a:rPr lang="en-US" altLang="zh-CN" sz="2800" b="1" dirty="0">
                <a:latin typeface="Comic Sans MS" panose="030F0702030302020204" pitchFamily="66" charset="0"/>
              </a:rPr>
              <a:t>17681</a:t>
            </a:r>
            <a:r>
              <a:rPr lang="zh-CN" altLang="en-US" sz="2800" b="1" dirty="0">
                <a:latin typeface="Comic Sans MS" panose="030F0702030302020204" pitchFamily="66" charset="0"/>
              </a:rPr>
              <a:t>人</a:t>
            </a:r>
            <a:br>
              <a:rPr lang="zh-CN" altLang="en-US" sz="2800" b="1" dirty="0">
                <a:latin typeface="Comic Sans MS" panose="030F0702030302020204" pitchFamily="66" charset="0"/>
              </a:rPr>
            </a:b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grpSp>
        <p:nvGrpSpPr>
          <p:cNvPr id="23556" name="Group 4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23557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3558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3559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3560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23561" name="Picture 14" descr="Red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2190750" y="740410"/>
            <a:ext cx="4341495" cy="828675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 anchor="b"/>
          <a:p>
            <a:pPr algn="l" defTabSz="914400" eaLnBrk="1" hangingPunct="1">
              <a:buFont typeface="Arial" panose="020B0604020202020204" pitchFamily="34" charset="0"/>
            </a:pPr>
            <a:br>
              <a:rPr lang="zh-CN" altLang="en-US" sz="2800" b="1" dirty="0"/>
            </a:br>
            <a:r>
              <a:rPr lang="zh-CN" altLang="en-US" sz="5400" kern="12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n-cs"/>
              </a:rPr>
              <a:t>红十字救护员</a:t>
            </a:r>
            <a:endParaRPr lang="zh-CN" altLang="en-US" sz="5400" kern="12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n-cs"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type="body" sz="half"/>
          </p:nvPr>
        </p:nvSpPr>
        <p:spPr>
          <a:xfrm>
            <a:off x="393383" y="1693228"/>
            <a:ext cx="8424862" cy="4941887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>
            <a:lvl1pPr lvl="0">
              <a:defRPr sz="1800"/>
            </a:lvl1pPr>
            <a:lvl2pPr lvl="1">
              <a:defRPr sz="18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0" lvl="0" indent="0" algn="l" eaLnBrk="1" hangingPunct="1">
              <a:buClr>
                <a:schemeClr val="bg2"/>
              </a:buClr>
              <a:buNone/>
            </a:pPr>
            <a:endParaRPr lang="zh-CN" altLang="en-US" sz="2800" b="0" dirty="0">
              <a:solidFill>
                <a:srgbClr val="800000"/>
              </a:solidFill>
            </a:endParaRPr>
          </a:p>
          <a:p>
            <a:pPr marL="0" lvl="0" indent="0" algn="l" eaLnBrk="1" hangingPunct="1">
              <a:buClr>
                <a:schemeClr val="bg2"/>
              </a:buClr>
            </a:pPr>
            <a:r>
              <a:rPr lang="zh-CN" altLang="en-US" sz="2400" b="0" dirty="0">
                <a:solidFill>
                  <a:schemeClr val="folHlink"/>
                </a:solidFill>
              </a:rPr>
              <a:t>      </a:t>
            </a:r>
            <a:r>
              <a:rPr lang="zh-CN" altLang="en-US" sz="2400" dirty="0"/>
              <a:t>凡是接受红十字会救护课程培训，通过考试取得证书，即可成为红十字救护员，红十字救护员不仅要掌握应急救护的基本技能，还要有爱心和社会责任感，当意外伤害或急症发生时，能够立即为伤病员实施应急救护。</a:t>
            </a:r>
            <a:r>
              <a:rPr lang="zh-CN" altLang="en-US" sz="2400" b="0" dirty="0">
                <a:solidFill>
                  <a:srgbClr val="800000"/>
                </a:solidFill>
              </a:rPr>
              <a:t>第 一目击者。</a:t>
            </a:r>
            <a:endParaRPr lang="zh-CN" altLang="en-US" sz="2400" b="0" dirty="0">
              <a:solidFill>
                <a:srgbClr val="800000"/>
              </a:solidFill>
            </a:endParaRPr>
          </a:p>
        </p:txBody>
      </p:sp>
      <p:pic>
        <p:nvPicPr>
          <p:cNvPr id="25604" name="Picture 12" descr="8027a659835a057f0bf179080cf9265a">
            <a:hlinkClick r:id="rId1"/>
          </p:cNvPr>
          <p:cNvPicPr>
            <a:picLocks noChangeAspect="1"/>
          </p:cNvPicPr>
          <p:nvPr/>
        </p:nvPicPr>
        <p:blipFill>
          <a:blip r:embed="rId2"/>
          <a:srcRect l="7330" r="6319"/>
          <a:stretch>
            <a:fillRect/>
          </a:stretch>
        </p:blipFill>
        <p:spPr>
          <a:xfrm>
            <a:off x="3182938" y="4109085"/>
            <a:ext cx="2530475" cy="188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7" descr="NewsMedia_1759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4090035"/>
            <a:ext cx="2554288" cy="192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6" descr="sz08070150006"/>
          <p:cNvPicPr>
            <a:picLocks noChangeAspect="1"/>
          </p:cNvPicPr>
          <p:nvPr/>
        </p:nvPicPr>
        <p:blipFill>
          <a:blip r:embed="rId4"/>
          <a:srcRect l="32152" t="3479" r="1463" b="1834"/>
          <a:stretch>
            <a:fillRect/>
          </a:stretch>
        </p:blipFill>
        <p:spPr>
          <a:xfrm>
            <a:off x="5845175" y="4053523"/>
            <a:ext cx="2271713" cy="195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293" name="Group 5"/>
          <p:cNvGrpSpPr/>
          <p:nvPr/>
        </p:nvGrpSpPr>
        <p:grpSpPr>
          <a:xfrm>
            <a:off x="9525" y="318"/>
            <a:ext cx="9142413" cy="6856412"/>
            <a:chOff x="0" y="0"/>
            <a:chExt cx="5760" cy="4320"/>
          </a:xfrm>
        </p:grpSpPr>
        <p:sp>
          <p:nvSpPr>
            <p:cNvPr id="1229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229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8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12299" name="Picture 14" descr="Red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" y="23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93" name="Group 5"/>
          <p:cNvGrpSpPr/>
          <p:nvPr/>
        </p:nvGrpSpPr>
        <p:grpSpPr>
          <a:xfrm>
            <a:off x="-52070" y="-23177"/>
            <a:ext cx="9142413" cy="6856412"/>
            <a:chOff x="0" y="0"/>
            <a:chExt cx="5760" cy="4320"/>
          </a:xfrm>
        </p:grpSpPr>
        <p:sp>
          <p:nvSpPr>
            <p:cNvPr id="1229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l"/>
              <a:endParaRPr lang="zh-CN" altLang="en-US" sz="2400" b="0" dirty="0">
                <a:solidFill>
                  <a:srgbClr val="800000"/>
                </a:solidFill>
              </a:endParaRPr>
            </a:p>
            <a:p>
              <a:endParaRPr lang="zh-CN" altLang="en-US" sz="2400" b="0" dirty="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1229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12299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" y="23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9468" name="TextBox 13"/>
          <p:cNvSpPr txBox="1"/>
          <p:nvPr/>
        </p:nvSpPr>
        <p:spPr>
          <a:xfrm>
            <a:off x="2078355" y="5684520"/>
            <a:ext cx="58674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北京市红十字会第十期应急救护师资继续教育培训班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图片 2" descr="微信图片_201806081707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085" y="2056130"/>
            <a:ext cx="4587240" cy="3058160"/>
          </a:xfrm>
          <a:prstGeom prst="rect">
            <a:avLst/>
          </a:prstGeom>
        </p:spPr>
      </p:pic>
      <p:pic>
        <p:nvPicPr>
          <p:cNvPr id="22537" name="Picture 11" descr="img0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50" y="503555"/>
            <a:ext cx="2325688" cy="1552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13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555" y="451485"/>
            <a:ext cx="2362200" cy="155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VID20180427144037_Momen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720" y="4128770"/>
            <a:ext cx="1784350" cy="1555750"/>
          </a:xfrm>
          <a:prstGeom prst="rect">
            <a:avLst/>
          </a:prstGeom>
        </p:spPr>
      </p:pic>
      <p:pic>
        <p:nvPicPr>
          <p:cNvPr id="6" name="图片 5" descr="VID20180428145322_Momen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00" y="3248660"/>
            <a:ext cx="1316355" cy="23418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Rectangle 2"/>
          <p:cNvSpPr/>
          <p:nvPr/>
        </p:nvSpPr>
        <p:spPr>
          <a:xfrm>
            <a:off x="914400" y="674688"/>
            <a:ext cx="8229600" cy="6540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40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初级卫生救护的基本概念</a:t>
            </a:r>
            <a:endParaRPr lang="zh-CN" altLang="en-US" sz="4000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sp>
        <p:nvSpPr>
          <p:cNvPr id="34819" name="Line 3"/>
          <p:cNvSpPr/>
          <p:nvPr/>
        </p:nvSpPr>
        <p:spPr>
          <a:xfrm>
            <a:off x="1854200" y="3917950"/>
            <a:ext cx="6911975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868" name="Text Box 4"/>
          <p:cNvSpPr txBox="1"/>
          <p:nvPr/>
        </p:nvSpPr>
        <p:spPr>
          <a:xfrm>
            <a:off x="2195513" y="1592263"/>
            <a:ext cx="5184775" cy="47894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Arial" panose="020B0604020202020204" pitchFamily="34" charset="0"/>
                <a:ea typeface="仿宋_GB2312" pitchFamily="1" charset="-122"/>
              </a:rPr>
              <a:t>现场救护原则</a:t>
            </a:r>
            <a:endParaRPr lang="zh-CN" altLang="en-US" sz="2800" b="1" dirty="0">
              <a:latin typeface="Arial" panose="020B0604020202020204" pitchFamily="34" charset="0"/>
              <a:ea typeface="仿宋_GB2312" pitchFamily="1" charset="-122"/>
            </a:endParaRPr>
          </a:p>
          <a:p>
            <a:pPr>
              <a:buFont typeface="Wingdings" panose="05000000000000000000" pitchFamily="2" charset="2"/>
              <a:buChar char="u"/>
            </a:pPr>
            <a:endParaRPr lang="zh-CN" altLang="en-US" sz="2800" b="1" dirty="0">
              <a:solidFill>
                <a:schemeClr val="accent1"/>
              </a:solidFill>
              <a:latin typeface="Arial" panose="020B0604020202020204" pitchFamily="34" charset="0"/>
              <a:ea typeface="仿宋_GB2312" pitchFamily="1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Arial" panose="020B0604020202020204" pitchFamily="34" charset="0"/>
                <a:ea typeface="仿宋_GB2312" pitchFamily="1" charset="-122"/>
              </a:rPr>
              <a:t>确保自身和病人安全</a:t>
            </a:r>
            <a:endParaRPr lang="zh-CN" altLang="en-US" sz="2800" b="1" dirty="0">
              <a:latin typeface="Arial" panose="020B0604020202020204" pitchFamily="34" charset="0"/>
              <a:ea typeface="仿宋_GB2312" pitchFamily="1" charset="-122"/>
            </a:endParaRPr>
          </a:p>
          <a:p>
            <a:pPr>
              <a:buFont typeface="Wingdings" panose="05000000000000000000" pitchFamily="2" charset="2"/>
              <a:buChar char="u"/>
            </a:pPr>
            <a:endParaRPr lang="zh-CN" altLang="en-US" sz="2800" b="1" dirty="0">
              <a:latin typeface="Arial" panose="020B0604020202020204" pitchFamily="34" charset="0"/>
              <a:ea typeface="仿宋_GB2312" pitchFamily="1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Arial" panose="020B0604020202020204" pitchFamily="34" charset="0"/>
                <a:ea typeface="仿宋_GB2312" pitchFamily="1" charset="-122"/>
              </a:rPr>
              <a:t>先救命后治伤</a:t>
            </a:r>
            <a:endParaRPr lang="zh-CN" altLang="en-US" sz="2800" b="1" dirty="0">
              <a:latin typeface="Arial" panose="020B0604020202020204" pitchFamily="34" charset="0"/>
              <a:ea typeface="仿宋_GB2312" pitchFamily="1" charset="-122"/>
            </a:endParaRPr>
          </a:p>
          <a:p>
            <a:pPr>
              <a:buFont typeface="Wingdings" panose="05000000000000000000" pitchFamily="2" charset="2"/>
              <a:buChar char="u"/>
            </a:pPr>
            <a:endParaRPr lang="zh-CN" altLang="en-US" sz="2800" b="1" dirty="0">
              <a:latin typeface="Arial" panose="020B0604020202020204" pitchFamily="34" charset="0"/>
              <a:ea typeface="仿宋_GB2312" pitchFamily="1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Arial" panose="020B0604020202020204" pitchFamily="34" charset="0"/>
                <a:ea typeface="仿宋_GB2312" pitchFamily="1" charset="-122"/>
              </a:rPr>
              <a:t>先重伤后轻伤</a:t>
            </a:r>
            <a:endParaRPr lang="zh-CN" altLang="en-US" sz="2800" b="1" dirty="0">
              <a:latin typeface="Arial" panose="020B0604020202020204" pitchFamily="34" charset="0"/>
              <a:ea typeface="仿宋_GB2312" pitchFamily="1" charset="-122"/>
            </a:endParaRPr>
          </a:p>
          <a:p>
            <a:pPr>
              <a:buFont typeface="Wingdings" panose="05000000000000000000" pitchFamily="2" charset="2"/>
              <a:buChar char="u"/>
            </a:pPr>
            <a:endParaRPr lang="zh-CN" altLang="en-US" sz="2800" b="1" dirty="0">
              <a:latin typeface="Arial" panose="020B0604020202020204" pitchFamily="34" charset="0"/>
              <a:ea typeface="仿宋_GB2312" pitchFamily="1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Arial" panose="020B0604020202020204" pitchFamily="34" charset="0"/>
                <a:ea typeface="仿宋_GB2312" pitchFamily="1" charset="-122"/>
              </a:rPr>
              <a:t>操作迅速、平稳、轻柔</a:t>
            </a:r>
            <a:endParaRPr lang="zh-CN" altLang="en-US" sz="2800" b="1" dirty="0">
              <a:latin typeface="Arial" panose="020B0604020202020204" pitchFamily="34" charset="0"/>
              <a:ea typeface="仿宋_GB2312" pitchFamily="1" charset="-122"/>
            </a:endParaRPr>
          </a:p>
          <a:p>
            <a:pPr>
              <a:buFont typeface="Wingdings" panose="05000000000000000000" pitchFamily="2" charset="2"/>
              <a:buChar char="u"/>
            </a:pPr>
            <a:endParaRPr lang="zh-CN" altLang="en-US" sz="2800" b="1" dirty="0">
              <a:latin typeface="Arial" panose="020B0604020202020204" pitchFamily="34" charset="0"/>
              <a:ea typeface="仿宋_GB2312" pitchFamily="1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Arial" panose="020B0604020202020204" pitchFamily="34" charset="0"/>
                <a:ea typeface="仿宋_GB2312" pitchFamily="1" charset="-122"/>
              </a:rPr>
              <a:t>做好自我保护</a:t>
            </a:r>
            <a:endParaRPr lang="zh-CN" altLang="en-US" sz="2800" b="1" dirty="0">
              <a:latin typeface="Arial" panose="020B0604020202020204" pitchFamily="34" charset="0"/>
              <a:ea typeface="仿宋_GB2312" pitchFamily="1" charset="-122"/>
            </a:endParaRPr>
          </a:p>
        </p:txBody>
      </p:sp>
      <p:grpSp>
        <p:nvGrpSpPr>
          <p:cNvPr id="34821" name="Group 5"/>
          <p:cNvGrpSpPr/>
          <p:nvPr/>
        </p:nvGrpSpPr>
        <p:grpSpPr>
          <a:xfrm>
            <a:off x="7620" y="33973"/>
            <a:ext cx="9142413" cy="6856412"/>
            <a:chOff x="0" y="0"/>
            <a:chExt cx="5760" cy="4320"/>
          </a:xfrm>
        </p:grpSpPr>
        <p:sp>
          <p:nvSpPr>
            <p:cNvPr id="34822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4823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4824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4825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34826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Rectangle 2"/>
          <p:cNvSpPr/>
          <p:nvPr/>
        </p:nvSpPr>
        <p:spPr>
          <a:xfrm>
            <a:off x="827088" y="1557338"/>
            <a:ext cx="5184775" cy="49022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lnSpc>
                <a:spcPct val="125000"/>
              </a:lnSpc>
              <a:spcBef>
                <a:spcPct val="25000"/>
              </a:spcBef>
            </a:pPr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</a:rPr>
              <a:t>       针对人们在生产和生活中发生的危重急症和意外伤害，向公众宣传救护新理念，普及救护知识和技能，</a:t>
            </a:r>
            <a:r>
              <a:rPr lang="zh-CN" altLang="en-US" sz="2800" b="1" dirty="0">
                <a:latin typeface="Arial" panose="020B0604020202020204" pitchFamily="34" charset="0"/>
              </a:rPr>
              <a:t>成为</a:t>
            </a:r>
            <a:r>
              <a:rPr lang="zh-CN" altLang="en-US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第一反应人</a:t>
            </a:r>
            <a:r>
              <a:rPr lang="zh-CN" altLang="en-US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”，</a:t>
            </a:r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</a:rPr>
              <a:t>以便能在现场及时有效的开展救护，从而达到</a:t>
            </a:r>
            <a:r>
              <a:rPr lang="zh-CN" altLang="en-US" sz="2800" b="1" dirty="0">
                <a:solidFill>
                  <a:srgbClr val="FF5050"/>
                </a:solidFill>
                <a:latin typeface="Arial" panose="020B0604020202020204" pitchFamily="34" charset="0"/>
              </a:rPr>
              <a:t>挽救生命、减轻伤残</a:t>
            </a:r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</a:rPr>
              <a:t>的目的</a:t>
            </a:r>
            <a:r>
              <a:rPr lang="zh-CN" altLang="en-US" sz="2800" b="1" dirty="0">
                <a:latin typeface="Arial" panose="020B0604020202020204" pitchFamily="34" charset="0"/>
              </a:rPr>
              <a:t>为安全生产、健康生活提供必要的保证。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AutoShape 3" descr="图片1533"/>
          <p:cNvSpPr/>
          <p:nvPr/>
        </p:nvSpPr>
        <p:spPr>
          <a:xfrm>
            <a:off x="6005513" y="2133600"/>
            <a:ext cx="2808287" cy="3816350"/>
          </a:xfrm>
          <a:prstGeom prst="roundRect">
            <a:avLst>
              <a:gd name="adj" fmla="val 16667"/>
            </a:avLst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rgbClr val="00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35844" name="Rectangle 18"/>
          <p:cNvSpPr/>
          <p:nvPr/>
        </p:nvSpPr>
        <p:spPr>
          <a:xfrm>
            <a:off x="2218690" y="117475"/>
            <a:ext cx="4797425" cy="11461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l"/>
            <a:r>
              <a:rPr lang="zh-CN" altLang="en-US" sz="40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救护新概念</a:t>
            </a:r>
            <a:endParaRPr lang="zh-CN" altLang="en-US" sz="40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grpSp>
        <p:nvGrpSpPr>
          <p:cNvPr id="35845" name="Group 5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35846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5847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5848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5849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35850" name="Picture 14" descr="Red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Rectangle 2"/>
          <p:cNvSpPr>
            <a:spLocks noGrp="1" noChangeArrowheads="1"/>
          </p:cNvSpPr>
          <p:nvPr/>
        </p:nvSpPr>
        <p:spPr bwMode="auto">
          <a:xfrm>
            <a:off x="1441450" y="1153160"/>
            <a:ext cx="6630035" cy="11887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i="0" u="none" strike="noStrike" kern="120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n-cs"/>
              </a:rPr>
              <a:t>第一反应人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Rectangle 3"/>
          <p:cNvSpPr>
            <a:spLocks noGrp="1"/>
          </p:cNvSpPr>
          <p:nvPr/>
        </p:nvSpPr>
        <p:spPr>
          <a:xfrm>
            <a:off x="763588" y="2828925"/>
            <a:ext cx="8001000" cy="2616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发病或事故现场伤病人身边的人</a:t>
            </a:r>
            <a:endParaRPr lang="zh-CN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参加过救护培训并获取培训相关的证书</a:t>
            </a:r>
            <a:endParaRPr lang="zh-CN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能提供紧急救护</a:t>
            </a:r>
            <a:r>
              <a:rPr lang="zh-CN" altLang="en-US" sz="3200" b="1" dirty="0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endParaRPr lang="zh-CN" altLang="en-US" sz="3200" b="1" dirty="0">
              <a:solidFill>
                <a:srgbClr val="3333FF"/>
              </a:solidFill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</a:pPr>
            <a:endParaRPr lang="zh-CN" alt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37892" name="Group 4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37893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7894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7895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7896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37897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Rectangle 2"/>
          <p:cNvSpPr/>
          <p:nvPr/>
        </p:nvSpPr>
        <p:spPr>
          <a:xfrm>
            <a:off x="1692275" y="125413"/>
            <a:ext cx="532765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8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急救意识的转变</a:t>
            </a:r>
            <a:endParaRPr lang="zh-CN" altLang="en-US" sz="4800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sp>
        <p:nvSpPr>
          <p:cNvPr id="38915" name="Text Box 3"/>
          <p:cNvSpPr txBox="1"/>
          <p:nvPr/>
        </p:nvSpPr>
        <p:spPr>
          <a:xfrm>
            <a:off x="1247775" y="2468563"/>
            <a:ext cx="2014538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宋体" panose="02010600030101010101" pitchFamily="2" charset="-122"/>
              </a:rPr>
              <a:t>依赖医生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38916" name="Text Box 4"/>
          <p:cNvSpPr txBox="1"/>
          <p:nvPr/>
        </p:nvSpPr>
        <p:spPr>
          <a:xfrm>
            <a:off x="6069013" y="2392363"/>
            <a:ext cx="1625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</a:rPr>
              <a:t>依靠自己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38917" name="Text Box 5"/>
          <p:cNvSpPr txBox="1"/>
          <p:nvPr/>
        </p:nvSpPr>
        <p:spPr>
          <a:xfrm>
            <a:off x="1319213" y="3073400"/>
            <a:ext cx="2081212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宋体" panose="02010600030101010101" pitchFamily="2" charset="-122"/>
              </a:rPr>
              <a:t>简单处理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38918" name="Text Box 6"/>
          <p:cNvSpPr txBox="1"/>
          <p:nvPr/>
        </p:nvSpPr>
        <p:spPr>
          <a:xfrm>
            <a:off x="1319213" y="3535363"/>
            <a:ext cx="3573462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宋体" panose="02010600030101010101" pitchFamily="2" charset="-122"/>
              </a:rPr>
              <a:t>施救者常缺乏基本           的救护理念和技能</a:t>
            </a:r>
            <a:endParaRPr lang="zh-CN" altLang="en-US" sz="2800" dirty="0">
              <a:latin typeface="宋体" panose="02010600030101010101" pitchFamily="2" charset="-122"/>
            </a:endParaRPr>
          </a:p>
        </p:txBody>
      </p:sp>
      <p:sp>
        <p:nvSpPr>
          <p:cNvPr id="38919" name="Text Box 7"/>
          <p:cNvSpPr txBox="1"/>
          <p:nvPr/>
        </p:nvSpPr>
        <p:spPr>
          <a:xfrm>
            <a:off x="1319213" y="4638675"/>
            <a:ext cx="2557462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宋体" panose="02010600030101010101" pitchFamily="2" charset="-122"/>
              </a:rPr>
              <a:t>抢救不及时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38920" name="Text Box 8"/>
          <p:cNvSpPr txBox="1"/>
          <p:nvPr/>
        </p:nvSpPr>
        <p:spPr>
          <a:xfrm>
            <a:off x="1319213" y="5229225"/>
            <a:ext cx="2692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宋体" panose="02010600030101010101" pitchFamily="2" charset="-122"/>
              </a:rPr>
              <a:t>没有经过培训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38921" name="Text Box 9"/>
          <p:cNvSpPr txBox="1"/>
          <p:nvPr/>
        </p:nvSpPr>
        <p:spPr>
          <a:xfrm>
            <a:off x="5795963" y="3573463"/>
            <a:ext cx="32512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latin typeface="Times New Roman" panose="02020603050405020304" pitchFamily="18" charset="0"/>
              </a:rPr>
              <a:t>应有基本的救</a:t>
            </a:r>
            <a:endParaRPr lang="zh-CN" altLang="en-US" sz="2800" b="1" dirty="0">
              <a:latin typeface="Times New Roman" panose="02020603050405020304" pitchFamily="18" charset="0"/>
            </a:endParaRPr>
          </a:p>
          <a:p>
            <a:r>
              <a:rPr lang="zh-CN" altLang="en-US" sz="2800" b="1" dirty="0">
                <a:latin typeface="Times New Roman" panose="02020603050405020304" pitchFamily="18" charset="0"/>
              </a:rPr>
              <a:t>护理念和技能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38922" name="Text Box 10"/>
          <p:cNvSpPr txBox="1"/>
          <p:nvPr/>
        </p:nvSpPr>
        <p:spPr>
          <a:xfrm>
            <a:off x="6156325" y="5087938"/>
            <a:ext cx="24130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</a:rPr>
              <a:t>需要正规培训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38923" name="Line 11"/>
          <p:cNvSpPr/>
          <p:nvPr/>
        </p:nvSpPr>
        <p:spPr>
          <a:xfrm>
            <a:off x="2916238" y="2725738"/>
            <a:ext cx="3121025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8924" name="Text Box 12"/>
          <p:cNvSpPr txBox="1"/>
          <p:nvPr/>
        </p:nvSpPr>
        <p:spPr>
          <a:xfrm>
            <a:off x="5937250" y="3068638"/>
            <a:ext cx="1897063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</a:rPr>
              <a:t>科学处理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38925" name="Text Box 13"/>
          <p:cNvSpPr txBox="1"/>
          <p:nvPr/>
        </p:nvSpPr>
        <p:spPr>
          <a:xfrm>
            <a:off x="5937250" y="4652963"/>
            <a:ext cx="2641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</a:rPr>
              <a:t>抢救及时有效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38926" name="Line 14"/>
          <p:cNvSpPr/>
          <p:nvPr/>
        </p:nvSpPr>
        <p:spPr>
          <a:xfrm>
            <a:off x="2816225" y="3357563"/>
            <a:ext cx="3121025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8927" name="Line 15"/>
          <p:cNvSpPr/>
          <p:nvPr/>
        </p:nvSpPr>
        <p:spPr>
          <a:xfrm>
            <a:off x="4111625" y="4251325"/>
            <a:ext cx="1757363" cy="4127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8928" name="Line 16"/>
          <p:cNvSpPr/>
          <p:nvPr/>
        </p:nvSpPr>
        <p:spPr>
          <a:xfrm>
            <a:off x="3227388" y="4941888"/>
            <a:ext cx="2709862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8929" name="Line 17"/>
          <p:cNvSpPr/>
          <p:nvPr/>
        </p:nvSpPr>
        <p:spPr>
          <a:xfrm flipV="1">
            <a:off x="3649663" y="5445125"/>
            <a:ext cx="2506662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8930" name="Text Box 18"/>
          <p:cNvSpPr txBox="1"/>
          <p:nvPr/>
        </p:nvSpPr>
        <p:spPr>
          <a:xfrm>
            <a:off x="809625" y="1628775"/>
            <a:ext cx="3114675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传统救护观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8931" name="Text Box 19"/>
          <p:cNvSpPr txBox="1"/>
          <p:nvPr/>
        </p:nvSpPr>
        <p:spPr>
          <a:xfrm>
            <a:off x="5656263" y="1628775"/>
            <a:ext cx="2486025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救护新概念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pSp>
        <p:nvGrpSpPr>
          <p:cNvPr id="36884" name="Group 20"/>
          <p:cNvGrpSpPr/>
          <p:nvPr/>
        </p:nvGrpSpPr>
        <p:grpSpPr>
          <a:xfrm>
            <a:off x="422275" y="3092450"/>
            <a:ext cx="792163" cy="949325"/>
            <a:chOff x="0" y="0"/>
            <a:chExt cx="499" cy="598"/>
          </a:xfrm>
        </p:grpSpPr>
        <p:pic>
          <p:nvPicPr>
            <p:cNvPr id="36903" name="Picture 21" descr="1"/>
            <p:cNvPicPr>
              <a:picLocks noChangeAspect="1"/>
            </p:cNvPicPr>
            <p:nvPr/>
          </p:nvPicPr>
          <p:blipFill>
            <a:blip r:embed="rId1"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0" y="0"/>
              <a:ext cx="499" cy="5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904" name="Text Box 22"/>
            <p:cNvSpPr txBox="1"/>
            <p:nvPr/>
          </p:nvSpPr>
          <p:spPr>
            <a:xfrm>
              <a:off x="203" y="85"/>
              <a:ext cx="240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zh-CN" sz="24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36885" name="Group 23"/>
          <p:cNvGrpSpPr/>
          <p:nvPr/>
        </p:nvGrpSpPr>
        <p:grpSpPr>
          <a:xfrm>
            <a:off x="422275" y="2444750"/>
            <a:ext cx="792163" cy="949325"/>
            <a:chOff x="0" y="0"/>
            <a:chExt cx="499" cy="598"/>
          </a:xfrm>
        </p:grpSpPr>
        <p:pic>
          <p:nvPicPr>
            <p:cNvPr id="36901" name="Picture 24" descr="1"/>
            <p:cNvPicPr>
              <a:picLocks noChangeAspect="1"/>
            </p:cNvPicPr>
            <p:nvPr/>
          </p:nvPicPr>
          <p:blipFill>
            <a:blip r:embed="rId1"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0" y="0"/>
              <a:ext cx="499" cy="5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902" name="Text Box 25"/>
            <p:cNvSpPr txBox="1"/>
            <p:nvPr/>
          </p:nvSpPr>
          <p:spPr>
            <a:xfrm>
              <a:off x="203" y="85"/>
              <a:ext cx="240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zh-CN" sz="24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36886" name="Group 26"/>
          <p:cNvGrpSpPr/>
          <p:nvPr/>
        </p:nvGrpSpPr>
        <p:grpSpPr>
          <a:xfrm>
            <a:off x="422275" y="3740150"/>
            <a:ext cx="792163" cy="949325"/>
            <a:chOff x="0" y="0"/>
            <a:chExt cx="499" cy="598"/>
          </a:xfrm>
        </p:grpSpPr>
        <p:pic>
          <p:nvPicPr>
            <p:cNvPr id="36899" name="Picture 27" descr="1"/>
            <p:cNvPicPr>
              <a:picLocks noChangeAspect="1"/>
            </p:cNvPicPr>
            <p:nvPr/>
          </p:nvPicPr>
          <p:blipFill>
            <a:blip r:embed="rId1"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0" y="0"/>
              <a:ext cx="499" cy="5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900" name="Text Box 28"/>
            <p:cNvSpPr txBox="1"/>
            <p:nvPr/>
          </p:nvSpPr>
          <p:spPr>
            <a:xfrm>
              <a:off x="203" y="85"/>
              <a:ext cx="240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zh-CN" sz="24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36887" name="Group 29"/>
          <p:cNvGrpSpPr/>
          <p:nvPr/>
        </p:nvGrpSpPr>
        <p:grpSpPr>
          <a:xfrm>
            <a:off x="422275" y="5121275"/>
            <a:ext cx="792163" cy="949325"/>
            <a:chOff x="0" y="0"/>
            <a:chExt cx="499" cy="598"/>
          </a:xfrm>
        </p:grpSpPr>
        <p:pic>
          <p:nvPicPr>
            <p:cNvPr id="36897" name="Picture 30" descr="1"/>
            <p:cNvPicPr>
              <a:picLocks noChangeAspect="1"/>
            </p:cNvPicPr>
            <p:nvPr/>
          </p:nvPicPr>
          <p:blipFill>
            <a:blip r:embed="rId1"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0" y="0"/>
              <a:ext cx="499" cy="5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898" name="Text Box 31"/>
            <p:cNvSpPr txBox="1"/>
            <p:nvPr/>
          </p:nvSpPr>
          <p:spPr>
            <a:xfrm>
              <a:off x="203" y="85"/>
              <a:ext cx="240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altLang="zh-CN" sz="24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36888" name="Group 32"/>
          <p:cNvGrpSpPr/>
          <p:nvPr/>
        </p:nvGrpSpPr>
        <p:grpSpPr>
          <a:xfrm>
            <a:off x="420688" y="4460875"/>
            <a:ext cx="792162" cy="949325"/>
            <a:chOff x="0" y="0"/>
            <a:chExt cx="499" cy="598"/>
          </a:xfrm>
        </p:grpSpPr>
        <p:pic>
          <p:nvPicPr>
            <p:cNvPr id="36895" name="Picture 33" descr="1"/>
            <p:cNvPicPr>
              <a:picLocks noChangeAspect="1"/>
            </p:cNvPicPr>
            <p:nvPr/>
          </p:nvPicPr>
          <p:blipFill>
            <a:blip r:embed="rId1"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0" y="0"/>
              <a:ext cx="499" cy="5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896" name="Text Box 34"/>
            <p:cNvSpPr txBox="1"/>
            <p:nvPr/>
          </p:nvSpPr>
          <p:spPr>
            <a:xfrm>
              <a:off x="203" y="85"/>
              <a:ext cx="240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zh-CN" sz="24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36889" name="Group 35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36890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6891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6892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6893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36894" name="Picture 14" descr="Red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/>
      <p:bldP spid="38917" grpId="0"/>
      <p:bldP spid="38918" grpId="0"/>
      <p:bldP spid="38919" grpId="0"/>
      <p:bldP spid="38920" grpId="0"/>
      <p:bldP spid="38921" grpId="0"/>
      <p:bldP spid="38922" grpId="0"/>
      <p:bldP spid="38924" grpId="0"/>
      <p:bldP spid="38925" grpId="0"/>
      <p:bldP spid="38930" grpId="0"/>
      <p:bldP spid="389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7755" y="-161925"/>
            <a:ext cx="6870700" cy="1600200"/>
          </a:xfrm>
        </p:spPr>
        <p:txBody>
          <a:bodyPr/>
          <a:p>
            <a:r>
              <a:rPr lang="zh-CN" altLang="en-US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sym typeface="+mn-ea"/>
              </a:rPr>
              <a:t>二、现场救护的特点</a:t>
            </a:r>
            <a:endParaRPr lang="zh-CN" altLang="en-US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sym typeface="+mn-ea"/>
            </a:endParaRPr>
          </a:p>
        </p:txBody>
      </p:sp>
      <p:grpSp>
        <p:nvGrpSpPr>
          <p:cNvPr id="41988" name="Group 4"/>
          <p:cNvGrpSpPr/>
          <p:nvPr/>
        </p:nvGrpSpPr>
        <p:grpSpPr>
          <a:xfrm>
            <a:off x="148590" y="-14922"/>
            <a:ext cx="9142413" cy="6856412"/>
            <a:chOff x="0" y="0"/>
            <a:chExt cx="5760" cy="4320"/>
          </a:xfrm>
        </p:grpSpPr>
        <p:sp>
          <p:nvSpPr>
            <p:cNvPr id="41989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1990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1991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1992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41993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Freeform 26"/>
          <p:cNvSpPr/>
          <p:nvPr/>
        </p:nvSpPr>
        <p:spPr bwMode="gray">
          <a:xfrm flipH="1">
            <a:off x="2274253" y="1729105"/>
            <a:ext cx="2062163" cy="1728788"/>
          </a:xfrm>
          <a:custGeom>
            <a:avLst/>
            <a:gdLst>
              <a:gd name="T0" fmla="*/ 0 w 2062472"/>
              <a:gd name="T1" fmla="*/ 0 h 1728788"/>
              <a:gd name="T2" fmla="*/ 2062472 w 2062472"/>
              <a:gd name="T3" fmla="*/ 1728788 h 1728788"/>
            </a:gdLst>
            <a:ahLst/>
            <a:cxnLst/>
            <a:rect l="T0" t="T1" r="T2" b="T3"/>
            <a:pathLst>
              <a:path w="2062472" h="1728788">
                <a:moveTo>
                  <a:pt x="1495298" y="0"/>
                </a:moveTo>
                <a:cubicBezTo>
                  <a:pt x="748599" y="0"/>
                  <a:pt x="3488" y="0"/>
                  <a:pt x="3488" y="0"/>
                </a:cubicBezTo>
                <a:cubicBezTo>
                  <a:pt x="3488" y="70"/>
                  <a:pt x="1588" y="370274"/>
                  <a:pt x="0" y="825191"/>
                </a:cubicBezTo>
                <a:cubicBezTo>
                  <a:pt x="474918" y="879678"/>
                  <a:pt x="852296" y="1254707"/>
                  <a:pt x="910486" y="1728788"/>
                </a:cubicBezTo>
                <a:cubicBezTo>
                  <a:pt x="1534856" y="1728788"/>
                  <a:pt x="2062472" y="1728788"/>
                  <a:pt x="2062472" y="1728788"/>
                </a:cubicBezTo>
                <a:cubicBezTo>
                  <a:pt x="2062472" y="1728685"/>
                  <a:pt x="2059294" y="1133608"/>
                  <a:pt x="2057706" y="540246"/>
                </a:cubicBezTo>
                <a:cubicBezTo>
                  <a:pt x="2048174" y="257260"/>
                  <a:pt x="1843228" y="0"/>
                  <a:pt x="149529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rgbClr val="EAEAEA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reeform 26"/>
          <p:cNvSpPr/>
          <p:nvPr/>
        </p:nvSpPr>
        <p:spPr bwMode="gray">
          <a:xfrm flipH="1">
            <a:off x="3425825" y="2554288"/>
            <a:ext cx="911225" cy="903288"/>
          </a:xfrm>
          <a:custGeom>
            <a:avLst/>
            <a:gdLst>
              <a:gd name="T0" fmla="*/ 0 w 911764"/>
              <a:gd name="T1" fmla="*/ 0 h 903597"/>
              <a:gd name="T2" fmla="*/ 911764 w 911764"/>
              <a:gd name="T3" fmla="*/ 903597 h 903597"/>
            </a:gdLst>
            <a:ahLst/>
            <a:cxnLst/>
            <a:rect l="T0" t="T1" r="T2" b="T3"/>
            <a:pathLst>
              <a:path w="911764" h="903597">
                <a:moveTo>
                  <a:pt x="1278" y="0"/>
                </a:moveTo>
                <a:cubicBezTo>
                  <a:pt x="802" y="133383"/>
                  <a:pt x="360" y="274049"/>
                  <a:pt x="0" y="414803"/>
                </a:cubicBezTo>
                <a:cubicBezTo>
                  <a:pt x="0" y="744096"/>
                  <a:pt x="228776" y="893307"/>
                  <a:pt x="481383" y="903597"/>
                </a:cubicBezTo>
                <a:cubicBezTo>
                  <a:pt x="626469" y="903597"/>
                  <a:pt x="771556" y="903597"/>
                  <a:pt x="911764" y="903597"/>
                </a:cubicBezTo>
                <a:cubicBezTo>
                  <a:pt x="853574" y="429516"/>
                  <a:pt x="476196" y="54487"/>
                  <a:pt x="1278" y="0"/>
                </a:cubicBezTo>
                <a:close/>
              </a:path>
            </a:pathLst>
          </a:custGeom>
          <a:solidFill>
            <a:srgbClr val="FF6600"/>
          </a:solidFill>
          <a:ln>
            <a:solidFill>
              <a:srgbClr val="FE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Box 31"/>
          <p:cNvSpPr txBox="1"/>
          <p:nvPr/>
        </p:nvSpPr>
        <p:spPr>
          <a:xfrm>
            <a:off x="2509838" y="1901825"/>
            <a:ext cx="1579562" cy="738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cs typeface="Arial" panose="020B0604020202020204" pitchFamily="34" charset="0"/>
              </a:rPr>
              <a:t>现场的</a:t>
            </a:r>
            <a:endParaRPr lang="en-US" altLang="zh-CN" sz="2800" dirty="0">
              <a:solidFill>
                <a:srgbClr val="C00000"/>
              </a:solidFill>
              <a:latin typeface="宋体" panose="02010600030101010101" pitchFamily="2" charset="-122"/>
              <a:ea typeface="Arial" panose="020B0604020202020204" pitchFamily="34" charset="0"/>
            </a:endParaRPr>
          </a:p>
        </p:txBody>
      </p:sp>
      <p:sp>
        <p:nvSpPr>
          <p:cNvPr id="7" name="Rectangle 35"/>
          <p:cNvSpPr/>
          <p:nvPr/>
        </p:nvSpPr>
        <p:spPr>
          <a:xfrm>
            <a:off x="3762375" y="2849563"/>
            <a:ext cx="365125" cy="519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 b="1" dirty="0">
                <a:solidFill>
                  <a:srgbClr val="FFFFFF"/>
                </a:solidFill>
                <a:latin typeface="Calibri" panose="020F0502020204030204" charset="0"/>
                <a:cs typeface="Arial" panose="020B0604020202020204" pitchFamily="34" charset="0"/>
              </a:rPr>
              <a:t>1</a:t>
            </a:r>
            <a:endParaRPr lang="en-US" altLang="zh-CN" sz="2800" b="1" dirty="0">
              <a:solidFill>
                <a:srgbClr val="FFFFFF"/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8" name="Freeform 27"/>
          <p:cNvSpPr/>
          <p:nvPr/>
        </p:nvSpPr>
        <p:spPr bwMode="gray">
          <a:xfrm>
            <a:off x="4589463" y="1735138"/>
            <a:ext cx="2062163" cy="1728788"/>
          </a:xfrm>
          <a:custGeom>
            <a:avLst/>
            <a:gdLst>
              <a:gd name="T0" fmla="*/ 0 w 2062472"/>
              <a:gd name="T1" fmla="*/ 0 h 1728788"/>
              <a:gd name="T2" fmla="*/ 2062472 w 2062472"/>
              <a:gd name="T3" fmla="*/ 1728788 h 1728788"/>
            </a:gdLst>
            <a:ahLst/>
            <a:cxnLst/>
            <a:rect l="T0" t="T1" r="T2" b="T3"/>
            <a:pathLst>
              <a:path w="2062472" h="1728788">
                <a:moveTo>
                  <a:pt x="3488" y="0"/>
                </a:moveTo>
                <a:cubicBezTo>
                  <a:pt x="3488" y="0"/>
                  <a:pt x="748599" y="0"/>
                  <a:pt x="1495298" y="0"/>
                </a:cubicBezTo>
                <a:cubicBezTo>
                  <a:pt x="1843228" y="0"/>
                  <a:pt x="2048174" y="257260"/>
                  <a:pt x="2057706" y="540246"/>
                </a:cubicBezTo>
                <a:cubicBezTo>
                  <a:pt x="2059295" y="1133591"/>
                  <a:pt x="2062472" y="1728650"/>
                  <a:pt x="2062472" y="1728788"/>
                </a:cubicBezTo>
                <a:cubicBezTo>
                  <a:pt x="2062472" y="1728788"/>
                  <a:pt x="1535751" y="1728788"/>
                  <a:pt x="912075" y="1728788"/>
                </a:cubicBezTo>
                <a:cubicBezTo>
                  <a:pt x="853819" y="1254176"/>
                  <a:pt x="475662" y="878838"/>
                  <a:pt x="0" y="824948"/>
                </a:cubicBezTo>
                <a:cubicBezTo>
                  <a:pt x="1589" y="370147"/>
                  <a:pt x="3488" y="77"/>
                  <a:pt x="34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rgbClr val="EAEAEA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reeform 27"/>
          <p:cNvSpPr/>
          <p:nvPr/>
        </p:nvSpPr>
        <p:spPr bwMode="gray">
          <a:xfrm>
            <a:off x="4586288" y="2562225"/>
            <a:ext cx="912813" cy="903288"/>
          </a:xfrm>
          <a:custGeom>
            <a:avLst/>
            <a:gdLst>
              <a:gd name="T0" fmla="*/ 0 w 913353"/>
              <a:gd name="T1" fmla="*/ 0 h 903840"/>
              <a:gd name="T2" fmla="*/ 913353 w 913353"/>
              <a:gd name="T3" fmla="*/ 903840 h 903840"/>
            </a:gdLst>
            <a:ahLst/>
            <a:cxnLst/>
            <a:rect l="T0" t="T1" r="T2" b="T3"/>
            <a:pathLst>
              <a:path w="913353" h="903840">
                <a:moveTo>
                  <a:pt x="1278" y="0"/>
                </a:moveTo>
                <a:cubicBezTo>
                  <a:pt x="476940" y="53890"/>
                  <a:pt x="855097" y="429228"/>
                  <a:pt x="913353" y="903840"/>
                </a:cubicBezTo>
                <a:cubicBezTo>
                  <a:pt x="772653" y="903840"/>
                  <a:pt x="627018" y="903840"/>
                  <a:pt x="481383" y="903840"/>
                </a:cubicBezTo>
                <a:cubicBezTo>
                  <a:pt x="228776" y="893550"/>
                  <a:pt x="0" y="744339"/>
                  <a:pt x="0" y="415046"/>
                </a:cubicBezTo>
                <a:cubicBezTo>
                  <a:pt x="361" y="274207"/>
                  <a:pt x="803" y="133456"/>
                  <a:pt x="1278" y="0"/>
                </a:cubicBezTo>
                <a:close/>
              </a:path>
            </a:pathLst>
          </a:custGeom>
          <a:solidFill>
            <a:srgbClr val="FF6600"/>
          </a:solidFill>
          <a:ln>
            <a:solidFill>
              <a:srgbClr val="FE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6"/>
          <p:cNvSpPr/>
          <p:nvPr/>
        </p:nvSpPr>
        <p:spPr>
          <a:xfrm>
            <a:off x="4865688" y="2849563"/>
            <a:ext cx="365125" cy="519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 b="1" dirty="0">
                <a:solidFill>
                  <a:srgbClr val="FFFFFF"/>
                </a:solidFill>
                <a:latin typeface="Calibri" panose="020F0502020204030204" charset="0"/>
                <a:cs typeface="Arial" panose="020B0604020202020204" pitchFamily="34" charset="0"/>
              </a:rPr>
              <a:t>2</a:t>
            </a:r>
            <a:endParaRPr lang="en-US" altLang="zh-CN" sz="2800" b="1" dirty="0">
              <a:solidFill>
                <a:srgbClr val="FFFFFF"/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1" name="Text Box 31"/>
          <p:cNvSpPr txBox="1"/>
          <p:nvPr/>
        </p:nvSpPr>
        <p:spPr>
          <a:xfrm>
            <a:off x="4837113" y="1901825"/>
            <a:ext cx="1579562" cy="738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cs typeface="Arial" panose="020B0604020202020204" pitchFamily="34" charset="0"/>
              </a:rPr>
              <a:t>初级的</a:t>
            </a:r>
            <a:endParaRPr lang="en-US" altLang="zh-CN" sz="2800" dirty="0">
              <a:solidFill>
                <a:srgbClr val="C00000"/>
              </a:solidFill>
              <a:latin typeface="宋体" panose="02010600030101010101" pitchFamily="2" charset="-122"/>
              <a:ea typeface="Arial" panose="020B0604020202020204" pitchFamily="34" charset="0"/>
            </a:endParaRPr>
          </a:p>
        </p:txBody>
      </p:sp>
      <p:sp>
        <p:nvSpPr>
          <p:cNvPr id="12" name="Freeform 29"/>
          <p:cNvSpPr/>
          <p:nvPr/>
        </p:nvSpPr>
        <p:spPr bwMode="gray">
          <a:xfrm flipH="1">
            <a:off x="4579938" y="3751263"/>
            <a:ext cx="2063750" cy="1728788"/>
          </a:xfrm>
          <a:custGeom>
            <a:avLst/>
            <a:gdLst>
              <a:gd name="T0" fmla="*/ 0 w 2063750"/>
              <a:gd name="T1" fmla="*/ 0 h 1728787"/>
              <a:gd name="T2" fmla="*/ 2063750 w 2063750"/>
              <a:gd name="T3" fmla="*/ 1728787 h 1728787"/>
            </a:gdLst>
            <a:ahLst/>
            <a:cxnLst/>
            <a:rect l="T0" t="T1" r="T2" b="T3"/>
            <a:pathLst>
              <a:path w="2063750" h="1728787">
                <a:moveTo>
                  <a:pt x="1154271" y="0"/>
                </a:moveTo>
                <a:cubicBezTo>
                  <a:pt x="537963" y="0"/>
                  <a:pt x="4766" y="0"/>
                  <a:pt x="4766" y="0"/>
                </a:cubicBezTo>
                <a:cubicBezTo>
                  <a:pt x="4766" y="41"/>
                  <a:pt x="1589" y="619160"/>
                  <a:pt x="0" y="1239993"/>
                </a:cubicBezTo>
                <a:cubicBezTo>
                  <a:pt x="0" y="1569286"/>
                  <a:pt x="228776" y="1718497"/>
                  <a:pt x="481383" y="1728787"/>
                </a:cubicBezTo>
                <a:cubicBezTo>
                  <a:pt x="1272567" y="1728787"/>
                  <a:pt x="2063750" y="1728787"/>
                  <a:pt x="2063750" y="1728787"/>
                </a:cubicBezTo>
                <a:cubicBezTo>
                  <a:pt x="2063750" y="1728708"/>
                  <a:pt x="2061676" y="1340233"/>
                  <a:pt x="2060054" y="878071"/>
                </a:cubicBezTo>
                <a:cubicBezTo>
                  <a:pt x="1594063" y="824270"/>
                  <a:pt x="1222154" y="461794"/>
                  <a:pt x="11542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rgbClr val="EAEAEA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reeform 29"/>
          <p:cNvSpPr/>
          <p:nvPr/>
        </p:nvSpPr>
        <p:spPr bwMode="gray">
          <a:xfrm flipH="1">
            <a:off x="4583113" y="3751263"/>
            <a:ext cx="904875" cy="877888"/>
          </a:xfrm>
          <a:custGeom>
            <a:avLst/>
            <a:gdLst>
              <a:gd name="T0" fmla="*/ 0 w 905783"/>
              <a:gd name="T1" fmla="*/ 0 h 878071"/>
              <a:gd name="T2" fmla="*/ 905783 w 905783"/>
              <a:gd name="T3" fmla="*/ 878071 h 878071"/>
            </a:gdLst>
            <a:ahLst/>
            <a:cxnLst/>
            <a:rect l="T0" t="T1" r="T2" b="T3"/>
            <a:pathLst>
              <a:path w="905783" h="878071">
                <a:moveTo>
                  <a:pt x="342305" y="0"/>
                </a:moveTo>
                <a:cubicBezTo>
                  <a:pt x="227259" y="0"/>
                  <a:pt x="112251" y="0"/>
                  <a:pt x="0" y="0"/>
                </a:cubicBezTo>
                <a:cubicBezTo>
                  <a:pt x="67883" y="461794"/>
                  <a:pt x="439792" y="824270"/>
                  <a:pt x="905783" y="878071"/>
                </a:cubicBezTo>
                <a:cubicBezTo>
                  <a:pt x="905382" y="768217"/>
                  <a:pt x="905018" y="654200"/>
                  <a:pt x="904713" y="540246"/>
                </a:cubicBezTo>
                <a:cubicBezTo>
                  <a:pt x="895181" y="257260"/>
                  <a:pt x="690235" y="0"/>
                  <a:pt x="342305" y="0"/>
                </a:cubicBezTo>
                <a:close/>
              </a:path>
            </a:pathLst>
          </a:custGeom>
          <a:solidFill>
            <a:srgbClr val="FF6600"/>
          </a:solidFill>
          <a:ln>
            <a:solidFill>
              <a:srgbClr val="FE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38"/>
          <p:cNvSpPr/>
          <p:nvPr/>
        </p:nvSpPr>
        <p:spPr>
          <a:xfrm>
            <a:off x="4865688" y="3897313"/>
            <a:ext cx="365125" cy="519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 b="1" dirty="0">
                <a:solidFill>
                  <a:srgbClr val="FFFFFF"/>
                </a:solidFill>
                <a:latin typeface="Calibri" panose="020F0502020204030204" charset="0"/>
                <a:cs typeface="Arial" panose="020B0604020202020204" pitchFamily="34" charset="0"/>
              </a:rPr>
              <a:t>3</a:t>
            </a:r>
            <a:endParaRPr lang="en-US" altLang="zh-CN" sz="2800" b="1" dirty="0">
              <a:solidFill>
                <a:srgbClr val="FFFFFF"/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5" name="Text Box 31"/>
          <p:cNvSpPr txBox="1"/>
          <p:nvPr/>
        </p:nvSpPr>
        <p:spPr>
          <a:xfrm>
            <a:off x="4572000" y="4572000"/>
            <a:ext cx="2000250" cy="738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cs typeface="Arial" panose="020B0604020202020204" pitchFamily="34" charset="0"/>
              </a:rPr>
              <a:t>群众性的</a:t>
            </a:r>
            <a:endParaRPr lang="en-US" altLang="zh-CN" sz="2800" dirty="0">
              <a:solidFill>
                <a:srgbClr val="C00000"/>
              </a:solidFill>
              <a:latin typeface="宋体" panose="02010600030101010101" pitchFamily="2" charset="-122"/>
              <a:ea typeface="Arial" panose="020B0604020202020204" pitchFamily="34" charset="0"/>
            </a:endParaRPr>
          </a:p>
        </p:txBody>
      </p:sp>
      <p:sp>
        <p:nvSpPr>
          <p:cNvPr id="16" name="Freeform 28"/>
          <p:cNvSpPr/>
          <p:nvPr/>
        </p:nvSpPr>
        <p:spPr bwMode="gray">
          <a:xfrm>
            <a:off x="2268538" y="3754438"/>
            <a:ext cx="2063750" cy="1728788"/>
          </a:xfrm>
          <a:custGeom>
            <a:avLst/>
            <a:gdLst>
              <a:gd name="T0" fmla="*/ 0 w 2063750"/>
              <a:gd name="T1" fmla="*/ 0 h 1728787"/>
              <a:gd name="T2" fmla="*/ 2063750 w 2063750"/>
              <a:gd name="T3" fmla="*/ 1728787 h 1728787"/>
            </a:gdLst>
            <a:ahLst/>
            <a:cxnLst/>
            <a:rect l="T0" t="T1" r="T2" b="T3"/>
            <a:pathLst>
              <a:path w="2063750" h="1728787">
                <a:moveTo>
                  <a:pt x="4766" y="0"/>
                </a:moveTo>
                <a:cubicBezTo>
                  <a:pt x="4766" y="0"/>
                  <a:pt x="538879" y="0"/>
                  <a:pt x="1155860" y="0"/>
                </a:cubicBezTo>
                <a:cubicBezTo>
                  <a:pt x="1223664" y="461267"/>
                  <a:pt x="1594802" y="823441"/>
                  <a:pt x="2060053" y="877828"/>
                </a:cubicBezTo>
                <a:cubicBezTo>
                  <a:pt x="2061675" y="1340121"/>
                  <a:pt x="2063750" y="1728749"/>
                  <a:pt x="2063750" y="1728787"/>
                </a:cubicBezTo>
                <a:cubicBezTo>
                  <a:pt x="2063750" y="1728787"/>
                  <a:pt x="1272567" y="1728787"/>
                  <a:pt x="481383" y="1728787"/>
                </a:cubicBezTo>
                <a:cubicBezTo>
                  <a:pt x="228776" y="1718497"/>
                  <a:pt x="0" y="1569286"/>
                  <a:pt x="0" y="1239993"/>
                </a:cubicBezTo>
                <a:cubicBezTo>
                  <a:pt x="1589" y="619162"/>
                  <a:pt x="4766" y="45"/>
                  <a:pt x="476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rgbClr val="EAEAEA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reeform 28"/>
          <p:cNvSpPr/>
          <p:nvPr/>
        </p:nvSpPr>
        <p:spPr bwMode="gray">
          <a:xfrm>
            <a:off x="3429000" y="3751263"/>
            <a:ext cx="903288" cy="877888"/>
          </a:xfrm>
          <a:custGeom>
            <a:avLst/>
            <a:gdLst>
              <a:gd name="T0" fmla="*/ 0 w 904193"/>
              <a:gd name="T1" fmla="*/ 0 h 877828"/>
              <a:gd name="T2" fmla="*/ 904193 w 904193"/>
              <a:gd name="T3" fmla="*/ 877828 h 877828"/>
            </a:gdLst>
            <a:ahLst/>
            <a:cxnLst/>
            <a:rect l="T0" t="T1" r="T2" b="T3"/>
            <a:pathLst>
              <a:path w="904193" h="877828">
                <a:moveTo>
                  <a:pt x="0" y="0"/>
                </a:moveTo>
                <a:cubicBezTo>
                  <a:pt x="111747" y="0"/>
                  <a:pt x="226213" y="0"/>
                  <a:pt x="340716" y="0"/>
                </a:cubicBezTo>
                <a:cubicBezTo>
                  <a:pt x="688646" y="0"/>
                  <a:pt x="893592" y="257260"/>
                  <a:pt x="903124" y="540246"/>
                </a:cubicBezTo>
                <a:cubicBezTo>
                  <a:pt x="903429" y="654116"/>
                  <a:pt x="903792" y="768049"/>
                  <a:pt x="904193" y="877828"/>
                </a:cubicBezTo>
                <a:cubicBezTo>
                  <a:pt x="438942" y="823441"/>
                  <a:pt x="67804" y="461267"/>
                  <a:pt x="0" y="0"/>
                </a:cubicBezTo>
                <a:close/>
              </a:path>
            </a:pathLst>
          </a:custGeom>
          <a:solidFill>
            <a:srgbClr val="FF6600"/>
          </a:solidFill>
          <a:ln>
            <a:solidFill>
              <a:srgbClr val="FE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37"/>
          <p:cNvSpPr/>
          <p:nvPr/>
        </p:nvSpPr>
        <p:spPr>
          <a:xfrm>
            <a:off x="3749675" y="3897313"/>
            <a:ext cx="365125" cy="519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 b="1" dirty="0">
                <a:solidFill>
                  <a:srgbClr val="FFFFFF"/>
                </a:solidFill>
                <a:latin typeface="Calibri" panose="020F0502020204030204" charset="0"/>
                <a:cs typeface="Arial" panose="020B0604020202020204" pitchFamily="34" charset="0"/>
              </a:rPr>
              <a:t>4</a:t>
            </a:r>
            <a:endParaRPr lang="en-US" altLang="zh-CN" sz="2800" b="1" dirty="0">
              <a:solidFill>
                <a:srgbClr val="FFFFFF"/>
              </a:solidFill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9" name="Text Box 31"/>
          <p:cNvSpPr txBox="1"/>
          <p:nvPr/>
        </p:nvSpPr>
        <p:spPr>
          <a:xfrm>
            <a:off x="2339975" y="4581525"/>
            <a:ext cx="2000250" cy="6365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cs typeface="Arial" panose="020B0604020202020204" pitchFamily="34" charset="0"/>
              </a:rPr>
              <a:t>志愿无偿的</a:t>
            </a:r>
            <a:endParaRPr lang="en-US" altLang="zh-CN" sz="2800" dirty="0">
              <a:solidFill>
                <a:srgbClr val="C00000"/>
              </a:solidFill>
              <a:latin typeface="宋体" panose="02010600030101010101" pitchFamily="2" charset="-122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7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7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5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Text Box 14"/>
          <p:cNvSpPr txBox="1"/>
          <p:nvPr/>
        </p:nvSpPr>
        <p:spPr>
          <a:xfrm>
            <a:off x="611188" y="1838325"/>
            <a:ext cx="3960812" cy="3462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隶书" panose="02010509060101010101" pitchFamily="1" charset="-122"/>
                <a:ea typeface="楷体_GB2312" pitchFamily="1" charset="-122"/>
              </a:rPr>
              <a:t>   </a:t>
            </a:r>
            <a:r>
              <a:rPr lang="zh-CN" altLang="en-US" sz="3200" b="1" dirty="0">
                <a:latin typeface="宋体" panose="02010600030101010101" pitchFamily="2" charset="-122"/>
              </a:rPr>
              <a:t>是指在事发的现场</a:t>
            </a:r>
            <a:r>
              <a:rPr lang="en-US" altLang="zh-CN" sz="3200" b="1" dirty="0">
                <a:latin typeface="宋体" panose="02010600030101010101" pitchFamily="2" charset="-122"/>
              </a:rPr>
              <a:t>,</a:t>
            </a:r>
            <a:r>
              <a:rPr lang="zh-CN" altLang="en-US" sz="3200" b="1" dirty="0">
                <a:latin typeface="Arial" panose="020B0604020202020204" pitchFamily="34" charset="0"/>
              </a:rPr>
              <a:t>在专业医护人员抵达之前，</a:t>
            </a:r>
            <a:r>
              <a:rPr lang="zh-CN" altLang="en-US" sz="3200" b="1" dirty="0">
                <a:latin typeface="宋体" panose="02010600030101010101" pitchFamily="2" charset="-122"/>
              </a:rPr>
              <a:t>对伤病员实施及时、先进、有效的初步救护</a:t>
            </a:r>
            <a:r>
              <a:rPr lang="zh-CN" altLang="en-US" sz="3600" b="1" dirty="0">
                <a:latin typeface="宋体" panose="02010600030101010101" pitchFamily="2" charset="-122"/>
              </a:rPr>
              <a:t>。</a:t>
            </a:r>
            <a:endParaRPr lang="zh-CN" altLang="en-US" sz="3600" b="1" dirty="0">
              <a:latin typeface="宋体" panose="02010600030101010101" pitchFamily="2" charset="-122"/>
            </a:endParaRPr>
          </a:p>
        </p:txBody>
      </p:sp>
      <p:sp>
        <p:nvSpPr>
          <p:cNvPr id="40963" name="AutoShape 3" descr="图片1533"/>
          <p:cNvSpPr/>
          <p:nvPr/>
        </p:nvSpPr>
        <p:spPr>
          <a:xfrm>
            <a:off x="4819650" y="1773238"/>
            <a:ext cx="3240088" cy="3816350"/>
          </a:xfrm>
          <a:prstGeom prst="roundRect">
            <a:avLst>
              <a:gd name="adj" fmla="val 16667"/>
            </a:avLst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rgbClr val="66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38916" name="Rectangle 4"/>
          <p:cNvSpPr/>
          <p:nvPr/>
        </p:nvSpPr>
        <p:spPr>
          <a:xfrm>
            <a:off x="2195513" y="78423"/>
            <a:ext cx="4376420" cy="14452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lnSpc>
                <a:spcPct val="20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Wingdings 2" panose="05020102010507070707" pitchFamily="18" charset="2"/>
            </a:pPr>
            <a:r>
              <a:rPr lang="zh-CN" altLang="en-US" sz="44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现场救护的特点</a:t>
            </a:r>
            <a:r>
              <a:rPr lang="zh-CN" altLang="en-US" sz="44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8917" name="Group 5"/>
          <p:cNvGrpSpPr/>
          <p:nvPr/>
        </p:nvGrpSpPr>
        <p:grpSpPr>
          <a:xfrm>
            <a:off x="-139700" y="-130492"/>
            <a:ext cx="9142413" cy="6856412"/>
            <a:chOff x="0" y="0"/>
            <a:chExt cx="5760" cy="4320"/>
          </a:xfrm>
        </p:grpSpPr>
        <p:sp>
          <p:nvSpPr>
            <p:cNvPr id="38918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8919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8920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8921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38922" name="Picture 14" descr="Red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Rectangle 2"/>
          <p:cNvSpPr>
            <a:spLocks noGrp="1"/>
          </p:cNvSpPr>
          <p:nvPr/>
        </p:nvSpPr>
        <p:spPr>
          <a:xfrm>
            <a:off x="1619250" y="404813"/>
            <a:ext cx="5797550" cy="1133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br>
              <a:rPr lang="zh-CN" altLang="en-US" sz="3400" b="1" dirty="0">
                <a:solidFill>
                  <a:srgbClr val="0033CC"/>
                </a:solidFill>
                <a:latin typeface="Comic Sans MS" panose="030F0702030302020204" pitchFamily="66" charset="0"/>
              </a:rPr>
            </a:br>
            <a:r>
              <a:rPr lang="zh-CN" altLang="en-US" sz="54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现场救护的特点</a:t>
            </a:r>
            <a:r>
              <a:rPr lang="zh-CN" alt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zh-CN" alt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9939" name="Rectangle 3"/>
          <p:cNvSpPr>
            <a:spLocks noGrp="1"/>
          </p:cNvSpPr>
          <p:nvPr/>
        </p:nvSpPr>
        <p:spPr>
          <a:xfrm>
            <a:off x="755650" y="1825625"/>
            <a:ext cx="7604125" cy="426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solidFill>
                  <a:srgbClr val="FF5050"/>
                </a:solidFill>
                <a:latin typeface="Comic Sans MS" panose="030F0702030302020204" pitchFamily="66" charset="0"/>
              </a:rPr>
              <a:t>现场救护是院前急救的重要组成部分</a:t>
            </a:r>
            <a:endParaRPr lang="zh-CN" altLang="en-US" sz="3200" b="1" dirty="0">
              <a:solidFill>
                <a:srgbClr val="FF5050"/>
              </a:solidFill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zh-CN" altLang="en-US" sz="3200" b="1" dirty="0">
                <a:latin typeface="Comic Sans MS" panose="030F0702030302020204" pitchFamily="66" charset="0"/>
              </a:rPr>
              <a:t>   现场救护常常是与死神争夺生命，意外事故或疾病往往在几分钟或十几分钟内就会危及伤病员的生命，所以现场救护应力争在最短的时间内实施，救护者应以最快的速度把有效的现场救护措施提供给伤病员。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grpSp>
        <p:nvGrpSpPr>
          <p:cNvPr id="39940" name="Group 4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39941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9942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9943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9944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39945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Rectangle 3"/>
          <p:cNvSpPr>
            <a:spLocks noGrp="1"/>
          </p:cNvSpPr>
          <p:nvPr>
            <p:ph type="body" sz="half"/>
          </p:nvPr>
        </p:nvSpPr>
        <p:spPr>
          <a:xfrm>
            <a:off x="1519555" y="4594225"/>
            <a:ext cx="7313295" cy="107124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lvl="0">
              <a:defRPr sz="1800"/>
            </a:lvl1pPr>
            <a:lvl2pPr lvl="1">
              <a:defRPr sz="18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0" lvl="0" indent="0" eaLnBrk="1" hangingPunct="1">
              <a:buClr>
                <a:srgbClr val="FF0000"/>
              </a:buClr>
              <a:buFont typeface="Wingdings" panose="05000000000000000000" pitchFamily="2" charset="2"/>
              <a:buChar char="•"/>
            </a:pPr>
            <a:r>
              <a:rPr lang="zh-CN" altLang="en-US" dirty="0"/>
              <a:t> </a:t>
            </a:r>
            <a:r>
              <a:rPr lang="zh-CN" altLang="en-US" sz="3600" dirty="0">
                <a:solidFill>
                  <a:srgbClr val="800000"/>
                </a:solidFill>
              </a:rPr>
              <a:t>救命的黄金时间: 4分钟以前</a:t>
            </a:r>
            <a:endParaRPr lang="zh-CN" altLang="en-US" sz="3600" dirty="0">
              <a:solidFill>
                <a:srgbClr val="800000"/>
              </a:solidFill>
            </a:endParaRPr>
          </a:p>
          <a:p>
            <a:pPr marL="0" lvl="0" indent="0" eaLnBrk="1" hangingPunct="1">
              <a:buClr>
                <a:srgbClr val="FF0000"/>
              </a:buClr>
              <a:buFont typeface="Wingdings" panose="05000000000000000000" pitchFamily="2" charset="2"/>
              <a:buChar char="•"/>
            </a:pPr>
            <a:r>
              <a:rPr lang="zh-CN" altLang="en-US" dirty="0"/>
              <a:t> 现场救命的黄金时刻：几分钟、十几分钟</a:t>
            </a:r>
            <a:endParaRPr lang="zh-CN" altLang="en-US" dirty="0"/>
          </a:p>
          <a:p>
            <a:pPr marL="0" lvl="0" indent="0" eaLnBrk="1" hangingPunct="1">
              <a:buClr>
                <a:srgbClr val="FF0000"/>
              </a:buClr>
              <a:buFont typeface="Wingdings" panose="05000000000000000000" pitchFamily="2" charset="2"/>
              <a:buChar char="•"/>
            </a:pPr>
            <a:r>
              <a:rPr lang="zh-CN" altLang="en-US" dirty="0"/>
              <a:t> 心肺复苏是一门救命的绝活 </a:t>
            </a:r>
            <a:endParaRPr lang="zh-CN" altLang="en-US" dirty="0"/>
          </a:p>
        </p:txBody>
      </p:sp>
      <p:graphicFrame>
        <p:nvGraphicFramePr>
          <p:cNvPr id="27651" name="内容占位符 27650"/>
          <p:cNvGraphicFramePr/>
          <p:nvPr>
            <p:ph sz="half"/>
          </p:nvPr>
        </p:nvGraphicFramePr>
        <p:xfrm>
          <a:off x="1001713" y="1607185"/>
          <a:ext cx="6480175" cy="2630170"/>
        </p:xfrm>
        <a:graphic>
          <a:graphicData uri="http://schemas.openxmlformats.org/drawingml/2006/table">
            <a:tbl>
              <a:tblPr/>
              <a:tblGrid>
                <a:gridCol w="2343150"/>
                <a:gridCol w="4137025"/>
              </a:tblGrid>
              <a:tr h="438150"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fontAlgn="t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rgbClr val="000099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脑缺氧时间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10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fontAlgn="t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rgbClr val="000099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症状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100000"/>
                      </a:srgbClr>
                    </a:solidFill>
                  </a:tcPr>
                </a:tc>
              </a:tr>
              <a:tr h="438150"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fontAlgn="t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chemeClr val="tx1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15秒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10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fontAlgn="t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chemeClr val="tx1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意识丧失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100000"/>
                      </a:srgbClr>
                    </a:solidFill>
                  </a:tcPr>
                </a:tc>
              </a:tr>
              <a:tr h="439420"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chemeClr val="tx1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30秒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10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fontAlgn="t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chemeClr val="tx1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呼吸停止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Arial Narrow" panose="020B0606020202030204" pitchFamily="2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>
                        <a:alpha val="100000"/>
                      </a:srgbClr>
                    </a:solidFill>
                  </a:tcPr>
                </a:tc>
              </a:tr>
              <a:tr h="438150"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fontAlgn="t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rgbClr val="FF0000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1分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10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fontAlgn="t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chemeClr val="tx1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瞳孔散大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Arial Narrow" panose="020B0606020202030204" pitchFamily="2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100000"/>
                      </a:srgbClr>
                    </a:solidFill>
                  </a:tcPr>
                </a:tc>
              </a:tr>
              <a:tr h="438150"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fontAlgn="t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rgbClr val="FF0000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4分</a:t>
                      </a:r>
                      <a:r>
                        <a:rPr lang="en-US" altLang="x-none" sz="2200" b="0" dirty="0">
                          <a:solidFill>
                            <a:srgbClr val="FF0000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——</a:t>
                      </a:r>
                      <a:r>
                        <a:rPr lang="zh-CN" altLang="en-US" sz="2200" b="0" dirty="0">
                          <a:solidFill>
                            <a:srgbClr val="FF0000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6分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10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fontAlgn="t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chemeClr val="bg1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脑细胞受到损伤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100000"/>
                      </a:srgbClr>
                    </a:solidFill>
                  </a:tcPr>
                </a:tc>
              </a:tr>
              <a:tr h="438150"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fontAlgn="t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rgbClr val="FF0000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10分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10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r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342900" lvl="0" indent="-342900" algn="ctr" eaLnBrk="1" fontAlgn="t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zh-CN" altLang="en-US" sz="2200" b="0" dirty="0">
                          <a:solidFill>
                            <a:srgbClr val="FF0000"/>
                          </a:solidFill>
                          <a:latin typeface="Arial Narrow" panose="020B0606020202030204" pitchFamily="2" charset="0"/>
                          <a:ea typeface="仿宋_GB2312" pitchFamily="1" charset="-122"/>
                        </a:rPr>
                        <a:t>脑细胞不可逆性损坏(脑死亡)</a:t>
                      </a:r>
                      <a:endParaRPr lang="zh-CN" alt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仿宋_GB2312" pitchFamily="1" charset="-122"/>
                      </a:endParaRPr>
                    </a:p>
                  </a:txBody>
                  <a:tcPr marT="45712" marB="45712" vert="horz" anchor="ctr">
                    <a:lnL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674" name="矩形 1"/>
          <p:cNvSpPr/>
          <p:nvPr/>
        </p:nvSpPr>
        <p:spPr>
          <a:xfrm>
            <a:off x="1868488" y="664845"/>
            <a:ext cx="60531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rgbClr val="FF0000"/>
              </a:buClr>
            </a:pPr>
            <a:r>
              <a:rPr lang="zh-CN" altLang="en-US" sz="54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黄金救命时间</a:t>
            </a:r>
            <a:endParaRPr lang="zh-CN" altLang="en-US" sz="54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charRg st="1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Grp="1"/>
          </p:cNvSpPr>
          <p:nvPr>
            <p:ph idx="1"/>
          </p:nvPr>
        </p:nvSpPr>
        <p:spPr>
          <a:xfrm>
            <a:off x="4067175" y="1082675"/>
            <a:ext cx="4025900" cy="4578350"/>
          </a:xfrm>
        </p:spPr>
        <p:txBody>
          <a:bodyPr vert="horz" wrap="square" lIns="91440" tIns="45720" rIns="91440" bIns="45720" anchor="t"/>
          <a:p>
            <a:pPr eaLnBrk="1" hangingPunct="1">
              <a:lnSpc>
                <a:spcPct val="80000"/>
              </a:lnSpc>
            </a:pPr>
            <a:r>
              <a:rPr lang="en-US" altLang="zh-CN" sz="2400" dirty="0"/>
              <a:t>2012</a:t>
            </a:r>
            <a:r>
              <a:rPr lang="zh-CN" altLang="en-US" sz="2400" dirty="0"/>
              <a:t>年</a:t>
            </a:r>
            <a:r>
              <a:rPr lang="en-US" altLang="zh-CN" sz="2400" dirty="0"/>
              <a:t>7</a:t>
            </a:r>
            <a:r>
              <a:rPr lang="zh-CN" altLang="en-US" sz="2400" dirty="0"/>
              <a:t>月</a:t>
            </a:r>
            <a:r>
              <a:rPr lang="en-US" altLang="zh-CN" sz="2400" dirty="0"/>
              <a:t>21</a:t>
            </a:r>
            <a:r>
              <a:rPr lang="zh-CN" altLang="en-US" sz="2400" dirty="0"/>
              <a:t>日，北京城遭遇今年以来最大的雨，总体达到特大暴雨级别。暴雨引发房山地区山洪暴发，拒马河上游洪峰下泄。截至</a:t>
            </a:r>
            <a:r>
              <a:rPr lang="en-US" altLang="zh-CN" sz="2400" dirty="0"/>
              <a:t>22</a:t>
            </a:r>
            <a:r>
              <a:rPr lang="zh-CN" altLang="en-US" sz="2400" dirty="0"/>
              <a:t>日</a:t>
            </a:r>
            <a:r>
              <a:rPr lang="en-US" altLang="zh-CN" sz="2400" dirty="0"/>
              <a:t>17</a:t>
            </a:r>
            <a:r>
              <a:rPr lang="zh-CN" altLang="en-US" sz="2400" dirty="0"/>
              <a:t>时，暴雨洪涝灾害造成房山、通州、石景山等</a:t>
            </a:r>
            <a:r>
              <a:rPr lang="en-US" altLang="zh-CN" sz="2400" dirty="0"/>
              <a:t>11</a:t>
            </a:r>
            <a:r>
              <a:rPr lang="zh-CN" altLang="en-US" sz="2400" dirty="0"/>
              <a:t>区（县）</a:t>
            </a:r>
            <a:r>
              <a:rPr lang="en-US" altLang="zh-CN" sz="2400" dirty="0"/>
              <a:t>12.4</a:t>
            </a:r>
            <a:r>
              <a:rPr lang="zh-CN" altLang="en-US" sz="2400" dirty="0"/>
              <a:t>万人受灾，</a:t>
            </a:r>
            <a:r>
              <a:rPr lang="en-US" altLang="zh-CN" sz="2400" dirty="0"/>
              <a:t>4.3</a:t>
            </a:r>
            <a:r>
              <a:rPr lang="zh-CN" altLang="en-US" sz="2400" dirty="0"/>
              <a:t>万人紧急转移安置。全市受灾人口</a:t>
            </a:r>
            <a:r>
              <a:rPr lang="en-US" altLang="zh-CN" sz="2400" dirty="0"/>
              <a:t>190</a:t>
            </a:r>
            <a:r>
              <a:rPr lang="zh-CN" altLang="en-US" sz="2400" dirty="0"/>
              <a:t>万人，其中房山区</a:t>
            </a:r>
            <a:r>
              <a:rPr lang="en-US" altLang="zh-CN" sz="2400" dirty="0"/>
              <a:t>80</a:t>
            </a:r>
            <a:r>
              <a:rPr lang="zh-CN" altLang="en-US" sz="2400" dirty="0"/>
              <a:t>万人。初步统计，全市经济损失近百亿元。北京</a:t>
            </a:r>
            <a:r>
              <a:rPr lang="zh-CN" altLang="en-US" sz="2400" dirty="0">
                <a:latin typeface="Arial" panose="020B0604020202020204" pitchFamily="34" charset="0"/>
              </a:rPr>
              <a:t>“</a:t>
            </a:r>
            <a:r>
              <a:rPr lang="en-US" altLang="zh-CN" sz="2400" dirty="0"/>
              <a:t>7</a:t>
            </a:r>
            <a:r>
              <a:rPr lang="en-US" altLang="zh-CN" sz="2400" dirty="0">
                <a:latin typeface="Arial" panose="020B0604020202020204" pitchFamily="34" charset="0"/>
              </a:rPr>
              <a:t>·</a:t>
            </a:r>
            <a:r>
              <a:rPr lang="en-US" altLang="zh-CN" sz="2400" dirty="0"/>
              <a:t>21</a:t>
            </a:r>
            <a:r>
              <a:rPr lang="en-US" altLang="zh-CN" sz="2400" dirty="0">
                <a:latin typeface="Arial" panose="020B0604020202020204" pitchFamily="34" charset="0"/>
              </a:rPr>
              <a:t>”</a:t>
            </a:r>
            <a:r>
              <a:rPr lang="zh-CN" altLang="en-US" sz="2400" dirty="0"/>
              <a:t>特大自然灾害已造成</a:t>
            </a:r>
            <a:r>
              <a:rPr lang="en-US" altLang="zh-CN" sz="2400" dirty="0"/>
              <a:t>77</a:t>
            </a:r>
            <a:r>
              <a:rPr lang="zh-CN" altLang="en-US" sz="2400" dirty="0"/>
              <a:t>人遇难。 </a:t>
            </a:r>
            <a:endParaRPr lang="zh-CN" altLang="en-US" sz="2400" dirty="0"/>
          </a:p>
          <a:p>
            <a:pPr eaLnBrk="1" hangingPunct="1">
              <a:lnSpc>
                <a:spcPct val="80000"/>
              </a:lnSpc>
            </a:pPr>
            <a:endParaRPr lang="zh-CN" altLang="en-US" sz="2400" dirty="0"/>
          </a:p>
        </p:txBody>
      </p:sp>
      <p:pic>
        <p:nvPicPr>
          <p:cNvPr id="24579" name="Picture 3" descr="ae51f3deb48f8c54c359ccbc3a292df5e1fe7f9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209675"/>
            <a:ext cx="4083050" cy="4090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1" name="Rectangle 2"/>
          <p:cNvSpPr>
            <a:spLocks noGrp="1"/>
          </p:cNvSpPr>
          <p:nvPr/>
        </p:nvSpPr>
        <p:spPr>
          <a:xfrm>
            <a:off x="971550" y="1609725"/>
            <a:ext cx="3922713" cy="426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zh-CN" altLang="en-US" sz="2800" b="1" dirty="0">
                <a:latin typeface="Comic Sans MS" panose="030F0702030302020204" pitchFamily="66" charset="0"/>
                <a:ea typeface="黑体" panose="02010609060101010101" pitchFamily="49" charset="-122"/>
              </a:rPr>
              <a:t>          </a:t>
            </a:r>
            <a:r>
              <a:rPr lang="zh-CN" altLang="en-US" sz="3200" b="1" dirty="0">
                <a:latin typeface="Comic Sans MS" panose="030F0702030302020204" pitchFamily="66" charset="0"/>
              </a:rPr>
              <a:t>伤病员常因身体的伤病或灾难环境的影响而产生情绪困扰，所以，这些救护措施不仅是对伤病员受伤的身体和疾病的初步救护，也包括对伤病员的心理救助。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5435600" y="2565400"/>
          <a:ext cx="3219450" cy="255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2872105" imgH="2174240" progId="MS_ClipArt_Gallery.2">
                  <p:embed/>
                </p:oleObj>
              </mc:Choice>
              <mc:Fallback>
                <p:oleObj name="" r:id="rId1" imgW="2872105" imgH="2174240" progId="MS_ClipArt_Gallery.2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435600" y="2565400"/>
                        <a:ext cx="3219450" cy="25511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/>
          <p:nvPr/>
        </p:nvSpPr>
        <p:spPr>
          <a:xfrm>
            <a:off x="1826260" y="-145415"/>
            <a:ext cx="55264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20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Wingdings 2" panose="05020102010507070707" pitchFamily="18" charset="2"/>
            </a:pPr>
            <a:r>
              <a:rPr lang="zh-CN" altLang="en-US" sz="54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现场救护的特点</a:t>
            </a:r>
            <a:r>
              <a:rPr lang="zh-CN" altLang="en-US" sz="5400">
                <a:solidFill>
                  <a:srgbClr val="FF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 </a:t>
            </a:r>
            <a:endParaRPr lang="zh-CN" altLang="en-US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053" name="Group 5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2054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055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056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057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2058" name="Picture 14" descr="Red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Rectangle 13"/>
          <p:cNvSpPr>
            <a:spLocks noChangeArrowheads="1"/>
          </p:cNvSpPr>
          <p:nvPr/>
        </p:nvSpPr>
        <p:spPr bwMode="auto">
          <a:xfrm>
            <a:off x="1042988" y="1987550"/>
            <a:ext cx="4318000" cy="3149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　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是立足于现场的抢救。然后将伤病员迅速送到就近的医疗机构继续进行救治。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5580063" y="2971800"/>
          <a:ext cx="338455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" imgW="2771775" imgH="2009140" progId="MS_ClipArt_Gallery.2">
                  <p:embed/>
                </p:oleObj>
              </mc:Choice>
              <mc:Fallback>
                <p:oleObj name="" r:id="rId1" imgW="2771775" imgH="2009140" progId="MS_ClipArt_Gallery.2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580063" y="2971800"/>
                        <a:ext cx="3384550" cy="1727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/>
          <p:nvPr/>
        </p:nvSpPr>
        <p:spPr>
          <a:xfrm>
            <a:off x="2122805" y="239713"/>
            <a:ext cx="4608513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lnSpc>
                <a:spcPct val="20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Wingdings 2" panose="05020102010507070707" pitchFamily="18" charset="2"/>
            </a:pPr>
            <a:r>
              <a:rPr lang="zh-CN" altLang="en-US" sz="40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现场救护的特点</a:t>
            </a:r>
            <a:r>
              <a:rPr lang="zh-CN" altLang="en-US" sz="5400">
                <a:solidFill>
                  <a:srgbClr val="FF000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 </a:t>
            </a:r>
            <a:endParaRPr lang="zh-CN" altLang="en-US" sz="4400" b="1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4037" name="Picture 17" descr="会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5" y="4356100"/>
            <a:ext cx="255588" cy="3603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8" name="Group 6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3079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080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081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082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3083" name="Picture 14" descr="Red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Rectangle 13"/>
          <p:cNvSpPr/>
          <p:nvPr/>
        </p:nvSpPr>
        <p:spPr>
          <a:xfrm>
            <a:off x="461963" y="1557338"/>
            <a:ext cx="4968875" cy="39211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eaLnBrk="0" hangingPunct="0">
              <a:lnSpc>
                <a:spcPct val="110000"/>
              </a:lnSpc>
            </a:pPr>
            <a:r>
              <a:rPr lang="zh-CN" altLang="en-US" sz="4000" b="1" dirty="0">
                <a:latin typeface="Arial" panose="020B0604020202020204" pitchFamily="34" charset="0"/>
              </a:rPr>
              <a:t>　   </a:t>
            </a:r>
            <a:r>
              <a:rPr lang="zh-CN" altLang="en-US" sz="3600" b="1" dirty="0">
                <a:latin typeface="Arial" panose="020B0604020202020204" pitchFamily="34" charset="0"/>
              </a:rPr>
              <a:t>现代救护仅仅依靠医疗部门是不够的，还需要各相关部门的配合支持，要有一个</a:t>
            </a:r>
            <a:r>
              <a:rPr lang="zh-CN" altLang="en-US" sz="3600" b="1" dirty="0">
                <a:latin typeface="宋体" panose="02010600030101010101" pitchFamily="2" charset="-122"/>
              </a:rPr>
              <a:t>“</a:t>
            </a:r>
            <a:r>
              <a:rPr lang="zh-CN" altLang="en-US" sz="3600" b="1" dirty="0">
                <a:latin typeface="Arial" panose="020B0604020202020204" pitchFamily="34" charset="0"/>
              </a:rPr>
              <a:t>大救援</a:t>
            </a:r>
            <a:r>
              <a:rPr lang="zh-CN" altLang="en-US" sz="3600" b="1" dirty="0">
                <a:latin typeface="宋体" panose="02010600030101010101" pitchFamily="2" charset="-122"/>
              </a:rPr>
              <a:t>”</a:t>
            </a:r>
            <a:r>
              <a:rPr lang="zh-CN" altLang="en-US" sz="3600" b="1" dirty="0">
                <a:latin typeface="Arial" panose="020B0604020202020204" pitchFamily="34" charset="0"/>
              </a:rPr>
              <a:t>的观念称为医学救援。</a:t>
            </a:r>
            <a:endParaRPr lang="zh-CN" altLang="en-US" sz="3600" b="1" dirty="0">
              <a:latin typeface="Arial" panose="020B0604020202020204" pitchFamily="34" charset="0"/>
            </a:endParaRPr>
          </a:p>
        </p:txBody>
      </p:sp>
      <p:pic>
        <p:nvPicPr>
          <p:cNvPr id="45059" name="Picture 3" descr="car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0838" y="1517650"/>
            <a:ext cx="3024187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4" name="Rectangle 4"/>
          <p:cNvSpPr/>
          <p:nvPr/>
        </p:nvSpPr>
        <p:spPr>
          <a:xfrm>
            <a:off x="1751330" y="721678"/>
            <a:ext cx="2592388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 eaLnBrk="0" hangingPunct="0"/>
            <a:r>
              <a:rPr lang="zh-CN" altLang="en-US" sz="40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医学救援</a:t>
            </a:r>
            <a:endParaRPr lang="zh-CN" altLang="en-US" sz="40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sp>
        <p:nvSpPr>
          <p:cNvPr id="45061" name="AutoShape 5" descr="图片-1"/>
          <p:cNvSpPr/>
          <p:nvPr/>
        </p:nvSpPr>
        <p:spPr>
          <a:xfrm>
            <a:off x="5718175" y="3460750"/>
            <a:ext cx="2520950" cy="2017713"/>
          </a:xfrm>
          <a:prstGeom prst="roundRect">
            <a:avLst>
              <a:gd name="adj" fmla="val 16667"/>
            </a:avLst>
          </a:prstGeom>
          <a:blipFill rotWithShape="1">
            <a:blip r:embed="rId2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grpSp>
        <p:nvGrpSpPr>
          <p:cNvPr id="40966" name="Group 6"/>
          <p:cNvGrpSpPr/>
          <p:nvPr/>
        </p:nvGrpSpPr>
        <p:grpSpPr>
          <a:xfrm>
            <a:off x="90805" y="133668"/>
            <a:ext cx="9142413" cy="6856412"/>
            <a:chOff x="0" y="0"/>
            <a:chExt cx="5760" cy="4320"/>
          </a:xfrm>
        </p:grpSpPr>
        <p:sp>
          <p:nvSpPr>
            <p:cNvPr id="40967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0968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0969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0970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40971" name="Picture 14" descr="Red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6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1500" y="214313"/>
            <a:ext cx="7777163" cy="706755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dist="35921" dir="2700000" sy="50000" rotWithShape="0">
              <a:srgbClr val="875B0D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4000" i="0" u="none" strike="noStrike" kern="120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n-cs"/>
              </a:rPr>
              <a:t>应急救护人员和红十字救护员</a:t>
            </a:r>
            <a:endParaRPr kumimoji="0" lang="zh-CN" altLang="en-US" sz="4000" i="0" u="none" strike="noStrike" kern="120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n-cs"/>
            </a:endParaRP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 bwMode="auto">
          <a:xfrm>
            <a:off x="611188" y="1341438"/>
            <a:ext cx="3529013" cy="4679950"/>
          </a:xfrm>
          <a:prstGeom prst="rect">
            <a:avLst/>
          </a:prstGeom>
          <a:solidFill>
            <a:srgbClr val="CDEC30"/>
          </a:solidFill>
          <a:ln w="9525">
            <a:solidFill>
              <a:srgbClr val="C00000"/>
            </a:solidFill>
            <a:miter lim="800000"/>
          </a:ln>
        </p:spPr>
        <p:txBody>
          <a:bodyPr/>
          <a:lstStyle/>
          <a:p>
            <a:pPr marL="342900" marR="0" indent="-342900" defTabSz="914400" eaLnBrk="0" hangingPunct="0">
              <a:spcBef>
                <a:spcPct val="2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3200" kern="1200" cap="none" spc="0" normalizeH="0" baseline="0" noProof="0" dirty="0">
                <a:solidFill>
                  <a:srgbClr val="FF3300"/>
                </a:solidFill>
                <a:latin typeface="+mn-lt"/>
                <a:ea typeface="楷体" panose="02010609060101010101" pitchFamily="49" charset="-122"/>
                <a:cs typeface="+mn-cs"/>
              </a:rPr>
              <a:t>     </a:t>
            </a:r>
            <a:r>
              <a:rPr kumimoji="0" lang="zh-CN" altLang="en-US" sz="2800" b="1" kern="1200" cap="none" spc="0" normalizeH="0" baseline="0" noProof="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应急救护人员</a:t>
            </a:r>
            <a:endParaRPr kumimoji="0" lang="zh-CN" altLang="en-US" sz="2800" b="1" kern="1200" cap="none" spc="0" normalizeH="0" baseline="0" noProof="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eaLnBrk="0" hangingPunct="0">
              <a:spcBef>
                <a:spcPct val="2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en-US" sz="28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eaLnBrk="0" hangingPunct="0">
              <a:lnSpc>
                <a:spcPct val="150000"/>
              </a:lnSpc>
              <a:spcBef>
                <a:spcPct val="2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8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当疾病或意外伤害发生后，能够立即为伤病员实施应急救护的人统称为应急救护人员。</a:t>
            </a:r>
            <a:endParaRPr kumimoji="0" lang="zh-CN" altLang="en-US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eaLnBrk="0" hangingPunct="0"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3200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4643438" y="1341438"/>
            <a:ext cx="3960812" cy="4608512"/>
          </a:xfrm>
          <a:prstGeom prst="rect">
            <a:avLst/>
          </a:prstGeom>
          <a:solidFill>
            <a:srgbClr val="CDEC30"/>
          </a:solidFill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marL="342900" indent="-342900" algn="ctr" eaLnBrk="0" hangingPunct="0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宋体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红十字救护员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 marL="342900" indent="-342900" eaLnBrk="0" hangingPunct="0">
              <a:lnSpc>
                <a:spcPts val="35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en-US" sz="2800" dirty="0">
                <a:latin typeface="宋体" panose="02010600030101010101" pitchFamily="2" charset="-122"/>
              </a:rPr>
              <a:t>  </a:t>
            </a:r>
            <a:r>
              <a:rPr lang="zh-CN" altLang="en-US" sz="2400" dirty="0">
                <a:latin typeface="宋体" panose="02010600030101010101" pitchFamily="2" charset="-122"/>
              </a:rPr>
              <a:t>凡接受红十字救护课程培训，通过考试取得证书，即可成为红十字救护员，红十字救护员不仅要掌握应急救护的基本技能，还要要爱心和社会责任感，当意外伤害或急症发生时，能够立即为伤病员实施应急救护。</a:t>
            </a:r>
            <a:endParaRPr lang="zh-CN" altLang="en-US" sz="24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1500" y="214313"/>
            <a:ext cx="7777163" cy="706755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dist="35921" dir="2700000" sy="50000" rotWithShape="0">
              <a:srgbClr val="875B0D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4000" i="0" u="none" strike="noStrike" kern="120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n-cs"/>
              </a:rPr>
              <a:t>应急救护人员和红十字救护员</a:t>
            </a:r>
            <a:endParaRPr kumimoji="0" lang="zh-CN" altLang="en-US" sz="4000" i="0" u="none" strike="noStrike" kern="120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n-cs"/>
            </a:endParaRPr>
          </a:p>
        </p:txBody>
      </p:sp>
      <p:sp>
        <p:nvSpPr>
          <p:cNvPr id="5" name="Rectangle 2"/>
          <p:cNvSpPr txBox="1">
            <a:spLocks noRot="1"/>
          </p:cNvSpPr>
          <p:nvPr/>
        </p:nvSpPr>
        <p:spPr>
          <a:xfrm>
            <a:off x="179388" y="1484313"/>
            <a:ext cx="4105275" cy="4752975"/>
          </a:xfrm>
          <a:prstGeom prst="rect">
            <a:avLst/>
          </a:prstGeom>
          <a:solidFill>
            <a:srgbClr val="CDEC30"/>
          </a:solidFill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rgbClr val="FF3300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400" b="1" dirty="0">
                <a:solidFill>
                  <a:srgbClr val="FF3300"/>
                </a:solidFill>
                <a:latin typeface="宋体" panose="02010600030101010101" pitchFamily="2" charset="-122"/>
              </a:rPr>
              <a:t>红十字救护员的基本任务</a:t>
            </a:r>
            <a:endParaRPr lang="zh-CN" altLang="en-US" sz="2400" b="1" dirty="0">
              <a:solidFill>
                <a:srgbClr val="FF3300"/>
              </a:solidFill>
              <a:latin typeface="宋体" panose="02010600030101010101" pitchFamily="2" charset="-122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zh-CN" sz="2400" dirty="0">
              <a:solidFill>
                <a:srgbClr val="0000CC"/>
              </a:solidFill>
              <a:latin typeface="宋体" panose="02010600030101010101" pitchFamily="2" charset="-122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200" dirty="0">
                <a:latin typeface="宋体" panose="02010600030101010101" pitchFamily="2" charset="-122"/>
              </a:rPr>
              <a:t>1.</a:t>
            </a:r>
            <a:r>
              <a:rPr lang="zh-CN" altLang="en-US" sz="2200" dirty="0">
                <a:latin typeface="宋体" panose="02010600030101010101" pitchFamily="2" charset="-122"/>
              </a:rPr>
              <a:t>确认现场安全</a:t>
            </a:r>
            <a:endParaRPr lang="zh-CN" altLang="en-US" sz="2200" dirty="0">
              <a:latin typeface="宋体" panose="02010600030101010101" pitchFamily="2" charset="-122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200" dirty="0">
                <a:latin typeface="宋体" panose="02010600030101010101" pitchFamily="2" charset="-122"/>
              </a:rPr>
              <a:t>2.</a:t>
            </a:r>
            <a:r>
              <a:rPr lang="zh-CN" altLang="en-US" sz="2200" dirty="0">
                <a:latin typeface="宋体" panose="02010600030101010101" pitchFamily="2" charset="-122"/>
              </a:rPr>
              <a:t>迅速判断伤病员的伤病程度</a:t>
            </a:r>
            <a:endParaRPr lang="zh-CN" altLang="en-US" sz="2200" dirty="0">
              <a:latin typeface="宋体" panose="02010600030101010101" pitchFamily="2" charset="-122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200" dirty="0">
                <a:latin typeface="宋体" panose="02010600030101010101" pitchFamily="2" charset="-122"/>
              </a:rPr>
              <a:t>3.</a:t>
            </a:r>
            <a:r>
              <a:rPr lang="zh-CN" altLang="en-US" sz="2200" dirty="0">
                <a:latin typeface="宋体" panose="02010600030101010101" pitchFamily="2" charset="-122"/>
              </a:rPr>
              <a:t>尽快寻求帮助，拨打急救电话</a:t>
            </a:r>
            <a:endParaRPr lang="zh-CN" altLang="en-US" sz="2200" dirty="0">
              <a:latin typeface="宋体" panose="02010600030101010101" pitchFamily="2" charset="-122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200" dirty="0">
                <a:latin typeface="宋体" panose="02010600030101010101" pitchFamily="2" charset="-122"/>
              </a:rPr>
              <a:t>4.</a:t>
            </a:r>
            <a:r>
              <a:rPr lang="zh-CN" altLang="en-US" sz="2200" dirty="0">
                <a:latin typeface="宋体" panose="02010600030101010101" pitchFamily="2" charset="-122"/>
              </a:rPr>
              <a:t>采用正确的方法救护伤病员</a:t>
            </a:r>
            <a:endParaRPr lang="zh-CN" altLang="en-US" sz="2200" dirty="0">
              <a:latin typeface="宋体" panose="02010600030101010101" pitchFamily="2" charset="-122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4427538" y="1484313"/>
            <a:ext cx="4537075" cy="4752975"/>
          </a:xfrm>
          <a:prstGeom prst="rect">
            <a:avLst/>
          </a:prstGeom>
          <a:solidFill>
            <a:srgbClr val="CDEC30"/>
          </a:solidFill>
          <a:ln w="9525">
            <a:solidFill>
              <a:srgbClr val="C00000"/>
            </a:solidFill>
            <a:miter lim="800000"/>
          </a:ln>
        </p:spPr>
        <p:txBody>
          <a:bodyPr/>
          <a:lstStyle/>
          <a:p>
            <a:pPr marL="342900" marR="0" indent="-342900" defTabSz="914400" eaLnBrk="0" hangingPunct="0">
              <a:spcBef>
                <a:spcPct val="2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rgbClr val="FF0000"/>
                </a:solidFill>
                <a:latin typeface="+mn-lt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红十字救护员施救守则          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eaLnBrk="0" hangingPunct="0">
              <a:spcBef>
                <a:spcPct val="2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kumimoji="0" lang="en-US" altLang="zh-CN" sz="22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eaLnBrk="0" hangingPunct="0">
              <a:spcBef>
                <a:spcPct val="2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2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1.</a:t>
            </a:r>
            <a:r>
              <a:rPr kumimoji="0" lang="zh-CN" altLang="en-US" sz="22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表明自己“红十字救护员的身份”。</a:t>
            </a:r>
            <a:endParaRPr kumimoji="0" lang="zh-CN" altLang="en-US" sz="22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eaLnBrk="0" hangingPunct="0">
              <a:spcBef>
                <a:spcPct val="2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2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2.</a:t>
            </a:r>
            <a:r>
              <a:rPr kumimoji="0" lang="zh-CN" altLang="en-US" sz="22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救护行为应符合正确的现场救护操作方法。</a:t>
            </a:r>
            <a:endParaRPr kumimoji="0" lang="zh-CN" altLang="en-US" sz="22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eaLnBrk="0" hangingPunct="0">
              <a:spcBef>
                <a:spcPct val="2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2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3.</a:t>
            </a:r>
            <a:r>
              <a:rPr kumimoji="0" lang="zh-CN" altLang="en-US" sz="22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救护员抢救伤病员是志愿行为，要发扬人道主义精神，做到：施救不存在偏见，平等对待每一位伤病员；不擅自拿取伤病员的财物；不应期望伤病员任何方式的回报。</a:t>
            </a:r>
            <a:endParaRPr kumimoji="0" lang="zh-CN" altLang="en-US" sz="22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6650" y="556260"/>
            <a:ext cx="6870700" cy="981075"/>
          </a:xfrm>
        </p:spPr>
        <p:txBody>
          <a:bodyPr/>
          <a:p>
            <a:r>
              <a:rPr lang="zh-CN" altLang="en-US" sz="40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三、现场救护的目的和原则</a:t>
            </a:r>
            <a:endParaRPr lang="zh-CN" altLang="en-US" sz="40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grpSp>
        <p:nvGrpSpPr>
          <p:cNvPr id="41988" name="Group 4"/>
          <p:cNvGrpSpPr/>
          <p:nvPr/>
        </p:nvGrpSpPr>
        <p:grpSpPr>
          <a:xfrm>
            <a:off x="82550" y="-138112"/>
            <a:ext cx="9142413" cy="6856412"/>
            <a:chOff x="0" y="0"/>
            <a:chExt cx="5760" cy="4320"/>
          </a:xfrm>
        </p:grpSpPr>
        <p:sp>
          <p:nvSpPr>
            <p:cNvPr id="41989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1990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1991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1992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41993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" name="文本框 5"/>
          <p:cNvSpPr txBox="1"/>
          <p:nvPr/>
        </p:nvSpPr>
        <p:spPr>
          <a:xfrm>
            <a:off x="2313305" y="2382520"/>
            <a:ext cx="50038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kern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1.现场救护的目的</a:t>
            </a:r>
            <a:endParaRPr lang="zh-CN" altLang="en-US" sz="2800" kern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  <a:p>
            <a:r>
              <a:rPr lang="zh-CN" altLang="en-US" sz="2800" kern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2.现场救护的原则</a:t>
            </a:r>
            <a:endParaRPr lang="zh-CN" altLang="en-US" sz="2800" kern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  <a:p>
            <a:r>
              <a:rPr lang="zh-CN" altLang="en-US" sz="2800" kern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3.救护员的责任</a:t>
            </a:r>
            <a:endParaRPr lang="zh-CN" altLang="en-US" sz="2800" kern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  <a:p>
            <a:r>
              <a:rPr lang="zh-CN" altLang="en-US" sz="2800" kern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4.救护员的道德守则</a:t>
            </a:r>
            <a:endParaRPr lang="zh-CN" altLang="en-US" sz="2800" kern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Rectangle 2"/>
          <p:cNvSpPr>
            <a:spLocks noGrp="1"/>
          </p:cNvSpPr>
          <p:nvPr/>
        </p:nvSpPr>
        <p:spPr>
          <a:xfrm>
            <a:off x="1619250" y="476250"/>
            <a:ext cx="6380163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400" kern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现场救护的目的</a:t>
            </a:r>
            <a:endParaRPr lang="zh-CN" altLang="en-US" sz="4400" kern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41987" name="Rectangle 3"/>
          <p:cNvSpPr>
            <a:spLocks noGrp="1"/>
          </p:cNvSpPr>
          <p:nvPr/>
        </p:nvSpPr>
        <p:spPr>
          <a:xfrm>
            <a:off x="539750" y="1692275"/>
            <a:ext cx="7999413" cy="426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>
              <a:spcBef>
                <a:spcPct val="20000"/>
              </a:spcBef>
              <a:buChar char="•"/>
            </a:pPr>
            <a:endParaRPr lang="zh-CN" altLang="en-US" sz="3200" b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solidFill>
                  <a:srgbClr val="FF5050"/>
                </a:solidFill>
                <a:latin typeface="Comic Sans MS" panose="030F0702030302020204" pitchFamily="66" charset="0"/>
              </a:rPr>
              <a:t>挽救生命。</a:t>
            </a:r>
            <a:r>
              <a:rPr lang="zh-CN" altLang="en-US" sz="3200" b="1" dirty="0">
                <a:latin typeface="Comic Sans MS" panose="030F0702030302020204" pitchFamily="66" charset="0"/>
              </a:rPr>
              <a:t>在现场采取任何急救措施的首要目的是挽救伤病者的生命。</a:t>
            </a:r>
            <a:endParaRPr lang="zh-CN" altLang="en-US" sz="3200" b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solidFill>
                  <a:srgbClr val="FF5050"/>
                </a:solidFill>
                <a:latin typeface="Comic Sans MS" panose="030F0702030302020204" pitchFamily="66" charset="0"/>
              </a:rPr>
              <a:t>防止伤病恶化。</a:t>
            </a:r>
            <a:r>
              <a:rPr lang="zh-CN" altLang="en-US" sz="3200" b="1" dirty="0">
                <a:latin typeface="Comic Sans MS" panose="030F0702030302020204" pitchFamily="66" charset="0"/>
              </a:rPr>
              <a:t>防止伤病继续发展和继发损伤，减轻伤病和残疾。</a:t>
            </a:r>
            <a:endParaRPr lang="zh-CN" altLang="en-US" sz="3200" b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solidFill>
                  <a:srgbClr val="FF5050"/>
                </a:solidFill>
                <a:latin typeface="Comic Sans MS" panose="030F0702030302020204" pitchFamily="66" charset="0"/>
              </a:rPr>
              <a:t>促进恢复。</a:t>
            </a:r>
            <a:r>
              <a:rPr lang="zh-CN" altLang="en-US" sz="3200" b="1" dirty="0">
                <a:latin typeface="Comic Sans MS" panose="030F0702030302020204" pitchFamily="66" charset="0"/>
              </a:rPr>
              <a:t>有利于伤病的后期治疗，以及伤病者身体和心理的康复。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grpSp>
        <p:nvGrpSpPr>
          <p:cNvPr id="41988" name="Group 4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41989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1990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1991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1992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41993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Rectangle 2"/>
          <p:cNvSpPr>
            <a:spLocks noGrp="1"/>
          </p:cNvSpPr>
          <p:nvPr/>
        </p:nvSpPr>
        <p:spPr>
          <a:xfrm>
            <a:off x="309563" y="197168"/>
            <a:ext cx="8001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400" kern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现场救护原则</a:t>
            </a:r>
            <a:endParaRPr lang="zh-CN" altLang="en-US" sz="4400" kern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grpSp>
        <p:nvGrpSpPr>
          <p:cNvPr id="43012" name="Group 4"/>
          <p:cNvGrpSpPr/>
          <p:nvPr/>
        </p:nvGrpSpPr>
        <p:grpSpPr>
          <a:xfrm>
            <a:off x="-7620" y="-32702"/>
            <a:ext cx="9142413" cy="6856412"/>
            <a:chOff x="0" y="0"/>
            <a:chExt cx="5760" cy="4320"/>
          </a:xfrm>
        </p:grpSpPr>
        <p:sp>
          <p:nvSpPr>
            <p:cNvPr id="43013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3014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3015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3016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43017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1987" name="Group 231"/>
          <p:cNvGrpSpPr/>
          <p:nvPr/>
        </p:nvGrpSpPr>
        <p:grpSpPr>
          <a:xfrm>
            <a:off x="500063" y="2428875"/>
            <a:ext cx="7505700" cy="1346200"/>
            <a:chOff x="-113" y="1963"/>
            <a:chExt cx="5017" cy="880"/>
          </a:xfrm>
        </p:grpSpPr>
        <p:sp>
          <p:nvSpPr>
            <p:cNvPr id="41998" name="Freeform 2"/>
            <p:cNvSpPr/>
            <p:nvPr/>
          </p:nvSpPr>
          <p:spPr>
            <a:xfrm flipH="1">
              <a:off x="3548" y="2575"/>
              <a:ext cx="552" cy="149"/>
            </a:xfrm>
            <a:custGeom>
              <a:avLst/>
              <a:gdLst>
                <a:gd name="txL" fmla="*/ 0 w 2331"/>
                <a:gd name="txT" fmla="*/ 0 h 688"/>
                <a:gd name="txR" fmla="*/ 2331 w 2331"/>
                <a:gd name="txB" fmla="*/ 688 h 68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999" name="Freeform 3"/>
            <p:cNvSpPr/>
            <p:nvPr/>
          </p:nvSpPr>
          <p:spPr>
            <a:xfrm>
              <a:off x="-113" y="2614"/>
              <a:ext cx="619" cy="229"/>
            </a:xfrm>
            <a:custGeom>
              <a:avLst/>
              <a:gdLst>
                <a:gd name="txL" fmla="*/ 0 w 2331"/>
                <a:gd name="txT" fmla="*/ 0 h 688"/>
                <a:gd name="txR" fmla="*/ 2331 w 2331"/>
                <a:gd name="txB" fmla="*/ 688 h 68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0875F8">
                    <a:alpha val="0"/>
                  </a:srgbClr>
                </a:gs>
                <a:gs pos="100000">
                  <a:srgbClr val="044087">
                    <a:alpha val="5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00" name="Freeform 4"/>
            <p:cNvSpPr/>
            <p:nvPr/>
          </p:nvSpPr>
          <p:spPr>
            <a:xfrm flipH="1">
              <a:off x="4360" y="2523"/>
              <a:ext cx="544" cy="245"/>
            </a:xfrm>
            <a:custGeom>
              <a:avLst/>
              <a:gdLst>
                <a:gd name="txL" fmla="*/ 0 w 2331"/>
                <a:gd name="txT" fmla="*/ 0 h 688"/>
                <a:gd name="txR" fmla="*/ 2331 w 2331"/>
                <a:gd name="txB" fmla="*/ 688 h 68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01" name="Freeform 6"/>
            <p:cNvSpPr/>
            <p:nvPr/>
          </p:nvSpPr>
          <p:spPr>
            <a:xfrm>
              <a:off x="846" y="2525"/>
              <a:ext cx="528" cy="229"/>
            </a:xfrm>
            <a:custGeom>
              <a:avLst/>
              <a:gdLst>
                <a:gd name="txL" fmla="*/ 0 w 2331"/>
                <a:gd name="txT" fmla="*/ 0 h 688"/>
                <a:gd name="txR" fmla="*/ 2331 w 2331"/>
                <a:gd name="txB" fmla="*/ 688 h 68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02" name="Freeform 7"/>
            <p:cNvSpPr/>
            <p:nvPr/>
          </p:nvSpPr>
          <p:spPr>
            <a:xfrm>
              <a:off x="1662" y="2575"/>
              <a:ext cx="558" cy="149"/>
            </a:xfrm>
            <a:custGeom>
              <a:avLst/>
              <a:gdLst>
                <a:gd name="txL" fmla="*/ 0 w 2331"/>
                <a:gd name="txT" fmla="*/ 0 h 688"/>
                <a:gd name="txR" fmla="*/ 2331 w 2331"/>
                <a:gd name="txB" fmla="*/ 688 h 68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331" h="688">
                  <a:moveTo>
                    <a:pt x="2331" y="688"/>
                  </a:moveTo>
                  <a:cubicBezTo>
                    <a:pt x="2331" y="688"/>
                    <a:pt x="208" y="159"/>
                    <a:pt x="104" y="138"/>
                  </a:cubicBezTo>
                  <a:cubicBezTo>
                    <a:pt x="0" y="118"/>
                    <a:pt x="2086" y="0"/>
                    <a:pt x="2086" y="0"/>
                  </a:cubicBezTo>
                  <a:lnTo>
                    <a:pt x="2331" y="68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666666">
                    <a:alpha val="34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03" name="Freeform 8"/>
            <p:cNvSpPr/>
            <p:nvPr/>
          </p:nvSpPr>
          <p:spPr>
            <a:xfrm>
              <a:off x="508" y="1963"/>
              <a:ext cx="705" cy="877"/>
            </a:xfrm>
            <a:custGeom>
              <a:avLst/>
              <a:gdLst>
                <a:gd name="txL" fmla="*/ 0 w 1006"/>
                <a:gd name="txT" fmla="*/ 0 h 1251"/>
                <a:gd name="txR" fmla="*/ 1006 w 1006"/>
                <a:gd name="txB" fmla="*/ 1251 h 1251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1006" h="1251">
                  <a:moveTo>
                    <a:pt x="0" y="0"/>
                  </a:moveTo>
                  <a:lnTo>
                    <a:pt x="0" y="1251"/>
                  </a:lnTo>
                  <a:lnTo>
                    <a:pt x="1006" y="1154"/>
                  </a:lnTo>
                  <a:lnTo>
                    <a:pt x="1006" y="81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A03500">
                    <a:alpha val="100000"/>
                  </a:srgbClr>
                </a:gs>
                <a:gs pos="50000">
                  <a:srgbClr val="E65100">
                    <a:alpha val="100000"/>
                  </a:srgbClr>
                </a:gs>
                <a:gs pos="100000">
                  <a:srgbClr val="FF6200">
                    <a:alpha val="100000"/>
                  </a:srgbClr>
                </a:gs>
              </a:gsLst>
              <a:lin ang="135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04" name="Freeform 9"/>
            <p:cNvSpPr/>
            <p:nvPr/>
          </p:nvSpPr>
          <p:spPr>
            <a:xfrm>
              <a:off x="270" y="1963"/>
              <a:ext cx="238" cy="877"/>
            </a:xfrm>
            <a:custGeom>
              <a:avLst/>
              <a:gdLst>
                <a:gd name="txL" fmla="*/ 0 w 339"/>
                <a:gd name="txT" fmla="*/ 0 h 1251"/>
                <a:gd name="txR" fmla="*/ 339 w 339"/>
                <a:gd name="txB" fmla="*/ 1251 h 1251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</a:cxnLst>
              <a:rect l="txL" t="txT" r="txR" b="txB"/>
              <a:pathLst>
                <a:path w="339" h="1251">
                  <a:moveTo>
                    <a:pt x="0" y="110"/>
                  </a:moveTo>
                  <a:lnTo>
                    <a:pt x="0" y="1080"/>
                  </a:lnTo>
                  <a:lnTo>
                    <a:pt x="339" y="1251"/>
                  </a:lnTo>
                  <a:lnTo>
                    <a:pt x="339" y="0"/>
                  </a:lnTo>
                  <a:lnTo>
                    <a:pt x="0" y="110"/>
                  </a:lnTo>
                  <a:close/>
                </a:path>
              </a:pathLst>
            </a:custGeom>
            <a:gradFill rotWithShape="1">
              <a:gsLst>
                <a:gs pos="0">
                  <a:srgbClr val="A03500">
                    <a:alpha val="100000"/>
                  </a:srgbClr>
                </a:gs>
                <a:gs pos="50000">
                  <a:srgbClr val="E65100">
                    <a:alpha val="100000"/>
                  </a:srgbClr>
                </a:gs>
                <a:gs pos="100000">
                  <a:srgbClr val="FF6200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05" name="Freeform 10"/>
            <p:cNvSpPr/>
            <p:nvPr/>
          </p:nvSpPr>
          <p:spPr>
            <a:xfrm>
              <a:off x="1367" y="2056"/>
              <a:ext cx="682" cy="749"/>
            </a:xfrm>
            <a:custGeom>
              <a:avLst/>
              <a:gdLst>
                <a:gd name="txL" fmla="*/ 0 w 973"/>
                <a:gd name="txT" fmla="*/ 0 h 1069"/>
                <a:gd name="txR" fmla="*/ 973 w 973"/>
                <a:gd name="txB" fmla="*/ 1069 h 1069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973" h="1069">
                  <a:moveTo>
                    <a:pt x="0" y="0"/>
                  </a:moveTo>
                  <a:lnTo>
                    <a:pt x="0" y="1069"/>
                  </a:lnTo>
                  <a:lnTo>
                    <a:pt x="973" y="1051"/>
                  </a:lnTo>
                  <a:lnTo>
                    <a:pt x="973" y="3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8F8F8">
                    <a:alpha val="100000"/>
                  </a:srgbClr>
                </a:gs>
                <a:gs pos="100000">
                  <a:srgbClr val="C0C0C0">
                    <a:alpha val="100000"/>
                  </a:srgb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06" name="Freeform 11"/>
            <p:cNvSpPr/>
            <p:nvPr/>
          </p:nvSpPr>
          <p:spPr>
            <a:xfrm>
              <a:off x="1251" y="2015"/>
              <a:ext cx="138" cy="749"/>
            </a:xfrm>
            <a:custGeom>
              <a:avLst/>
              <a:gdLst>
                <a:gd name="txL" fmla="*/ 0 w 197"/>
                <a:gd name="txT" fmla="*/ 0 h 1069"/>
                <a:gd name="txR" fmla="*/ 197 w 197"/>
                <a:gd name="txB" fmla="*/ 1069 h 1069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</a:cxnLst>
              <a:rect l="txL" t="txT" r="txR" b="txB"/>
              <a:pathLst>
                <a:path w="197" h="1069">
                  <a:moveTo>
                    <a:pt x="0" y="123"/>
                  </a:moveTo>
                  <a:lnTo>
                    <a:pt x="0" y="947"/>
                  </a:lnTo>
                  <a:lnTo>
                    <a:pt x="197" y="1069"/>
                  </a:lnTo>
                  <a:lnTo>
                    <a:pt x="197" y="0"/>
                  </a:lnTo>
                  <a:lnTo>
                    <a:pt x="0" y="123"/>
                  </a:lnTo>
                  <a:close/>
                </a:path>
              </a:pathLst>
            </a:custGeom>
            <a:gradFill rotWithShape="1">
              <a:gsLst>
                <a:gs pos="0">
                  <a:srgbClr val="969696">
                    <a:alpha val="100000"/>
                  </a:srgbClr>
                </a:gs>
                <a:gs pos="100000">
                  <a:srgbClr val="5F5F5F">
                    <a:alpha val="100000"/>
                  </a:srgb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07" name="Freeform 12"/>
            <p:cNvSpPr/>
            <p:nvPr/>
          </p:nvSpPr>
          <p:spPr>
            <a:xfrm>
              <a:off x="2199" y="2049"/>
              <a:ext cx="640" cy="681"/>
            </a:xfrm>
            <a:custGeom>
              <a:avLst/>
              <a:gdLst>
                <a:gd name="txL" fmla="*/ 0 w 913"/>
                <a:gd name="txT" fmla="*/ 0 h 972"/>
                <a:gd name="txR" fmla="*/ 913 w 913"/>
                <a:gd name="txB" fmla="*/ 972 h 972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913" h="972">
                  <a:moveTo>
                    <a:pt x="913" y="958"/>
                  </a:moveTo>
                  <a:lnTo>
                    <a:pt x="0" y="972"/>
                  </a:lnTo>
                  <a:lnTo>
                    <a:pt x="0" y="0"/>
                  </a:lnTo>
                  <a:lnTo>
                    <a:pt x="913" y="6"/>
                  </a:lnTo>
                  <a:lnTo>
                    <a:pt x="913" y="958"/>
                  </a:lnTo>
                  <a:close/>
                </a:path>
              </a:pathLst>
            </a:custGeom>
            <a:gradFill rotWithShape="1">
              <a:gsLst>
                <a:gs pos="0">
                  <a:srgbClr val="F8F8F8">
                    <a:alpha val="100000"/>
                  </a:srgbClr>
                </a:gs>
                <a:gs pos="100000">
                  <a:srgbClr val="C0C0C0">
                    <a:alpha val="100000"/>
                  </a:srgb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08" name="Freeform 13"/>
            <p:cNvSpPr/>
            <p:nvPr/>
          </p:nvSpPr>
          <p:spPr>
            <a:xfrm>
              <a:off x="2151" y="2049"/>
              <a:ext cx="48" cy="681"/>
            </a:xfrm>
            <a:custGeom>
              <a:avLst/>
              <a:gdLst>
                <a:gd name="txL" fmla="*/ 0 w 69"/>
                <a:gd name="txT" fmla="*/ 0 h 972"/>
                <a:gd name="txR" fmla="*/ 69 w 69"/>
                <a:gd name="txB" fmla="*/ 972 h 972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</a:cxnLst>
              <a:rect l="txL" t="txT" r="txR" b="txB"/>
              <a:pathLst>
                <a:path w="69" h="972">
                  <a:moveTo>
                    <a:pt x="0" y="87"/>
                  </a:moveTo>
                  <a:lnTo>
                    <a:pt x="0" y="906"/>
                  </a:lnTo>
                  <a:lnTo>
                    <a:pt x="69" y="972"/>
                  </a:lnTo>
                  <a:lnTo>
                    <a:pt x="69" y="0"/>
                  </a:lnTo>
                  <a:lnTo>
                    <a:pt x="0" y="87"/>
                  </a:lnTo>
                  <a:close/>
                </a:path>
              </a:pathLst>
            </a:custGeom>
            <a:gradFill rotWithShape="1">
              <a:gsLst>
                <a:gs pos="0">
                  <a:srgbClr val="969696">
                    <a:alpha val="100000"/>
                  </a:srgbClr>
                </a:gs>
                <a:gs pos="100000">
                  <a:srgbClr val="5F5F5F">
                    <a:alpha val="100000"/>
                  </a:srgb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09" name="Freeform 16"/>
            <p:cNvSpPr/>
            <p:nvPr/>
          </p:nvSpPr>
          <p:spPr>
            <a:xfrm flipH="1">
              <a:off x="3686" y="2015"/>
              <a:ext cx="682" cy="749"/>
            </a:xfrm>
            <a:custGeom>
              <a:avLst/>
              <a:gdLst>
                <a:gd name="txL" fmla="*/ 0 w 973"/>
                <a:gd name="txT" fmla="*/ 0 h 1069"/>
                <a:gd name="txR" fmla="*/ 973 w 973"/>
                <a:gd name="txB" fmla="*/ 1069 h 1069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973" h="1069">
                  <a:moveTo>
                    <a:pt x="0" y="0"/>
                  </a:moveTo>
                  <a:lnTo>
                    <a:pt x="0" y="1069"/>
                  </a:lnTo>
                  <a:lnTo>
                    <a:pt x="973" y="1051"/>
                  </a:lnTo>
                  <a:lnTo>
                    <a:pt x="973" y="3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C0C0C0">
                    <a:alpha val="100000"/>
                  </a:srgbClr>
                </a:gs>
                <a:gs pos="100000">
                  <a:srgbClr val="F8F8F8">
                    <a:alpha val="100000"/>
                  </a:srgb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10" name="Freeform 17"/>
            <p:cNvSpPr/>
            <p:nvPr/>
          </p:nvSpPr>
          <p:spPr>
            <a:xfrm flipH="1">
              <a:off x="4368" y="2015"/>
              <a:ext cx="138" cy="749"/>
            </a:xfrm>
            <a:custGeom>
              <a:avLst/>
              <a:gdLst>
                <a:gd name="txL" fmla="*/ 0 w 197"/>
                <a:gd name="txT" fmla="*/ 0 h 1069"/>
                <a:gd name="txR" fmla="*/ 197 w 197"/>
                <a:gd name="txB" fmla="*/ 1069 h 1069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</a:cxnLst>
              <a:rect l="txL" t="txT" r="txR" b="txB"/>
              <a:pathLst>
                <a:path w="197" h="1069">
                  <a:moveTo>
                    <a:pt x="0" y="123"/>
                  </a:moveTo>
                  <a:lnTo>
                    <a:pt x="0" y="947"/>
                  </a:lnTo>
                  <a:lnTo>
                    <a:pt x="197" y="1069"/>
                  </a:lnTo>
                  <a:lnTo>
                    <a:pt x="197" y="0"/>
                  </a:lnTo>
                  <a:lnTo>
                    <a:pt x="0" y="123"/>
                  </a:lnTo>
                  <a:close/>
                </a:path>
              </a:pathLst>
            </a:custGeom>
            <a:gradFill rotWithShape="1">
              <a:gsLst>
                <a:gs pos="0">
                  <a:srgbClr val="969696">
                    <a:alpha val="100000"/>
                  </a:srgbClr>
                </a:gs>
                <a:gs pos="100000">
                  <a:srgbClr val="5F5F5F">
                    <a:alpha val="100000"/>
                  </a:srgb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11" name="Freeform 18"/>
            <p:cNvSpPr/>
            <p:nvPr/>
          </p:nvSpPr>
          <p:spPr>
            <a:xfrm flipH="1">
              <a:off x="2918" y="2049"/>
              <a:ext cx="640" cy="681"/>
            </a:xfrm>
            <a:custGeom>
              <a:avLst/>
              <a:gdLst>
                <a:gd name="txL" fmla="*/ 0 w 913"/>
                <a:gd name="txT" fmla="*/ 0 h 972"/>
                <a:gd name="txR" fmla="*/ 913 w 913"/>
                <a:gd name="txB" fmla="*/ 972 h 972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913" h="972">
                  <a:moveTo>
                    <a:pt x="913" y="958"/>
                  </a:moveTo>
                  <a:lnTo>
                    <a:pt x="0" y="972"/>
                  </a:lnTo>
                  <a:lnTo>
                    <a:pt x="0" y="0"/>
                  </a:lnTo>
                  <a:lnTo>
                    <a:pt x="913" y="6"/>
                  </a:lnTo>
                  <a:lnTo>
                    <a:pt x="913" y="958"/>
                  </a:lnTo>
                  <a:close/>
                </a:path>
              </a:pathLst>
            </a:custGeom>
            <a:gradFill rotWithShape="1">
              <a:gsLst>
                <a:gs pos="0">
                  <a:srgbClr val="C0C0C0">
                    <a:alpha val="100000"/>
                  </a:srgbClr>
                </a:gs>
                <a:gs pos="100000">
                  <a:srgbClr val="F8F8F8">
                    <a:alpha val="100000"/>
                  </a:srgb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12" name="Freeform 19"/>
            <p:cNvSpPr/>
            <p:nvPr/>
          </p:nvSpPr>
          <p:spPr>
            <a:xfrm flipH="1">
              <a:off x="3558" y="2049"/>
              <a:ext cx="48" cy="681"/>
            </a:xfrm>
            <a:custGeom>
              <a:avLst/>
              <a:gdLst>
                <a:gd name="txL" fmla="*/ 0 w 69"/>
                <a:gd name="txT" fmla="*/ 0 h 972"/>
                <a:gd name="txR" fmla="*/ 69 w 69"/>
                <a:gd name="txB" fmla="*/ 972 h 972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</a:cxnLst>
              <a:rect l="txL" t="txT" r="txR" b="txB"/>
              <a:pathLst>
                <a:path w="69" h="972">
                  <a:moveTo>
                    <a:pt x="0" y="87"/>
                  </a:moveTo>
                  <a:lnTo>
                    <a:pt x="0" y="906"/>
                  </a:lnTo>
                  <a:lnTo>
                    <a:pt x="69" y="972"/>
                  </a:lnTo>
                  <a:lnTo>
                    <a:pt x="69" y="0"/>
                  </a:lnTo>
                  <a:lnTo>
                    <a:pt x="0" y="87"/>
                  </a:lnTo>
                  <a:close/>
                </a:path>
              </a:pathLst>
            </a:custGeom>
            <a:gradFill rotWithShape="1">
              <a:gsLst>
                <a:gs pos="0">
                  <a:srgbClr val="969696">
                    <a:alpha val="100000"/>
                  </a:srgbClr>
                </a:gs>
                <a:gs pos="100000">
                  <a:srgbClr val="5F5F5F">
                    <a:alpha val="100000"/>
                  </a:srgb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13" name="Freeform 32"/>
            <p:cNvSpPr/>
            <p:nvPr/>
          </p:nvSpPr>
          <p:spPr>
            <a:xfrm>
              <a:off x="1338" y="2803"/>
              <a:ext cx="15" cy="1"/>
            </a:xfrm>
            <a:custGeom>
              <a:avLst/>
              <a:gdLst>
                <a:gd name="txL" fmla="*/ 0 w 12"/>
                <a:gd name="txT" fmla="*/ 0 h 1587"/>
                <a:gd name="txR" fmla="*/ 12 w 12"/>
                <a:gd name="txB" fmla="*/ 1587 h 1587"/>
              </a:gdLst>
              <a:ahLst/>
              <a:cxnLst>
                <a:cxn ang="0">
                  <a:pos x="2147483647" y="0"/>
                </a:cxn>
                <a:cxn ang="0">
                  <a:pos x="0" y="0"/>
                </a:cxn>
                <a:cxn ang="0">
                  <a:pos x="2147483647" y="0"/>
                </a:cxn>
              </a:cxnLst>
              <a:rect l="txL" t="txT" r="txR" b="txB"/>
              <a:pathLst>
                <a:path w="12" h="1587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875F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2014" name="WordArt 33"/>
            <p:cNvSpPr>
              <a:spLocks noTextEdit="1"/>
            </p:cNvSpPr>
            <p:nvPr/>
          </p:nvSpPr>
          <p:spPr>
            <a:xfrm>
              <a:off x="747" y="2196"/>
              <a:ext cx="239" cy="4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3600" b="1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1</a:t>
              </a:r>
              <a:endParaRPr lang="zh-CN" altLang="en-US" sz="3600" b="1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2015" name="WordArt 34"/>
            <p:cNvSpPr>
              <a:spLocks noTextEdit="1"/>
            </p:cNvSpPr>
            <p:nvPr/>
          </p:nvSpPr>
          <p:spPr>
            <a:xfrm>
              <a:off x="1558" y="2150"/>
              <a:ext cx="335" cy="4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3600" b="1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2</a:t>
              </a:r>
              <a:endParaRPr lang="zh-CN" altLang="en-US" sz="3600"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2016" name="WordArt 35"/>
            <p:cNvSpPr>
              <a:spLocks noTextEdit="1"/>
            </p:cNvSpPr>
            <p:nvPr/>
          </p:nvSpPr>
          <p:spPr>
            <a:xfrm>
              <a:off x="2370" y="2196"/>
              <a:ext cx="309" cy="41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3600" b="1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3</a:t>
              </a:r>
              <a:endParaRPr lang="zh-CN" altLang="en-US" sz="3600"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2017" name="WordArt 36"/>
            <p:cNvSpPr>
              <a:spLocks noTextEdit="1"/>
            </p:cNvSpPr>
            <p:nvPr/>
          </p:nvSpPr>
          <p:spPr>
            <a:xfrm>
              <a:off x="3039" y="2196"/>
              <a:ext cx="357" cy="3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3600" b="1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4</a:t>
              </a:r>
              <a:endParaRPr lang="zh-CN" altLang="en-US" sz="3600"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2018" name="WordArt 37"/>
            <p:cNvSpPr>
              <a:spLocks noTextEdit="1"/>
            </p:cNvSpPr>
            <p:nvPr/>
          </p:nvSpPr>
          <p:spPr>
            <a:xfrm>
              <a:off x="3851" y="2150"/>
              <a:ext cx="347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r>
                <a:rPr lang="zh-CN" altLang="en-US" sz="3600" b="1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5</a:t>
              </a:r>
              <a:endParaRPr lang="zh-CN" altLang="en-US" sz="3600"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29" name="Line 21"/>
          <p:cNvSpPr/>
          <p:nvPr/>
        </p:nvSpPr>
        <p:spPr>
          <a:xfrm flipV="1">
            <a:off x="1214438" y="1776413"/>
            <a:ext cx="31750" cy="890587"/>
          </a:xfrm>
          <a:prstGeom prst="line">
            <a:avLst/>
          </a:prstGeom>
          <a:ln w="12700" cap="flat" cmpd="sng">
            <a:solidFill>
              <a:srgbClr val="285376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0" name="Line 23"/>
          <p:cNvSpPr/>
          <p:nvPr/>
        </p:nvSpPr>
        <p:spPr>
          <a:xfrm flipV="1">
            <a:off x="4438015" y="2140903"/>
            <a:ext cx="0" cy="895350"/>
          </a:xfrm>
          <a:prstGeom prst="line">
            <a:avLst/>
          </a:prstGeom>
          <a:ln w="12700" cap="flat" cmpd="sng">
            <a:solidFill>
              <a:srgbClr val="808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1" name="Rectangle 24"/>
          <p:cNvSpPr/>
          <p:nvPr/>
        </p:nvSpPr>
        <p:spPr>
          <a:xfrm>
            <a:off x="6428423" y="1429385"/>
            <a:ext cx="2071687" cy="560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救护现场协作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32" name="Line 25"/>
          <p:cNvSpPr/>
          <p:nvPr/>
        </p:nvSpPr>
        <p:spPr>
          <a:xfrm flipV="1">
            <a:off x="6571298" y="1786573"/>
            <a:ext cx="0" cy="895350"/>
          </a:xfrm>
          <a:prstGeom prst="line">
            <a:avLst/>
          </a:prstGeom>
          <a:ln w="12700" cap="flat" cmpd="sng">
            <a:solidFill>
              <a:srgbClr val="808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3" name="Rectangle 26"/>
          <p:cNvSpPr/>
          <p:nvPr/>
        </p:nvSpPr>
        <p:spPr>
          <a:xfrm>
            <a:off x="2143125" y="4859020"/>
            <a:ext cx="2214563" cy="560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防止感染</a:t>
            </a:r>
            <a:endParaRPr lang="en-US" altLang="zh-CN" sz="2400" b="1" dirty="0">
              <a:latin typeface="宋体" panose="02010600030101010101" pitchFamily="2" charset="-122"/>
            </a:endParaRPr>
          </a:p>
        </p:txBody>
      </p:sp>
      <p:sp>
        <p:nvSpPr>
          <p:cNvPr id="34" name="Line 27"/>
          <p:cNvSpPr/>
          <p:nvPr/>
        </p:nvSpPr>
        <p:spPr>
          <a:xfrm flipV="1">
            <a:off x="3214688" y="4001770"/>
            <a:ext cx="0" cy="930275"/>
          </a:xfrm>
          <a:prstGeom prst="line">
            <a:avLst/>
          </a:prstGeom>
          <a:ln w="12700" cap="flat" cmpd="sng">
            <a:solidFill>
              <a:srgbClr val="808080"/>
            </a:solidFill>
            <a:prstDash val="solid"/>
            <a:headEnd type="triangle" w="med" len="med"/>
            <a:tailEnd type="none" w="med" len="med"/>
          </a:ln>
        </p:spPr>
      </p:sp>
      <p:sp>
        <p:nvSpPr>
          <p:cNvPr id="35" name="Rectangle 28"/>
          <p:cNvSpPr/>
          <p:nvPr/>
        </p:nvSpPr>
        <p:spPr>
          <a:xfrm>
            <a:off x="4714875" y="4859020"/>
            <a:ext cx="1905000" cy="560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心理支持</a:t>
            </a:r>
            <a:endParaRPr lang="en-US" altLang="zh-CN" sz="2400" b="1" dirty="0">
              <a:latin typeface="宋体" panose="02010600030101010101" pitchFamily="2" charset="-122"/>
            </a:endParaRPr>
          </a:p>
        </p:txBody>
      </p:sp>
      <p:sp>
        <p:nvSpPr>
          <p:cNvPr id="36" name="Line 29"/>
          <p:cNvSpPr/>
          <p:nvPr/>
        </p:nvSpPr>
        <p:spPr>
          <a:xfrm flipV="1">
            <a:off x="5500688" y="3930333"/>
            <a:ext cx="0" cy="1004887"/>
          </a:xfrm>
          <a:prstGeom prst="line">
            <a:avLst/>
          </a:prstGeom>
          <a:ln w="12700" cap="flat" cmpd="sng">
            <a:solidFill>
              <a:srgbClr val="808080"/>
            </a:solidFill>
            <a:prstDash val="solid"/>
            <a:headEnd type="triangle" w="med" len="med"/>
            <a:tailEnd type="none" w="med" len="med"/>
          </a:ln>
        </p:spPr>
      </p:sp>
      <p:sp>
        <p:nvSpPr>
          <p:cNvPr id="37" name="Rectangle 22"/>
          <p:cNvSpPr/>
          <p:nvPr/>
        </p:nvSpPr>
        <p:spPr>
          <a:xfrm>
            <a:off x="1291590" y="1643063"/>
            <a:ext cx="1863725" cy="476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保证安全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571875" y="1717040"/>
            <a:ext cx="215265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及时合理救护</a:t>
            </a:r>
            <a:endParaRPr lang="en-US" altLang="zh-CN" sz="24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7" grpId="0"/>
      <p:bldP spid="3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Rectangle 2"/>
          <p:cNvSpPr>
            <a:spLocks noGrp="1"/>
          </p:cNvSpPr>
          <p:nvPr/>
        </p:nvSpPr>
        <p:spPr>
          <a:xfrm>
            <a:off x="323850" y="765175"/>
            <a:ext cx="8001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400" kern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救护者的基本责任</a:t>
            </a:r>
            <a:endParaRPr lang="zh-CN" altLang="en-US" sz="4400" kern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45059" name="Rectangle 3"/>
          <p:cNvSpPr>
            <a:spLocks noGrp="1"/>
          </p:cNvSpPr>
          <p:nvPr/>
        </p:nvSpPr>
        <p:spPr>
          <a:xfrm>
            <a:off x="827088" y="1981200"/>
            <a:ext cx="8001000" cy="426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>
              <a:spcBef>
                <a:spcPct val="20000"/>
              </a:spcBef>
              <a:buChar char="•"/>
            </a:pPr>
            <a:endParaRPr lang="zh-CN" altLang="en-US" sz="3200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latin typeface="Comic Sans MS" panose="030F0702030302020204" pitchFamily="66" charset="0"/>
              </a:rPr>
              <a:t>在确认现场安全的情况下，对伤病员进行救护。</a:t>
            </a:r>
            <a:endParaRPr lang="zh-CN" altLang="en-US" sz="3200" b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latin typeface="Comic Sans MS" panose="030F0702030302020204" pitchFamily="66" charset="0"/>
              </a:rPr>
              <a:t>迅速判断伤病员的伤病程度。</a:t>
            </a:r>
            <a:endParaRPr lang="zh-CN" altLang="en-US" sz="3200" b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latin typeface="Comic Sans MS" panose="030F0702030302020204" pitchFamily="66" charset="0"/>
              </a:rPr>
              <a:t>尽快寻求帮助，拨打急救电话。</a:t>
            </a:r>
            <a:endParaRPr lang="zh-CN" altLang="en-US" sz="3200" b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latin typeface="Comic Sans MS" panose="030F0702030302020204" pitchFamily="66" charset="0"/>
              </a:rPr>
              <a:t>用正确的方法救护伤病员。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grpSp>
        <p:nvGrpSpPr>
          <p:cNvPr id="45060" name="Group 4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45061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5062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5063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5064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45065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Rectangle 2"/>
          <p:cNvSpPr>
            <a:spLocks noGrp="1"/>
          </p:cNvSpPr>
          <p:nvPr/>
        </p:nvSpPr>
        <p:spPr>
          <a:xfrm>
            <a:off x="1258888" y="333375"/>
            <a:ext cx="6530975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zh-CN" altLang="en-US" sz="4400" kern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救护者的道德守则</a:t>
            </a:r>
            <a:endParaRPr lang="zh-CN" altLang="en-US" sz="4400" kern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46083" name="Rectangle 3"/>
          <p:cNvSpPr>
            <a:spLocks noGrp="1"/>
          </p:cNvSpPr>
          <p:nvPr/>
        </p:nvSpPr>
        <p:spPr>
          <a:xfrm>
            <a:off x="747713" y="1916113"/>
            <a:ext cx="8001000" cy="36004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latin typeface="Comic Sans MS" panose="030F0702030302020204" pitchFamily="66" charset="0"/>
              </a:rPr>
              <a:t>抢救伤病员是自愿行为，以下道德守则能体现救护者的人道主义精神。</a:t>
            </a:r>
            <a:endParaRPr lang="zh-CN" altLang="en-US" sz="3200" b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latin typeface="Comic Sans MS" panose="030F0702030302020204" pitchFamily="66" charset="0"/>
              </a:rPr>
              <a:t>救护者的行为应符合正确的现场救护操作方法。</a:t>
            </a:r>
            <a:endParaRPr lang="zh-CN" altLang="en-US" sz="3200" b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latin typeface="Comic Sans MS" panose="030F0702030302020204" pitchFamily="66" charset="0"/>
              </a:rPr>
              <a:t>救助者不应存有私心，应平等地对待每一位伤病员。</a:t>
            </a:r>
            <a:endParaRPr lang="zh-CN" altLang="en-US" sz="3200" b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zh-CN" altLang="en-US" sz="3200" b="1" dirty="0">
                <a:latin typeface="Comic Sans MS" panose="030F0702030302020204" pitchFamily="66" charset="0"/>
              </a:rPr>
              <a:t>救助者不应擅自拿取伤病员的财物。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grpSp>
        <p:nvGrpSpPr>
          <p:cNvPr id="46084" name="Group 4"/>
          <p:cNvGrpSpPr/>
          <p:nvPr/>
        </p:nvGrpSpPr>
        <p:grpSpPr>
          <a:xfrm>
            <a:off x="-36195" y="1588"/>
            <a:ext cx="9142413" cy="6856412"/>
            <a:chOff x="0" y="0"/>
            <a:chExt cx="5760" cy="4320"/>
          </a:xfrm>
        </p:grpSpPr>
        <p:sp>
          <p:nvSpPr>
            <p:cNvPr id="4608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608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608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6088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46089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Picture 2" descr="10·7天津滨保高速重特大交通事故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2708275"/>
            <a:ext cx="4714875" cy="289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3" descr="8cb1cb13495409231034823f9258d109b3de49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00" y="2312988"/>
            <a:ext cx="3470275" cy="371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Rectangle 4"/>
          <p:cNvSpPr>
            <a:spLocks noGrp="1"/>
          </p:cNvSpPr>
          <p:nvPr/>
        </p:nvSpPr>
        <p:spPr>
          <a:xfrm>
            <a:off x="250825" y="1096963"/>
            <a:ext cx="8001000" cy="1216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en-US" altLang="zh-CN" sz="2400" b="1" dirty="0">
                <a:latin typeface="Comic Sans MS" panose="030F0702030302020204" pitchFamily="66" charset="0"/>
              </a:rPr>
              <a:t>2011</a:t>
            </a:r>
            <a:r>
              <a:rPr lang="zh-CN" altLang="en-US" sz="2400" b="1" dirty="0">
                <a:latin typeface="Comic Sans MS" panose="030F0702030302020204" pitchFamily="66" charset="0"/>
              </a:rPr>
              <a:t>年</a:t>
            </a:r>
            <a:r>
              <a:rPr lang="en-US" altLang="zh-CN" sz="2400" b="1" dirty="0">
                <a:latin typeface="Comic Sans MS" panose="030F0702030302020204" pitchFamily="66" charset="0"/>
              </a:rPr>
              <a:t>10</a:t>
            </a:r>
            <a:r>
              <a:rPr lang="zh-CN" altLang="en-US" sz="2400" b="1" dirty="0">
                <a:latin typeface="Comic Sans MS" panose="030F0702030302020204" pitchFamily="66" charset="0"/>
              </a:rPr>
              <a:t>月</a:t>
            </a:r>
            <a:r>
              <a:rPr lang="en-US" altLang="zh-CN" sz="2400" b="1" dirty="0">
                <a:latin typeface="Comic Sans MS" panose="030F0702030302020204" pitchFamily="66" charset="0"/>
              </a:rPr>
              <a:t>7</a:t>
            </a:r>
            <a:r>
              <a:rPr lang="zh-CN" altLang="en-US" sz="2400" b="1" dirty="0">
                <a:latin typeface="Comic Sans MS" panose="030F0702030302020204" pitchFamily="66" charset="0"/>
              </a:rPr>
              <a:t>日</a:t>
            </a:r>
            <a:r>
              <a:rPr lang="en-US" altLang="zh-CN" sz="2400" b="1" dirty="0">
                <a:latin typeface="Comic Sans MS" panose="030F0702030302020204" pitchFamily="66" charset="0"/>
              </a:rPr>
              <a:t>16</a:t>
            </a:r>
            <a:r>
              <a:rPr lang="zh-CN" altLang="en-US" sz="2400" b="1" dirty="0">
                <a:latin typeface="Comic Sans MS" panose="030F0702030302020204" pitchFamily="66" charset="0"/>
              </a:rPr>
              <a:t>时，天津市滨保高速公路发生一起重特大交通事故。造成</a:t>
            </a:r>
            <a:r>
              <a:rPr lang="en-US" altLang="zh-CN" sz="2400" b="1" dirty="0">
                <a:latin typeface="Comic Sans MS" panose="030F0702030302020204" pitchFamily="66" charset="0"/>
              </a:rPr>
              <a:t>35</a:t>
            </a:r>
            <a:r>
              <a:rPr lang="zh-CN" altLang="en-US" sz="2400" b="1" dirty="0">
                <a:latin typeface="Comic Sans MS" panose="030F0702030302020204" pitchFamily="66" charset="0"/>
              </a:rPr>
              <a:t>人死亡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grpSp>
        <p:nvGrpSpPr>
          <p:cNvPr id="25605" name="Group 5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25606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5607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5608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5609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25610" name="Picture 14" descr="Red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1500" y="214313"/>
            <a:ext cx="7777163" cy="645160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dist="35921" dir="2700000" sy="50000" rotWithShape="0">
              <a:srgbClr val="875B0D"/>
            </a:outerShdw>
          </a:effectLst>
        </p:spPr>
        <p:txBody>
          <a:bodyPr wrap="square">
            <a:spAutoFit/>
          </a:bodyPr>
          <a:p>
            <a:pPr marL="0" marR="0" lvl="0" algn="ctr" defTabSz="914400" rtl="0" eaLnBrk="1" fontAlgn="base" latinLnBrk="0" hangingPunct="1">
              <a:lnSpc>
                <a:spcPct val="100000"/>
              </a:lnSpc>
              <a:buNone/>
            </a:pP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 四、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现场救护程序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26970" y="1840230"/>
            <a:ext cx="545719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1.</a:t>
            </a:r>
            <a:r>
              <a:rPr lang="zh-CN" altLang="en-US" sz="28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评估现场环境</a:t>
            </a:r>
            <a:endParaRPr lang="zh-CN" altLang="en-US" sz="28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隶书" panose="02010509060101010101" pitchFamily="1" charset="-122"/>
            </a:endParaRPr>
          </a:p>
          <a:p>
            <a:r>
              <a:rPr lang="en-US" altLang="zh-CN" sz="28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2.初</a:t>
            </a:r>
            <a:r>
              <a:rPr lang="zh-CN" altLang="en-US" sz="28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步检查伤员和评估伤情</a:t>
            </a:r>
            <a:endParaRPr lang="zh-CN" altLang="en-US" sz="28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隶书" panose="02010509060101010101" pitchFamily="1" charset="-122"/>
            </a:endParaRPr>
          </a:p>
          <a:p>
            <a:r>
              <a:rPr lang="en-US" altLang="zh-CN" sz="28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3.</a:t>
            </a:r>
            <a:r>
              <a:rPr lang="zh-CN" altLang="en-US" sz="28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紧急呼救</a:t>
            </a:r>
            <a:endParaRPr lang="zh-CN" altLang="en-US" sz="28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隶书" panose="02010509060101010101" pitchFamily="1" charset="-122"/>
            </a:endParaRPr>
          </a:p>
          <a:p>
            <a:r>
              <a:rPr lang="en-US" altLang="zh-CN" sz="28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4.</a:t>
            </a:r>
            <a:r>
              <a:rPr lang="zh-CN" altLang="en-US" sz="28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现场救护注意事项</a:t>
            </a:r>
            <a:endParaRPr lang="zh-CN" altLang="en-US" sz="28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隶书" panose="02010509060101010101" pitchFamily="1" charset="-122"/>
            </a:endParaRPr>
          </a:p>
          <a:p>
            <a:r>
              <a:rPr lang="en-US" altLang="zh-CN" sz="28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5.</a:t>
            </a:r>
            <a:r>
              <a:rPr lang="zh-CN" altLang="en-US" sz="280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救护员心理调整和能力评估</a:t>
            </a:r>
            <a:endParaRPr lang="zh-CN" altLang="en-US" sz="280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隶书" panose="02010509060101010101" pitchFamily="1" charset="-122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674" name="内容占位符 28673"/>
          <p:cNvGraphicFramePr/>
          <p:nvPr>
            <p:ph idx="1"/>
            <p:custDataLst>
              <p:tags r:id="rId1"/>
            </p:custDataLst>
          </p:nvPr>
        </p:nvGraphicFramePr>
        <p:xfrm>
          <a:off x="901065" y="1183005"/>
          <a:ext cx="7696200" cy="5267325"/>
        </p:xfrm>
        <a:graphic>
          <a:graphicData uri="http://schemas.openxmlformats.org/drawingml/2006/table">
            <a:tbl>
              <a:tblPr/>
              <a:tblGrid>
                <a:gridCol w="2882900"/>
                <a:gridCol w="4813300"/>
              </a:tblGrid>
              <a:tr h="457200"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0" lvl="0" indent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baseline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潜在危险</a:t>
                      </a:r>
                      <a:endParaRPr lang="zh-CN" altLang="en-US" sz="2400" b="1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0" lvl="0" indent="0" algn="ctr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baseline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防护措施</a:t>
                      </a:r>
                      <a:endParaRPr lang="en-US" altLang="zh-CN" sz="2400" b="1" baseline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100000"/>
                      </a:srgbClr>
                    </a:solidFill>
                  </a:tcPr>
                </a:tc>
              </a:tr>
              <a:tr h="457297"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受损的汽车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   </a:t>
                      </a: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关掉点火开关 、拉手刹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FFF">
                        <a:alpha val="100000"/>
                      </a:srgbClr>
                    </a:solidFill>
                  </a:tcPr>
                </a:tc>
              </a:tr>
              <a:tr h="501756"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带电物体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   </a:t>
                      </a: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设法切断电源 、使用绝缘体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>
                        <a:alpha val="100000"/>
                      </a:srgbClr>
                    </a:solidFill>
                  </a:tcPr>
                </a:tc>
              </a:tr>
              <a:tr h="457297"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化学物质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   </a:t>
                      </a: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戴防护手套，必要时穿防护服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FFF">
                        <a:alpha val="100000"/>
                      </a:srgbClr>
                    </a:solidFill>
                  </a:tcPr>
                </a:tc>
              </a:tr>
              <a:tr h="954290"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自然灾害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baseline="0" dirty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   如雷雨天气时，户外要避开高压  </a:t>
                      </a:r>
                      <a:endParaRPr lang="en-US" altLang="zh-CN" sz="2400" b="1" baseline="0" dirty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 baseline="0" dirty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   </a:t>
                      </a:r>
                      <a:r>
                        <a:rPr lang="zh-CN" altLang="en-US" sz="2400" b="1" baseline="0" dirty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线、大树，也不要使用手机 </a:t>
                      </a:r>
                      <a:endParaRPr lang="zh-CN" altLang="en-US" sz="2400" b="1" baseline="0" dirty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>
                        <a:alpha val="100000"/>
                      </a:srgbClr>
                    </a:solidFill>
                  </a:tcPr>
                </a:tc>
              </a:tr>
              <a:tr h="457297"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锐利物品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   </a:t>
                      </a: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注意观察，操作谨慎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FFF">
                        <a:alpha val="100000"/>
                      </a:srgbClr>
                    </a:solidFill>
                  </a:tcPr>
                </a:tc>
              </a:tr>
              <a:tr h="457297"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倒塌危险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   </a:t>
                      </a: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观察地震后的建筑物是否牢固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>
                        <a:alpha val="100000"/>
                      </a:srgbClr>
                    </a:solidFill>
                  </a:tcPr>
                </a:tc>
              </a:tr>
              <a:tr h="873921"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baseline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其他难以确定的因素</a:t>
                      </a:r>
                      <a:endParaRPr lang="zh-CN" altLang="en-US" sz="2400" b="1" baseline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32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1pPr>
                      <a:lvl2pPr marL="742950" lvl="1" indent="-28575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8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2pPr>
                      <a:lvl3pPr marL="1143000" lvl="2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4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3pPr>
                      <a:lvl4pPr marL="1600200" lvl="3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4pPr>
                      <a:lvl5pPr marL="2057400" lvl="4" indent="-228600" algn="l" defTabSz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 b="0" kern="12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黑体" panose="02010609060101010101" pitchFamily="49" charset="-122"/>
                          <a:sym typeface="Franklin Gothic Book" panose="020B0503020102020204" pitchFamily="34" charset="0"/>
                        </a:defRPr>
                      </a:lvl5pPr>
                    </a:lstStyle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baseline="0" dirty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   遇到不能排除的危险，要立即呼 </a:t>
                      </a:r>
                      <a:endParaRPr lang="en-US" altLang="zh-CN" sz="2400" b="1" baseline="0" dirty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  <a:p>
                      <a:pPr marL="179705" lvl="0" indent="0" algn="l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 baseline="0" dirty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   </a:t>
                      </a:r>
                      <a:r>
                        <a:rPr lang="zh-CN" altLang="en-US" sz="2400" b="1" baseline="0" dirty="0">
                          <a:solidFill>
                            <a:srgbClr val="4D4D4D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华文楷体" panose="02010600040101010101" pitchFamily="2" charset="-122"/>
                        </a:rPr>
                        <a:t>救，争取救援 </a:t>
                      </a:r>
                      <a:endParaRPr lang="zh-CN" altLang="en-US" sz="2400" b="1" baseline="0" dirty="0">
                        <a:solidFill>
                          <a:srgbClr val="4D4D4D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华文楷体" panose="02010600040101010101" pitchFamily="2" charset="-122"/>
                      </a:endParaRPr>
                    </a:p>
                  </a:txBody>
                  <a:tcPr marL="91439" marR="91439" marT="45718" marB="45718" anchor="ctr">
                    <a:lnL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FFF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46089" name="Picture 14" descr="Red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15" y="214260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295525" y="438150"/>
            <a:ext cx="4796155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kern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  <a:sym typeface="微软雅黑" panose="020B0503020204020204" charset="-122"/>
              </a:rPr>
              <a:t>一、保证安全、注意潜在危险因素</a:t>
            </a:r>
            <a:endParaRPr lang="zh-CN" altLang="en-US" sz="2400" kern="0" dirty="0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pitchFamily="1" charset="-122"/>
              <a:ea typeface="隶书" panose="02010509060101010101" pitchFamily="1" charset="-122"/>
              <a:cs typeface="+mj-cs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698" name="组合 29697"/>
          <p:cNvGrpSpPr/>
          <p:nvPr/>
        </p:nvGrpSpPr>
        <p:grpSpPr>
          <a:xfrm>
            <a:off x="355013" y="755968"/>
            <a:ext cx="8566102" cy="4818056"/>
            <a:chOff x="77836" y="0"/>
            <a:chExt cx="8566162" cy="4818090"/>
          </a:xfrm>
        </p:grpSpPr>
        <p:sp>
          <p:nvSpPr>
            <p:cNvPr id="33794" name="圆角矩形 29698"/>
            <p:cNvSpPr/>
            <p:nvPr/>
          </p:nvSpPr>
          <p:spPr>
            <a:xfrm>
              <a:off x="77836" y="0"/>
              <a:ext cx="3809627" cy="736790"/>
            </a:xfrm>
            <a:prstGeom prst="roundRect">
              <a:avLst>
                <a:gd name="adj" fmla="val 10000"/>
              </a:avLst>
            </a:prstGeom>
            <a:solidFill>
              <a:srgbClr val="69B4FF"/>
            </a:solidFill>
            <a:ln w="38100" cap="flat" cmpd="sng">
              <a:solidFill>
                <a:srgbClr val="E1F0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795" name="矩形 29699"/>
            <p:cNvSpPr/>
            <p:nvPr/>
          </p:nvSpPr>
          <p:spPr>
            <a:xfrm>
              <a:off x="77836" y="0"/>
              <a:ext cx="3809627" cy="73679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45719" tIns="30480" rIns="45719" bIns="30480" anchor="ctr"/>
            <a:p>
              <a:pPr algn="ctr">
                <a:spcAft>
                  <a:spcPct val="35000"/>
                </a:spcAft>
              </a:pPr>
              <a:r>
                <a:rPr lang="zh-CN" altLang="en-US" sz="2400" b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二、保护自己，不受感染</a:t>
              </a:r>
              <a:endParaRPr lang="zh-CN" altLang="en-US" sz="2400" b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796" name="未知"/>
            <p:cNvSpPr/>
            <p:nvPr/>
          </p:nvSpPr>
          <p:spPr>
            <a:xfrm>
              <a:off x="458799" y="736790"/>
              <a:ext cx="287607" cy="3919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49048972"/>
                </a:cxn>
                <a:cxn ang="0">
                  <a:pos x="182599970" y="249048972"/>
                </a:cxn>
              </a:cxnLst>
              <a:pathLst>
                <a:path w="453" h="617">
                  <a:moveTo>
                    <a:pt x="0" y="0"/>
                  </a:moveTo>
                  <a:lnTo>
                    <a:pt x="0" y="617"/>
                  </a:lnTo>
                  <a:lnTo>
                    <a:pt x="453" y="617"/>
                  </a:lnTo>
                </a:path>
              </a:pathLst>
            </a:custGeom>
            <a:noFill/>
            <a:ln w="38100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797" name="圆角矩形 29701"/>
            <p:cNvSpPr/>
            <p:nvPr/>
          </p:nvSpPr>
          <p:spPr>
            <a:xfrm>
              <a:off x="746406" y="859348"/>
              <a:ext cx="2667847" cy="538881"/>
            </a:xfrm>
            <a:prstGeom prst="roundRect">
              <a:avLst>
                <a:gd name="adj" fmla="val 10000"/>
              </a:avLst>
            </a:prstGeom>
            <a:noFill/>
            <a:ln w="38100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798" name="矩形 29702"/>
            <p:cNvSpPr/>
            <p:nvPr/>
          </p:nvSpPr>
          <p:spPr>
            <a:xfrm>
              <a:off x="746406" y="859348"/>
              <a:ext cx="2667847" cy="5388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45719" tIns="30480" rIns="45719" bIns="30480" anchor="ctr"/>
            <a:p>
              <a:pPr>
                <a:spcAft>
                  <a:spcPct val="35000"/>
                </a:spcAft>
              </a:pPr>
              <a:r>
                <a:rPr lang="en-US" altLang="zh-CN" sz="2400" b="0" dirty="0">
                  <a:solidFill>
                    <a:srgbClr val="5F5F5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1.</a:t>
              </a:r>
              <a:r>
                <a:rPr lang="zh-CN" altLang="en-US" sz="2400" b="0" dirty="0">
                  <a:solidFill>
                    <a:srgbClr val="5F5F5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戴口罩、手套。</a:t>
              </a:r>
              <a:endParaRPr lang="zh-CN" altLang="en-US" sz="2400" b="0" dirty="0">
                <a:solidFill>
                  <a:srgbClr val="5F5F5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华文楷体" panose="02010600040101010101" pitchFamily="2" charset="-122"/>
              </a:endParaRPr>
            </a:p>
          </p:txBody>
        </p:sp>
        <p:sp>
          <p:nvSpPr>
            <p:cNvPr id="33799" name="未知"/>
            <p:cNvSpPr/>
            <p:nvPr/>
          </p:nvSpPr>
          <p:spPr>
            <a:xfrm>
              <a:off x="458799" y="736790"/>
              <a:ext cx="303127" cy="11174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9493132"/>
                </a:cxn>
                <a:cxn ang="0">
                  <a:pos x="192633078" y="709493132"/>
                </a:cxn>
              </a:cxnLst>
              <a:pathLst>
                <a:path w="477" h="1760">
                  <a:moveTo>
                    <a:pt x="0" y="0"/>
                  </a:moveTo>
                  <a:lnTo>
                    <a:pt x="0" y="1760"/>
                  </a:lnTo>
                  <a:lnTo>
                    <a:pt x="477" y="1760"/>
                  </a:lnTo>
                </a:path>
              </a:pathLst>
            </a:custGeom>
            <a:noFill/>
            <a:ln w="38100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800" name="圆角矩形 29704"/>
            <p:cNvSpPr/>
            <p:nvPr/>
          </p:nvSpPr>
          <p:spPr>
            <a:xfrm>
              <a:off x="761925" y="1584806"/>
              <a:ext cx="4463923" cy="538881"/>
            </a:xfrm>
            <a:prstGeom prst="roundRect">
              <a:avLst>
                <a:gd name="adj" fmla="val 10000"/>
              </a:avLst>
            </a:prstGeom>
            <a:noFill/>
            <a:ln w="38100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801" name="矩形 29705"/>
            <p:cNvSpPr/>
            <p:nvPr/>
          </p:nvSpPr>
          <p:spPr>
            <a:xfrm>
              <a:off x="761925" y="1584806"/>
              <a:ext cx="4463923" cy="5388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45719" tIns="30480" rIns="45719" bIns="30480" anchor="ctr"/>
            <a:p>
              <a:pPr>
                <a:spcAft>
                  <a:spcPct val="35000"/>
                </a:spcAft>
              </a:pPr>
              <a:r>
                <a:rPr lang="en-US" altLang="zh-CN" sz="2400" b="0" dirty="0">
                  <a:solidFill>
                    <a:srgbClr val="5F5F5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2.</a:t>
              </a:r>
              <a:r>
                <a:rPr lang="zh-CN" altLang="en-US" sz="2400" b="0" dirty="0">
                  <a:solidFill>
                    <a:srgbClr val="5F5F5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避免被现场的尖锐物品刺伤。</a:t>
              </a:r>
              <a:endParaRPr lang="zh-CN" altLang="en-US" sz="2400" b="0" dirty="0">
                <a:solidFill>
                  <a:srgbClr val="5F5F5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华文楷体" panose="02010600040101010101" pitchFamily="2" charset="-122"/>
              </a:endParaRPr>
            </a:p>
          </p:txBody>
        </p:sp>
        <p:sp>
          <p:nvSpPr>
            <p:cNvPr id="33802" name="未知"/>
            <p:cNvSpPr/>
            <p:nvPr/>
          </p:nvSpPr>
          <p:spPr>
            <a:xfrm>
              <a:off x="458799" y="736790"/>
              <a:ext cx="303127" cy="17910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37144692"/>
                </a:cxn>
                <a:cxn ang="0">
                  <a:pos x="192633078" y="1137144692"/>
                </a:cxn>
              </a:cxnLst>
              <a:pathLst>
                <a:path w="477" h="2821">
                  <a:moveTo>
                    <a:pt x="0" y="0"/>
                  </a:moveTo>
                  <a:lnTo>
                    <a:pt x="0" y="2821"/>
                  </a:lnTo>
                  <a:lnTo>
                    <a:pt x="477" y="2821"/>
                  </a:lnTo>
                </a:path>
              </a:pathLst>
            </a:custGeom>
            <a:noFill/>
            <a:ln w="38100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803" name="圆角矩形 29707"/>
            <p:cNvSpPr/>
            <p:nvPr/>
          </p:nvSpPr>
          <p:spPr>
            <a:xfrm>
              <a:off x="761925" y="2258406"/>
              <a:ext cx="7882073" cy="538881"/>
            </a:xfrm>
            <a:prstGeom prst="roundRect">
              <a:avLst>
                <a:gd name="adj" fmla="val 10000"/>
              </a:avLst>
            </a:prstGeom>
            <a:noFill/>
            <a:ln w="38100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804" name="矩形 29708"/>
            <p:cNvSpPr/>
            <p:nvPr/>
          </p:nvSpPr>
          <p:spPr>
            <a:xfrm>
              <a:off x="761925" y="2258406"/>
              <a:ext cx="7882073" cy="5388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45719" tIns="30480" rIns="45719" bIns="30480" anchor="ctr"/>
            <a:p>
              <a:pPr>
                <a:spcAft>
                  <a:spcPct val="35000"/>
                </a:spcAft>
              </a:pPr>
              <a:r>
                <a:rPr lang="en-US" altLang="zh-CN" sz="2400" b="0" dirty="0">
                  <a:solidFill>
                    <a:srgbClr val="5F5F5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3.</a:t>
              </a:r>
              <a:r>
                <a:rPr lang="zh-CN" altLang="en-US" sz="2400" b="0" dirty="0">
                  <a:solidFill>
                    <a:srgbClr val="5F5F5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在进行人工呼吸时，使用人工呼吸面膜或袋装面罩。</a:t>
              </a:r>
              <a:endParaRPr lang="zh-CN" altLang="en-US" sz="2400" b="0" dirty="0">
                <a:solidFill>
                  <a:srgbClr val="5F5F5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华文楷体" panose="02010600040101010101" pitchFamily="2" charset="-122"/>
              </a:endParaRPr>
            </a:p>
          </p:txBody>
        </p:sp>
        <p:sp>
          <p:nvSpPr>
            <p:cNvPr id="33805" name="未知"/>
            <p:cNvSpPr/>
            <p:nvPr/>
          </p:nvSpPr>
          <p:spPr>
            <a:xfrm>
              <a:off x="458799" y="736790"/>
              <a:ext cx="335244" cy="2452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57003500"/>
                </a:cxn>
                <a:cxn ang="0">
                  <a:pos x="212857082" y="1557003500"/>
                </a:cxn>
              </a:cxnLst>
              <a:pathLst>
                <a:path w="528" h="3862">
                  <a:moveTo>
                    <a:pt x="0" y="0"/>
                  </a:moveTo>
                  <a:lnTo>
                    <a:pt x="0" y="3862"/>
                  </a:lnTo>
                  <a:lnTo>
                    <a:pt x="528" y="3862"/>
                  </a:lnTo>
                </a:path>
              </a:pathLst>
            </a:custGeom>
            <a:noFill/>
            <a:ln w="38100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806" name="圆角矩形 29710"/>
            <p:cNvSpPr/>
            <p:nvPr/>
          </p:nvSpPr>
          <p:spPr>
            <a:xfrm>
              <a:off x="794043" y="2919521"/>
              <a:ext cx="7656165" cy="538881"/>
            </a:xfrm>
            <a:prstGeom prst="roundRect">
              <a:avLst>
                <a:gd name="adj" fmla="val 10000"/>
              </a:avLst>
            </a:prstGeom>
            <a:noFill/>
            <a:ln w="38100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807" name="矩形 29711"/>
            <p:cNvSpPr/>
            <p:nvPr/>
          </p:nvSpPr>
          <p:spPr>
            <a:xfrm>
              <a:off x="794043" y="2919521"/>
              <a:ext cx="7656165" cy="5388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45719" tIns="30480" rIns="45719" bIns="30480" anchor="ctr"/>
            <a:p>
              <a:pPr>
                <a:spcAft>
                  <a:spcPct val="35000"/>
                </a:spcAft>
              </a:pPr>
              <a:r>
                <a:rPr lang="en-US" altLang="zh-CN" sz="2400" b="0" dirty="0">
                  <a:solidFill>
                    <a:srgbClr val="5F5F5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4.</a:t>
              </a:r>
              <a:r>
                <a:rPr lang="zh-CN" altLang="en-US" sz="2400" b="0" dirty="0">
                  <a:solidFill>
                    <a:srgbClr val="5F5F5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处理严重出血（如动脉破裂出血）时，应戴保护眼罩。</a:t>
              </a:r>
              <a:endParaRPr lang="zh-CN" altLang="en-US" sz="2400" b="0" dirty="0">
                <a:solidFill>
                  <a:srgbClr val="5F5F5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华文楷体" panose="02010600040101010101" pitchFamily="2" charset="-122"/>
              </a:endParaRPr>
            </a:p>
          </p:txBody>
        </p:sp>
        <p:sp>
          <p:nvSpPr>
            <p:cNvPr id="33808" name="未知"/>
            <p:cNvSpPr/>
            <p:nvPr/>
          </p:nvSpPr>
          <p:spPr>
            <a:xfrm>
              <a:off x="458799" y="736790"/>
              <a:ext cx="303127" cy="31382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92849712"/>
                </a:cxn>
                <a:cxn ang="0">
                  <a:pos x="192633078" y="1992849712"/>
                </a:cxn>
              </a:cxnLst>
              <a:pathLst>
                <a:path w="477" h="4942">
                  <a:moveTo>
                    <a:pt x="0" y="0"/>
                  </a:moveTo>
                  <a:lnTo>
                    <a:pt x="0" y="4942"/>
                  </a:lnTo>
                  <a:lnTo>
                    <a:pt x="477" y="4942"/>
                  </a:lnTo>
                </a:path>
              </a:pathLst>
            </a:custGeom>
            <a:noFill/>
            <a:ln w="28575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809" name="圆角矩形 29713"/>
            <p:cNvSpPr/>
            <p:nvPr/>
          </p:nvSpPr>
          <p:spPr>
            <a:xfrm>
              <a:off x="761925" y="3605608"/>
              <a:ext cx="4115987" cy="538881"/>
            </a:xfrm>
            <a:prstGeom prst="roundRect">
              <a:avLst>
                <a:gd name="adj" fmla="val 10000"/>
              </a:avLst>
            </a:prstGeom>
            <a:noFill/>
            <a:ln w="38100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810" name="矩形 29714"/>
            <p:cNvSpPr/>
            <p:nvPr/>
          </p:nvSpPr>
          <p:spPr>
            <a:xfrm>
              <a:off x="761925" y="3605608"/>
              <a:ext cx="4115987" cy="5388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45719" tIns="30480" rIns="45719" bIns="30480" anchor="ctr"/>
            <a:p>
              <a:pPr>
                <a:spcAft>
                  <a:spcPct val="35000"/>
                </a:spcAft>
              </a:pPr>
              <a:r>
                <a:rPr lang="en-US" altLang="zh-CN" sz="2400" b="0" dirty="0">
                  <a:solidFill>
                    <a:srgbClr val="5F5F5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5.</a:t>
              </a:r>
              <a:r>
                <a:rPr lang="zh-CN" altLang="en-US" sz="2400" b="0" dirty="0">
                  <a:solidFill>
                    <a:srgbClr val="5F5F5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救护患者后应及时洗手。</a:t>
              </a:r>
              <a:endParaRPr lang="zh-CN" altLang="en-US" sz="2400" b="0" dirty="0">
                <a:solidFill>
                  <a:srgbClr val="5F5F5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华文楷体" panose="02010600040101010101" pitchFamily="2" charset="-122"/>
              </a:endParaRPr>
            </a:p>
          </p:txBody>
        </p:sp>
        <p:sp>
          <p:nvSpPr>
            <p:cNvPr id="33811" name="未知"/>
            <p:cNvSpPr/>
            <p:nvPr/>
          </p:nvSpPr>
          <p:spPr>
            <a:xfrm>
              <a:off x="458839" y="1128403"/>
              <a:ext cx="302897" cy="34201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92633078" y="2147483647"/>
                </a:cxn>
              </a:cxnLst>
              <a:pathLst>
                <a:path w="477" h="6003">
                  <a:moveTo>
                    <a:pt x="0" y="0"/>
                  </a:moveTo>
                  <a:lnTo>
                    <a:pt x="0" y="6003"/>
                  </a:lnTo>
                  <a:lnTo>
                    <a:pt x="477" y="6003"/>
                  </a:lnTo>
                </a:path>
              </a:pathLst>
            </a:custGeom>
            <a:noFill/>
            <a:ln w="57150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812" name="圆角矩形 29716"/>
            <p:cNvSpPr/>
            <p:nvPr/>
          </p:nvSpPr>
          <p:spPr>
            <a:xfrm>
              <a:off x="761925" y="4279209"/>
              <a:ext cx="3204201" cy="538881"/>
            </a:xfrm>
            <a:prstGeom prst="roundRect">
              <a:avLst>
                <a:gd name="adj" fmla="val 10000"/>
              </a:avLst>
            </a:prstGeom>
            <a:noFill/>
            <a:ln w="38100" cap="flat" cmpd="sng">
              <a:solidFill>
                <a:srgbClr val="69B4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813" name="矩形 29717"/>
            <p:cNvSpPr/>
            <p:nvPr/>
          </p:nvSpPr>
          <p:spPr>
            <a:xfrm>
              <a:off x="761925" y="4279209"/>
              <a:ext cx="3204201" cy="53888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45719" tIns="30480" rIns="45719" bIns="30480" anchor="ctr"/>
            <a:p>
              <a:pPr>
                <a:spcAft>
                  <a:spcPct val="35000"/>
                </a:spcAft>
              </a:pPr>
              <a:r>
                <a:rPr lang="en-US" altLang="zh-CN" sz="2400" b="0" dirty="0">
                  <a:solidFill>
                    <a:srgbClr val="595959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6.</a:t>
              </a:r>
              <a:r>
                <a:rPr lang="zh-CN" altLang="en-US" sz="2400" b="0" dirty="0">
                  <a:solidFill>
                    <a:srgbClr val="595959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华文楷体" panose="02010600040101010101" pitchFamily="2" charset="-122"/>
                </a:rPr>
                <a:t>保持现场通风。</a:t>
              </a:r>
              <a:endParaRPr lang="zh-CN" altLang="en-US" sz="2400" b="0" dirty="0">
                <a:solidFill>
                  <a:srgbClr val="595959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华文楷体" panose="02010600040101010101" pitchFamily="2" charset="-122"/>
              </a:endParaRPr>
            </a:p>
          </p:txBody>
        </p:sp>
        <p:sp>
          <p:nvSpPr>
            <p:cNvPr id="33814" name="圆角矩形 29718"/>
            <p:cNvSpPr/>
            <p:nvPr/>
          </p:nvSpPr>
          <p:spPr>
            <a:xfrm>
              <a:off x="77836" y="0"/>
              <a:ext cx="761925" cy="736790"/>
            </a:xfrm>
            <a:prstGeom prst="roundRect">
              <a:avLst>
                <a:gd name="adj" fmla="val 10000"/>
              </a:avLst>
            </a:prstGeom>
            <a:solidFill>
              <a:srgbClr val="69B4FF"/>
            </a:solidFill>
            <a:ln w="38100" cap="flat" cmpd="sng">
              <a:solidFill>
                <a:srgbClr val="E1F0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46089" name="Picture 14" descr="Red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510" y="26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528128" y="922020"/>
            <a:ext cx="3500438" cy="5219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评估现场环境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3012" name="图片 4" descr="雷.gif">
            <a:hlinkClick r:id="" action="ppaction://noaction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4437063"/>
            <a:ext cx="8229600" cy="1824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线形标注 1 4"/>
          <p:cNvSpPr/>
          <p:nvPr/>
        </p:nvSpPr>
        <p:spPr>
          <a:xfrm>
            <a:off x="785813" y="3074035"/>
            <a:ext cx="2881312" cy="846138"/>
          </a:xfrm>
          <a:prstGeom prst="borderCallout1">
            <a:avLst>
              <a:gd name="adj1" fmla="val 101366"/>
              <a:gd name="adj2" fmla="val 12051"/>
              <a:gd name="adj3" fmla="val 200225"/>
              <a:gd name="adj4" fmla="val 80055"/>
            </a:avLst>
          </a:prstGeom>
          <a:solidFill>
            <a:schemeClr val="bg1"/>
          </a:solidFill>
          <a:ln w="25400" cap="flat" cmpd="sng">
            <a:solidFill>
              <a:srgbClr val="8064A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zh-CN" altLang="en-US" sz="2400" b="1" dirty="0">
                <a:latin typeface="宋体" panose="02010600030101010101" pitchFamily="2" charset="-122"/>
              </a:rPr>
              <a:t>现场有无法排除</a:t>
            </a:r>
            <a:endParaRPr lang="en-US" altLang="zh-CN" sz="2400" b="1" dirty="0">
              <a:latin typeface="宋体" panose="02010600030101010101" pitchFamily="2" charset="-122"/>
            </a:endParaRPr>
          </a:p>
          <a:p>
            <a:pPr algn="ctr"/>
            <a:r>
              <a:rPr lang="zh-CN" altLang="en-US" sz="2400" b="1" dirty="0">
                <a:latin typeface="宋体" panose="02010600030101010101" pitchFamily="2" charset="-122"/>
              </a:rPr>
              <a:t>的危险因素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6" name="线形标注 1 5"/>
          <p:cNvSpPr/>
          <p:nvPr/>
        </p:nvSpPr>
        <p:spPr>
          <a:xfrm>
            <a:off x="5029200" y="3007360"/>
            <a:ext cx="2643188" cy="846138"/>
          </a:xfrm>
          <a:prstGeom prst="borderCallout1">
            <a:avLst>
              <a:gd name="adj1" fmla="val 100204"/>
              <a:gd name="adj2" fmla="val 79856"/>
              <a:gd name="adj3" fmla="val 269118"/>
              <a:gd name="adj4" fmla="val 5621"/>
            </a:avLst>
          </a:prstGeom>
          <a:solidFill>
            <a:schemeClr val="bg1"/>
          </a:solidFill>
          <a:ln w="25400" cap="flat" cmpd="sng">
            <a:solidFill>
              <a:srgbClr val="8064A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zh-CN" altLang="en-US" sz="2800" b="1" dirty="0">
                <a:latin typeface="宋体" panose="02010600030101010101" pitchFamily="2" charset="-122"/>
              </a:rPr>
              <a:t>无救助能力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7" name="云形标注 6"/>
          <p:cNvSpPr/>
          <p:nvPr/>
        </p:nvSpPr>
        <p:spPr>
          <a:xfrm>
            <a:off x="1135380" y="1858963"/>
            <a:ext cx="2071688" cy="642937"/>
          </a:xfrm>
          <a:prstGeom prst="cloudCallout">
            <a:avLst>
              <a:gd name="adj1" fmla="val 90134"/>
              <a:gd name="adj2" fmla="val 130824"/>
            </a:avLst>
          </a:prstGeom>
          <a:solidFill>
            <a:schemeClr val="bg1"/>
          </a:solidFill>
          <a:ln w="25400" cap="flat" cmpd="sng">
            <a:solidFill>
              <a:srgbClr val="8064A2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zh-CN" altLang="en-US" sz="2800" b="1" dirty="0">
                <a:latin typeface="宋体" panose="02010600030101010101" pitchFamily="2" charset="-122"/>
              </a:rPr>
              <a:t>无防护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8" name="云形标注 7"/>
          <p:cNvSpPr/>
          <p:nvPr/>
        </p:nvSpPr>
        <p:spPr>
          <a:xfrm>
            <a:off x="4778693" y="1787525"/>
            <a:ext cx="2071687" cy="642938"/>
          </a:xfrm>
          <a:prstGeom prst="cloudCallout">
            <a:avLst>
              <a:gd name="adj1" fmla="val -57523"/>
              <a:gd name="adj2" fmla="val 137106"/>
            </a:avLst>
          </a:prstGeom>
          <a:solidFill>
            <a:schemeClr val="bg1"/>
          </a:solidFill>
          <a:ln w="25400" cap="flat" cmpd="sng">
            <a:solidFill>
              <a:srgbClr val="8064A2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zh-CN" altLang="en-US" sz="2800" b="1" dirty="0">
                <a:latin typeface="宋体" panose="02010600030101010101" pitchFamily="2" charset="-122"/>
              </a:rPr>
              <a:t>不明白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1571625" y="4713288"/>
            <a:ext cx="5286375" cy="823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800" b="1" dirty="0">
                <a:solidFill>
                  <a:schemeClr val="bg1"/>
                </a:solidFill>
                <a:latin typeface="宋体" panose="02010600030101010101" pitchFamily="2" charset="-122"/>
              </a:rPr>
              <a:t>不要贸然进入现场</a:t>
            </a:r>
            <a:endParaRPr lang="zh-CN" altLang="en-US" sz="4800" b="1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pic>
        <p:nvPicPr>
          <p:cNvPr id="45065" name="Picture 14" descr="Red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1" name="Text Box 9"/>
          <p:cNvSpPr txBox="1"/>
          <p:nvPr/>
        </p:nvSpPr>
        <p:spPr>
          <a:xfrm>
            <a:off x="2995295" y="391160"/>
            <a:ext cx="41179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大批伤病员的救护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53252" name="Picture 10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1268413"/>
            <a:ext cx="8353425" cy="504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14" descr="Red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Text Box 9"/>
          <p:cNvSpPr txBox="1"/>
          <p:nvPr/>
        </p:nvSpPr>
        <p:spPr>
          <a:xfrm>
            <a:off x="2863215" y="434975"/>
            <a:ext cx="3787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大批伤病员的救护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54275" name="Picture 3" descr="G:\新建文件夹\DSC_004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113" y="1412875"/>
            <a:ext cx="7135812" cy="464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14" descr="Red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865154" y="285750"/>
            <a:ext cx="5212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algn="ctr" defTabSz="914400" rtl="0" fontAlgn="base" latinLnBrk="0">
              <a:lnSpc>
                <a:spcPct val="100000"/>
              </a:lnSpc>
              <a:buNone/>
            </a:pP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初步检查伤员和评估伤情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pic>
        <p:nvPicPr>
          <p:cNvPr id="44035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836613"/>
            <a:ext cx="2811463" cy="165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6" descr="Call 9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2600325"/>
            <a:ext cx="2738438" cy="1855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38" y="4560888"/>
            <a:ext cx="2738437" cy="1817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8" name="圆角矩形标注 6"/>
          <p:cNvSpPr/>
          <p:nvPr/>
        </p:nvSpPr>
        <p:spPr>
          <a:xfrm>
            <a:off x="3348038" y="908050"/>
            <a:ext cx="5184775" cy="5257800"/>
          </a:xfrm>
          <a:prstGeom prst="wedgeRoundRectCallout">
            <a:avLst>
              <a:gd name="adj1" fmla="val -59532"/>
              <a:gd name="adj2" fmla="val 15819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8064A2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>
              <a:lnSpc>
                <a:spcPts val="4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2600" dirty="0">
                <a:latin typeface="宋体" panose="02010600030101010101" pitchFamily="2" charset="-122"/>
              </a:rPr>
              <a:t>检查</a:t>
            </a:r>
            <a:r>
              <a:rPr lang="zh-CN" altLang="en-US" sz="2600" dirty="0">
                <a:latin typeface="Arial" panose="020B0604020202020204" pitchFamily="34" charset="0"/>
              </a:rPr>
              <a:t>反应（有无意识）</a:t>
            </a:r>
            <a:endParaRPr lang="en-US" altLang="x-none" sz="2600" dirty="0"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2600" dirty="0">
                <a:latin typeface="宋体" panose="02010600030101010101" pitchFamily="2" charset="-122"/>
              </a:rPr>
              <a:t>检查气道 </a:t>
            </a:r>
            <a:r>
              <a:rPr lang="en-US" altLang="zh-CN" sz="2600" dirty="0">
                <a:latin typeface="宋体" panose="02010600030101010101" pitchFamily="2" charset="-122"/>
              </a:rPr>
              <a:t>(</a:t>
            </a:r>
            <a:r>
              <a:rPr lang="zh-CN" altLang="en-US" sz="2600" dirty="0">
                <a:latin typeface="宋体" panose="02010600030101010101" pitchFamily="2" charset="-122"/>
              </a:rPr>
              <a:t>呼吸道是否通畅</a:t>
            </a:r>
            <a:r>
              <a:rPr lang="en-US" altLang="zh-CN" sz="2600" dirty="0">
                <a:latin typeface="宋体" panose="02010600030101010101" pitchFamily="2" charset="-122"/>
              </a:rPr>
              <a:t>)</a:t>
            </a:r>
            <a:endParaRPr lang="zh-CN" altLang="en-US" sz="2600" dirty="0"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600" dirty="0">
                <a:latin typeface="宋体" panose="02010600030101010101" pitchFamily="2" charset="-122"/>
              </a:rPr>
              <a:t>检查呼吸（有无呼吸）</a:t>
            </a:r>
            <a:endParaRPr lang="zh-CN" altLang="en-US" sz="2600" dirty="0"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600" dirty="0">
                <a:latin typeface="宋体" panose="02010600030101010101" pitchFamily="2" charset="-122"/>
              </a:rPr>
              <a:t>检查循环（脉搏、出血）</a:t>
            </a:r>
            <a:endParaRPr lang="zh-CN" altLang="en-US" sz="2600" dirty="0"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600" dirty="0">
                <a:latin typeface="宋体" panose="02010600030101010101" pitchFamily="2" charset="-122"/>
              </a:rPr>
              <a:t>检查头颈部</a:t>
            </a:r>
            <a:endParaRPr lang="en-US" altLang="zh-CN" sz="2600" dirty="0"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600" dirty="0">
                <a:latin typeface="宋体" panose="02010600030101010101" pitchFamily="2" charset="-122"/>
              </a:rPr>
              <a:t>检查胸腹部</a:t>
            </a:r>
            <a:endParaRPr lang="zh-CN" altLang="en-US" sz="2600" dirty="0"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600" dirty="0">
                <a:latin typeface="宋体" panose="02010600030101010101" pitchFamily="2" charset="-122"/>
              </a:rPr>
              <a:t>检查骨盆</a:t>
            </a:r>
            <a:endParaRPr lang="en-US" altLang="zh-CN" sz="2600" dirty="0"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600" dirty="0">
                <a:latin typeface="宋体" panose="02010600030101010101" pitchFamily="2" charset="-122"/>
              </a:rPr>
              <a:t>检查四肢</a:t>
            </a:r>
            <a:endParaRPr lang="en-US" altLang="zh-CN" sz="2600" dirty="0"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600" dirty="0">
                <a:latin typeface="宋体" panose="02010600030101010101" pitchFamily="2" charset="-122"/>
              </a:rPr>
              <a:t>检查脊柱</a:t>
            </a:r>
            <a:endParaRPr lang="zh-CN" altLang="en-US" sz="2600" dirty="0">
              <a:latin typeface="宋体" panose="02010600030101010101" pitchFamily="2" charset="-122"/>
            </a:endParaRPr>
          </a:p>
        </p:txBody>
      </p:sp>
      <p:pic>
        <p:nvPicPr>
          <p:cNvPr id="45065" name="Picture 14" descr="R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966119" y="303530"/>
            <a:ext cx="5212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algn="ctr" defTabSz="914400" rtl="0" fontAlgn="base" latinLnBrk="0">
              <a:lnSpc>
                <a:spcPct val="100000"/>
              </a:lnSpc>
              <a:buNone/>
            </a:pP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初步检查伤员和评估伤情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pic>
        <p:nvPicPr>
          <p:cNvPr id="45059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0" y="1071563"/>
            <a:ext cx="2971800" cy="2214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0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63" y="1071563"/>
            <a:ext cx="2895600" cy="2214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1" name="矩形 8"/>
          <p:cNvSpPr/>
          <p:nvPr/>
        </p:nvSpPr>
        <p:spPr>
          <a:xfrm>
            <a:off x="428625" y="1428750"/>
            <a:ext cx="20320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FF3300"/>
                </a:solidFill>
                <a:latin typeface="Arial" panose="020B0604020202020204" pitchFamily="34" charset="0"/>
              </a:rPr>
              <a:t>★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</a:rPr>
              <a:t>检查反应</a:t>
            </a:r>
            <a:endParaRPr lang="zh-CN" altLang="en-US" sz="2800" dirty="0">
              <a:solidFill>
                <a:srgbClr val="C00000"/>
              </a:solidFill>
              <a:latin typeface="宋体" panose="02010600030101010101" pitchFamily="2" charset="-122"/>
            </a:endParaRPr>
          </a:p>
        </p:txBody>
      </p:sp>
      <p:sp>
        <p:nvSpPr>
          <p:cNvPr id="45062" name="矩形 9"/>
          <p:cNvSpPr/>
          <p:nvPr/>
        </p:nvSpPr>
        <p:spPr>
          <a:xfrm>
            <a:off x="323850" y="4365625"/>
            <a:ext cx="20320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FF3300"/>
                </a:solidFill>
                <a:latin typeface="Arial" panose="020B0604020202020204" pitchFamily="34" charset="0"/>
              </a:rPr>
              <a:t>★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</a:rPr>
              <a:t>检查气道</a:t>
            </a:r>
            <a:endParaRPr lang="en-US" altLang="zh-CN" sz="2800" dirty="0">
              <a:solidFill>
                <a:srgbClr val="C00000"/>
              </a:solidFill>
              <a:latin typeface="宋体" panose="02010600030101010101" pitchFamily="2" charset="-122"/>
            </a:endParaRPr>
          </a:p>
        </p:txBody>
      </p:sp>
      <p:pic>
        <p:nvPicPr>
          <p:cNvPr id="45063" name="Picture 3" descr="3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3429000"/>
            <a:ext cx="3000375" cy="233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4" name="Picture 4" descr="cpr2v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88" y="3492500"/>
            <a:ext cx="3071812" cy="2222500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5065" name="矩形 3"/>
          <p:cNvSpPr/>
          <p:nvPr/>
        </p:nvSpPr>
        <p:spPr>
          <a:xfrm>
            <a:off x="4429125" y="5857875"/>
            <a:ext cx="197961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latin typeface="Arial" panose="020B0604020202020204" pitchFamily="34" charset="0"/>
              </a:rPr>
              <a:t>仰头举颏法</a:t>
            </a:r>
            <a:endParaRPr lang="zh-CN" altLang="en-US" sz="2800" b="1" dirty="0">
              <a:latin typeface="Arial" panose="020B0604020202020204" pitchFamily="34" charset="0"/>
            </a:endParaRPr>
          </a:p>
        </p:txBody>
      </p:sp>
      <p:pic>
        <p:nvPicPr>
          <p:cNvPr id="3" name="Picture 14" descr="Red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865154" y="285750"/>
            <a:ext cx="5212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algn="ctr" defTabSz="914400" rtl="0" fontAlgn="base" latinLnBrk="0">
              <a:lnSpc>
                <a:spcPct val="100000"/>
              </a:lnSpc>
              <a:buNone/>
            </a:pP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初步检查伤员和评估伤情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46083" name="矩形 2"/>
          <p:cNvSpPr/>
          <p:nvPr/>
        </p:nvSpPr>
        <p:spPr>
          <a:xfrm>
            <a:off x="755650" y="1125538"/>
            <a:ext cx="20320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FF3300"/>
                </a:solidFill>
                <a:latin typeface="Arial" panose="020B0604020202020204" pitchFamily="34" charset="0"/>
              </a:rPr>
              <a:t>★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</a:rPr>
              <a:t>检查呼吸</a:t>
            </a:r>
            <a:endParaRPr lang="zh-CN" altLang="en-US" sz="2800" dirty="0">
              <a:solidFill>
                <a:srgbClr val="C00000"/>
              </a:solidFill>
              <a:latin typeface="宋体" panose="02010600030101010101" pitchFamily="2" charset="-122"/>
            </a:endParaRPr>
          </a:p>
        </p:txBody>
      </p:sp>
      <p:sp>
        <p:nvSpPr>
          <p:cNvPr id="46084" name="Rectangle 3"/>
          <p:cNvSpPr/>
          <p:nvPr/>
        </p:nvSpPr>
        <p:spPr>
          <a:xfrm>
            <a:off x="250825" y="1844675"/>
            <a:ext cx="3816350" cy="4392613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>
              <a:lnSpc>
                <a:spcPct val="150000"/>
              </a:lnSpc>
            </a:pPr>
            <a:r>
              <a:rPr lang="zh-CN" altLang="zh-CN" sz="2200" dirty="0">
                <a:latin typeface="宋体" panose="02010600030101010101" pitchFamily="2" charset="-122"/>
              </a:rPr>
              <a:t>保持呼吸道通畅，用</a:t>
            </a:r>
            <a:r>
              <a:rPr lang="zh-CN" altLang="zh-CN" sz="2200" b="1" dirty="0">
                <a:solidFill>
                  <a:srgbClr val="C00000"/>
                </a:solidFill>
                <a:latin typeface="宋体" panose="02010600030101010101" pitchFamily="2" charset="-122"/>
              </a:rPr>
              <a:t>扫视或一听二看三感觉</a:t>
            </a:r>
            <a:r>
              <a:rPr lang="zh-CN" altLang="zh-CN" sz="2200" dirty="0">
                <a:latin typeface="宋体" panose="02010600030101010101" pitchFamily="2" charset="-122"/>
              </a:rPr>
              <a:t>的方法判断伤病员有无呼吸。检查时间不超过</a:t>
            </a:r>
            <a:r>
              <a:rPr lang="en-US" altLang="zh-CN" sz="2200" dirty="0">
                <a:latin typeface="宋体" panose="02010600030101010101" pitchFamily="2" charset="-122"/>
              </a:rPr>
              <a:t>10</a:t>
            </a:r>
            <a:r>
              <a:rPr lang="zh-CN" altLang="zh-CN" sz="2200" dirty="0">
                <a:latin typeface="宋体" panose="02010600030101010101" pitchFamily="2" charset="-122"/>
              </a:rPr>
              <a:t>秒钟。</a:t>
            </a:r>
            <a:endParaRPr lang="zh-CN" altLang="zh-CN" sz="2200" dirty="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200" dirty="0">
                <a:latin typeface="宋体" panose="02010600030101010101" pitchFamily="2" charset="-122"/>
              </a:rPr>
              <a:t>听：倾听伤病员的呼吸声。</a:t>
            </a:r>
            <a:endParaRPr lang="zh-CN" altLang="zh-CN" sz="2200" dirty="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200" dirty="0">
                <a:latin typeface="宋体" panose="02010600030101010101" pitchFamily="2" charset="-122"/>
              </a:rPr>
              <a:t>看：观察伤病员的胸部或腹部是否有起伏。</a:t>
            </a:r>
            <a:endParaRPr lang="zh-CN" altLang="zh-CN" sz="2200" dirty="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200" dirty="0">
                <a:latin typeface="宋体" panose="02010600030101010101" pitchFamily="2" charset="-122"/>
              </a:rPr>
              <a:t>感觉：用面颊感受是否有气流。</a:t>
            </a:r>
            <a:endParaRPr lang="zh-CN" altLang="zh-CN" sz="2200" dirty="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endParaRPr lang="zh-CN" altLang="en-US" sz="24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336600"/>
                </a:solidFill>
                <a:latin typeface="Arial" panose="020B0604020202020204" pitchFamily="34" charset="0"/>
              </a:rPr>
              <a:t>　　</a:t>
            </a:r>
            <a:endParaRPr lang="zh-CN" altLang="en-US" sz="3200" b="1" dirty="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pic>
        <p:nvPicPr>
          <p:cNvPr id="46085" name="图片 5" descr="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0" y="4149725"/>
            <a:ext cx="3816350" cy="207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638" y="1844675"/>
            <a:ext cx="3806825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14" descr="Red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865154" y="285750"/>
            <a:ext cx="5212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algn="ctr" defTabSz="914400" rtl="0" fontAlgn="base" latinLnBrk="0">
              <a:lnSpc>
                <a:spcPct val="100000"/>
              </a:lnSpc>
              <a:buNone/>
            </a:pP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初步检查伤员和评估伤情</a:t>
            </a:r>
            <a:endParaRPr kumimoji="0" lang="zh-CN" altLang="en-US" sz="44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47107" name="矩形 6"/>
          <p:cNvSpPr/>
          <p:nvPr/>
        </p:nvSpPr>
        <p:spPr>
          <a:xfrm>
            <a:off x="611188" y="765175"/>
            <a:ext cx="20320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FF3300"/>
                </a:solidFill>
                <a:latin typeface="Arial" panose="020B0604020202020204" pitchFamily="34" charset="0"/>
              </a:rPr>
              <a:t>★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</a:rPr>
              <a:t>检查循环</a:t>
            </a:r>
            <a:endParaRPr lang="zh-CN" altLang="en-US" sz="2800" dirty="0">
              <a:solidFill>
                <a:srgbClr val="C00000"/>
              </a:solidFill>
              <a:latin typeface="宋体" panose="02010600030101010101" pitchFamily="2" charset="-122"/>
            </a:endParaRPr>
          </a:p>
        </p:txBody>
      </p:sp>
      <p:pic>
        <p:nvPicPr>
          <p:cNvPr id="4710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0563" y="3789363"/>
            <a:ext cx="4105275" cy="230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8313" y="1341438"/>
            <a:ext cx="3814763" cy="4970463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如果发现伤病员没有呼吸（或没有正常呼吸），即可以假定伤病员已停止血液循环，应立即实行心肺复苏抢救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专业医务人员应在检查呼吸的同时检查脉搏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。如伤病员有呼吸，应继续检查伤病情况，注意伤病员有无外伤及出血，采取相应救护措施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7110" name="Picture 1" descr="C:\Users\Administrator\AppData\Roaming\Tencent\Users\1210877157\QQ\WinTemp\RichOle\8~HLPWE$4LN`_SHXC(ND~G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538" y="1341438"/>
            <a:ext cx="2114550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2" descr="C:\Users\Administrator\AppData\Roaming\Tencent\Users\1210877157\QQ\WinTemp\RichOle\$BH}(N`%VNH[JK98I7QX7E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25" y="1341438"/>
            <a:ext cx="2105025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14" descr="R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Rectangle 3"/>
          <p:cNvSpPr>
            <a:spLocks noGrp="1"/>
          </p:cNvSpPr>
          <p:nvPr>
            <p:ph type="title"/>
          </p:nvPr>
        </p:nvSpPr>
        <p:spPr>
          <a:xfrm>
            <a:off x="679450" y="382588"/>
            <a:ext cx="7813675" cy="1655762"/>
          </a:xfrm>
        </p:spPr>
        <p:txBody>
          <a:bodyPr vert="horz" wrap="square" lIns="91440" tIns="45720" rIns="91440" bIns="45720" anchor="b"/>
          <a:p>
            <a:pPr eaLnBrk="1" hangingPunct="1"/>
            <a:br>
              <a:rPr lang="zh-CN" altLang="en-US" sz="3000" b="1" dirty="0"/>
            </a:br>
            <a:br>
              <a:rPr lang="zh-CN" altLang="en-US" sz="3000" b="1" dirty="0"/>
            </a:br>
            <a:br>
              <a:rPr lang="zh-CN" altLang="en-US" sz="3000" b="1" dirty="0"/>
            </a:br>
            <a:br>
              <a:rPr lang="zh-CN" altLang="en-US" sz="3000" b="1" dirty="0"/>
            </a:br>
            <a:br>
              <a:rPr lang="zh-CN" altLang="en-US" sz="3000" b="1" dirty="0"/>
            </a:br>
            <a:br>
              <a:rPr lang="zh-CN" altLang="en-US" sz="3000" b="1" dirty="0"/>
            </a:br>
            <a:endParaRPr lang="zh-CN" altLang="en-US" sz="2400" b="1" dirty="0"/>
          </a:p>
        </p:txBody>
      </p:sp>
      <p:grpSp>
        <p:nvGrpSpPr>
          <p:cNvPr id="26627" name="Group 4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26630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6631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6632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6633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26634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图片 1" descr="微信图片_201910161437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263775"/>
            <a:ext cx="7118985" cy="3292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96415" y="579120"/>
            <a:ext cx="6116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2019</a:t>
            </a:r>
            <a:r>
              <a:rPr lang="zh-CN" altLang="en-US"/>
              <a:t>年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10</a:t>
            </a:r>
            <a:r>
              <a:rPr lang="zh-CN" altLang="en-US"/>
              <a:t>日无锡市跨桥桥面侧翻事故造成</a:t>
            </a:r>
            <a:r>
              <a:rPr lang="en-US" altLang="zh-CN"/>
              <a:t>3</a:t>
            </a:r>
            <a:r>
              <a:rPr lang="zh-CN" altLang="en-US"/>
              <a:t>人死亡，</a:t>
            </a:r>
            <a:r>
              <a:rPr lang="en-US" altLang="zh-CN"/>
              <a:t>2</a:t>
            </a:r>
            <a:r>
              <a:rPr lang="zh-CN" altLang="en-US"/>
              <a:t>人受伤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865154" y="285750"/>
            <a:ext cx="5212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algn="ctr" defTabSz="914400" rtl="0" fontAlgn="base" latinLnBrk="0">
              <a:lnSpc>
                <a:spcPct val="100000"/>
              </a:lnSpc>
              <a:buNone/>
            </a:pP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初步检查伤员和评估伤情</a:t>
            </a:r>
            <a:endParaRPr kumimoji="0" lang="zh-CN" altLang="en-US" sz="44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48131" name="矩形 6"/>
          <p:cNvSpPr/>
          <p:nvPr/>
        </p:nvSpPr>
        <p:spPr>
          <a:xfrm>
            <a:off x="611188" y="836613"/>
            <a:ext cx="274955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rgbClr val="FF3300"/>
                </a:solidFill>
                <a:latin typeface="Arial" panose="020B0604020202020204" pitchFamily="34" charset="0"/>
              </a:rPr>
              <a:t>★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</a:rPr>
              <a:t>检查清醒程度</a:t>
            </a:r>
            <a:endParaRPr lang="zh-CN" altLang="en-US" sz="2800" dirty="0">
              <a:solidFill>
                <a:srgbClr val="C00000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95288" y="1463675"/>
            <a:ext cx="4248150" cy="4830763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抢救过程中，应随时检查伤病员的清醒程度，以判断病情是否发生变化。</a:t>
            </a:r>
            <a:endParaRPr kumimoji="0" lang="zh-CN" altLang="zh-CN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1.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清醒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伤病员眼睛能睁开，能正确回答救护者的问题。</a:t>
            </a:r>
            <a:endParaRPr kumimoji="0" lang="zh-CN" altLang="zh-CN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2.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声音反应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伤病员对救护者的大声问话有反应，能按指令动作。</a:t>
            </a:r>
            <a:endParaRPr kumimoji="0" lang="zh-CN" altLang="zh-CN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3.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疼痛反应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伤病员对救护者的问话没有反应，但对疼痛刺激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(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如捏、夹皮肤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)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有反应，如睁眼或有动作。</a:t>
            </a:r>
            <a:endParaRPr kumimoji="0" lang="zh-CN" altLang="zh-CN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4.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无反应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伤病员对任何刺激都没有反应。</a:t>
            </a:r>
            <a:endParaRPr kumimoji="0" lang="zh-CN" altLang="zh-CN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         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813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9338" y="1700213"/>
            <a:ext cx="3744912" cy="216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Picture 7" descr="无标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38" y="4005263"/>
            <a:ext cx="3744912" cy="216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14" descr="Red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865154" y="285750"/>
            <a:ext cx="5212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algn="ctr" defTabSz="914400" rtl="0" fontAlgn="base" latinLnBrk="0">
              <a:lnSpc>
                <a:spcPct val="100000"/>
              </a:lnSpc>
              <a:buNone/>
            </a:pP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初步检查伤员和评估伤情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49155" name="Rectangle 6"/>
          <p:cNvSpPr/>
          <p:nvPr/>
        </p:nvSpPr>
        <p:spPr>
          <a:xfrm>
            <a:off x="971550" y="876300"/>
            <a:ext cx="7210425" cy="800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0000CC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800" dirty="0">
                <a:solidFill>
                  <a:srgbClr val="000066"/>
                </a:solidFill>
                <a:latin typeface="宋体" panose="02010600030101010101" pitchFamily="2" charset="-122"/>
              </a:rPr>
              <a:t>检伤 </a:t>
            </a:r>
            <a:r>
              <a:rPr lang="zh-TW" altLang="en-US" sz="2800" dirty="0">
                <a:solidFill>
                  <a:srgbClr val="000066"/>
                </a:solidFill>
                <a:latin typeface="宋体" panose="02010600030101010101" pitchFamily="2" charset="-122"/>
              </a:rPr>
              <a:t>头</a:t>
            </a:r>
            <a:r>
              <a:rPr lang="zh-CN" altLang="en-US" sz="2800" dirty="0">
                <a:solidFill>
                  <a:srgbClr val="000066"/>
                </a:solidFill>
                <a:latin typeface="宋体" panose="02010600030101010101" pitchFamily="2" charset="-122"/>
              </a:rPr>
              <a:t>、</a:t>
            </a:r>
            <a:r>
              <a:rPr lang="zh-TW" altLang="en-US" sz="2800" dirty="0">
                <a:solidFill>
                  <a:srgbClr val="000066"/>
                </a:solidFill>
                <a:latin typeface="宋体" panose="02010600030101010101" pitchFamily="2" charset="-122"/>
              </a:rPr>
              <a:t>颈 </a:t>
            </a:r>
            <a:r>
              <a:rPr lang="zh-CN" altLang="en-US" sz="2800" dirty="0">
                <a:solidFill>
                  <a:srgbClr val="000066"/>
                </a:solidFill>
                <a:latin typeface="宋体" panose="02010600030101010101" pitchFamily="2" charset="-122"/>
              </a:rPr>
              <a:t>、</a:t>
            </a:r>
            <a:r>
              <a:rPr lang="zh-TW" altLang="en-US" sz="2800" dirty="0">
                <a:solidFill>
                  <a:srgbClr val="000066"/>
                </a:solidFill>
                <a:latin typeface="宋体" panose="02010600030101010101" pitchFamily="2" charset="-122"/>
              </a:rPr>
              <a:t>胸、腹</a:t>
            </a:r>
            <a:r>
              <a:rPr lang="zh-CN" altLang="en-US" sz="2800" dirty="0">
                <a:solidFill>
                  <a:srgbClr val="000066"/>
                </a:solidFill>
                <a:latin typeface="宋体" panose="02010600030101010101" pitchFamily="2" charset="-122"/>
              </a:rPr>
              <a:t>、骨盆、</a:t>
            </a:r>
            <a:r>
              <a:rPr lang="zh-TW" altLang="en-US" sz="2800" dirty="0">
                <a:solidFill>
                  <a:srgbClr val="000066"/>
                </a:solidFill>
                <a:latin typeface="宋体" panose="02010600030101010101" pitchFamily="2" charset="-122"/>
              </a:rPr>
              <a:t>下肢</a:t>
            </a:r>
            <a:r>
              <a:rPr lang="zh-CN" altLang="en-US" sz="2800" dirty="0">
                <a:solidFill>
                  <a:srgbClr val="000066"/>
                </a:solidFill>
                <a:latin typeface="宋体" panose="02010600030101010101" pitchFamily="2" charset="-122"/>
              </a:rPr>
              <a:t>、</a:t>
            </a:r>
            <a:r>
              <a:rPr lang="zh-TW" altLang="en-US" sz="2800" dirty="0">
                <a:solidFill>
                  <a:srgbClr val="000066"/>
                </a:solidFill>
                <a:latin typeface="宋体" panose="02010600030101010101" pitchFamily="2" charset="-122"/>
              </a:rPr>
              <a:t>上肢</a:t>
            </a:r>
            <a:endParaRPr lang="zh-TW" altLang="en-US" sz="2800" dirty="0">
              <a:solidFill>
                <a:srgbClr val="000066"/>
              </a:solidFill>
              <a:latin typeface="宋体" panose="02010600030101010101" pitchFamily="2" charset="-122"/>
            </a:endParaRPr>
          </a:p>
          <a:p>
            <a:r>
              <a:rPr lang="zh-CN" altLang="en-US" dirty="0">
                <a:latin typeface="Arial" panose="020B0604020202020204" pitchFamily="34" charset="0"/>
                <a:ea typeface="隶书" panose="02010509060101010101" pitchFamily="1" charset="-122"/>
              </a:rPr>
              <a:t>           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49156" name="图片 9" descr="QQ图片2015052815362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628775"/>
            <a:ext cx="8407400" cy="4733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14" descr="Red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21" descr="3a79a4fd87efc70b2d77e8e95d21_800_800_c1.jpg">
            <a:hlinkClick r:id="" action="ppaction://noaction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275" y="1076325"/>
            <a:ext cx="1857375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" descr="http://mmbiz.qpic.cn/mmbiz/1resDhQkCkB08QUQupxJCZbtDRjILeibuylyNVZ6ADyytohcgO7p4X8LMHCzHBsRIibnGfuC6rvoo00RF7DAgaRQ/0?wxfrom=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13" y="1196975"/>
            <a:ext cx="1905000" cy="179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8" descr="火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275" y="4964113"/>
            <a:ext cx="2057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" name="Picture 9" descr="警车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863" y="3351213"/>
            <a:ext cx="205740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895600" y="5284788"/>
            <a:ext cx="1574800" cy="738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微软雅黑" panose="020B0503020204020204" charset="-122"/>
                <a:cs typeface="+mn-cs"/>
              </a:rPr>
              <a:t>火警</a:t>
            </a:r>
            <a:r>
              <a:rPr kumimoji="0" lang="en-US" sz="2400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/>
                <a:ea typeface="微软雅黑" panose="020B0503020204020204" charset="-122"/>
                <a:cs typeface="+mn-cs"/>
              </a:rPr>
              <a:t>—</a:t>
            </a:r>
            <a:r>
              <a:rPr kumimoji="0" lang="en-US" sz="2400" b="1" kern="1200" cap="none" spc="0" normalizeH="0" baseline="0" noProof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1" charset="-122"/>
                <a:ea typeface="微软雅黑" panose="020B0503020204020204" charset="-122"/>
                <a:cs typeface="+mn-cs"/>
              </a:rPr>
              <a:t>119</a:t>
            </a:r>
            <a:endParaRPr kumimoji="0" lang="en-US" sz="2400" b="1" kern="1200" cap="none" spc="0" normalizeH="0" baseline="0" noProof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隶书" panose="02010509060101010101" pitchFamily="1" charset="-122"/>
              <a:ea typeface="微软雅黑" panose="020B0503020204020204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zh-CN" altLang="en-US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895600" y="3625850"/>
            <a:ext cx="1574800" cy="738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微软雅黑" panose="020B0503020204020204" charset="-122"/>
                <a:cs typeface="+mn-cs"/>
              </a:rPr>
              <a:t>匪警</a:t>
            </a:r>
            <a:r>
              <a:rPr kumimoji="0" lang="en-US" sz="2400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/>
                <a:ea typeface="微软雅黑" panose="020B0503020204020204" charset="-122"/>
                <a:cs typeface="+mn-cs"/>
              </a:rPr>
              <a:t>—</a:t>
            </a:r>
            <a:r>
              <a:rPr kumimoji="0" lang="en-US" sz="2400" b="1" kern="1200" cap="none" spc="0" normalizeH="0" baseline="0" noProof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1" charset="-122"/>
                <a:ea typeface="微软雅黑" panose="020B0503020204020204" charset="-122"/>
                <a:cs typeface="+mn-cs"/>
              </a:rPr>
              <a:t>110</a:t>
            </a:r>
            <a:endParaRPr kumimoji="0" lang="en-US" sz="2400" b="1" kern="1200" cap="none" spc="0" normalizeH="0" baseline="0" noProof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隶书" panose="02010509060101010101" pitchFamily="1" charset="-122"/>
              <a:ea typeface="微软雅黑" panose="020B0503020204020204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zh-CN" altLang="en-US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15" descr="BD07191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1850" y="2933700"/>
            <a:ext cx="41148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334000" y="5751513"/>
            <a:ext cx="2446338" cy="738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仿宋_GB2312" pitchFamily="1" charset="-122"/>
                <a:ea typeface="微软雅黑" panose="020B0503020204020204" charset="-122"/>
                <a:cs typeface="+mn-cs"/>
              </a:rPr>
              <a:t>交通事故</a:t>
            </a:r>
            <a:r>
              <a:rPr kumimoji="0" lang="en-US" sz="2400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/>
                <a:ea typeface="微软雅黑" panose="020B0503020204020204" charset="-122"/>
                <a:cs typeface="+mn-cs"/>
              </a:rPr>
              <a:t>—</a:t>
            </a:r>
            <a:r>
              <a:rPr kumimoji="0" lang="zh-CN" altLang="en-US" sz="2400" b="1" kern="1200" cap="none" spc="0" normalizeH="0" baseline="0" noProof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仿宋_GB2312" pitchFamily="1" charset="-122"/>
                <a:ea typeface="微软雅黑" panose="020B0503020204020204" charset="-122"/>
                <a:cs typeface="+mn-cs"/>
              </a:rPr>
              <a:t>122</a:t>
            </a:r>
            <a:r>
              <a:rPr kumimoji="0" lang="zh-CN" altLang="en-US" sz="24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1" charset="-122"/>
                <a:ea typeface="隶书" panose="02010509060101010101" pitchFamily="1" charset="-122"/>
                <a:cs typeface="+mn-cs"/>
              </a:rPr>
              <a:t> </a:t>
            </a:r>
            <a:endParaRPr kumimoji="0" lang="zh-CN" altLang="en-US" sz="2400" b="1" kern="1200" cap="none" spc="0" normalizeH="0" baseline="0" noProof="0" dirty="0"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zh-CN" altLang="en-US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0186" name="Picture 11" descr="u=3268967947,1961019678&amp;fm=23&amp;gp=0[1]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388" y="1230313"/>
            <a:ext cx="1885950" cy="176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3495199" y="229870"/>
            <a:ext cx="20116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buNone/>
            </a:pP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紧急呼救</a:t>
            </a:r>
            <a:endParaRPr kumimoji="0" lang="zh-CN" altLang="en-US" sz="3600" b="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pic>
        <p:nvPicPr>
          <p:cNvPr id="45065" name="Picture 14" descr="Red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194560" y="310515"/>
            <a:ext cx="47548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buNone/>
            </a:pP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如好拨打医疗急救电话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23850" y="928688"/>
            <a:ext cx="8424863" cy="5410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（一）伤病员所在的具体地点。最好说明该地点的显著标志，如建筑物和公交车站等，以便救护车寻找。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(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地点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)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（二）伤病员的年龄、性别、人数。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（人物）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（三）伤病员发生伤病的时间和主要表现，如胸痛、意识不清、呕血、呕吐不止、呼吸困难等。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（时间、事件）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（四）可能发生意外伤害的原因，如电击、爆炸、淹溺、中毒、交通事故等。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（原因）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（五）现场联系人的姓名和电话号码。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（六）要问清救护车到达的大致时间，做好接车准备。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注意，一定要清楚准确地回答电话接听者的问话，并等接听者告诉可以结束时，再挂断电话。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065" name="Picture 14" descr="Red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1500" y="214313"/>
            <a:ext cx="7777163" cy="645160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dist="35921" dir="2700000" sy="50000" rotWithShape="0">
              <a:srgbClr val="875B0D"/>
            </a:outerShdw>
          </a:effectLst>
        </p:spPr>
        <p:txBody>
          <a:bodyPr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现场救护注意事项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56323" name="Text Box 9"/>
          <p:cNvSpPr txBox="1"/>
          <p:nvPr/>
        </p:nvSpPr>
        <p:spPr>
          <a:xfrm>
            <a:off x="1042988" y="1412875"/>
            <a:ext cx="7561262" cy="5140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4000"/>
              </a:lnSpc>
            </a:pPr>
            <a:r>
              <a:rPr lang="en-US" altLang="zh-CN" sz="2600" dirty="0">
                <a:solidFill>
                  <a:srgbClr val="C00000"/>
                </a:solidFill>
                <a:latin typeface="宋体" panose="02010600030101010101" pitchFamily="2" charset="-122"/>
              </a:rPr>
              <a:t>1.</a:t>
            </a: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如果伤病员处于侧卧位或俯卧位，可以具体体位处理。</a:t>
            </a:r>
            <a:endParaRPr lang="zh-CN" altLang="en-US" sz="26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600" dirty="0">
                <a:solidFill>
                  <a:srgbClr val="C00000"/>
                </a:solidFill>
                <a:latin typeface="宋体" panose="02010600030101010101" pitchFamily="2" charset="-122"/>
              </a:rPr>
              <a:t>2</a:t>
            </a: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，若伤病员戴眼镜，或衣袋里装有较大物件，在翻转前应先将眼睛取下，将物件取出。</a:t>
            </a:r>
            <a:endParaRPr lang="zh-CN" altLang="en-US" sz="26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600" dirty="0">
                <a:solidFill>
                  <a:srgbClr val="C00000"/>
                </a:solidFill>
                <a:latin typeface="宋体" panose="02010600030101010101" pitchFamily="2" charset="-122"/>
              </a:rPr>
              <a:t>3.</a:t>
            </a: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如现场只有救护员一人，又必须离开去寻求帮助时，应将伤病员安置复原体位。</a:t>
            </a:r>
            <a:endParaRPr lang="en-US" altLang="zh-CN" sz="26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600" dirty="0">
                <a:solidFill>
                  <a:srgbClr val="C00000"/>
                </a:solidFill>
                <a:latin typeface="宋体" panose="02010600030101010101" pitchFamily="2" charset="-122"/>
              </a:rPr>
              <a:t>4.</a:t>
            </a: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如果伤病员处于复原体位</a:t>
            </a:r>
            <a:r>
              <a:rPr lang="en-US" altLang="zh-CN" sz="2600" dirty="0">
                <a:solidFill>
                  <a:srgbClr val="C00000"/>
                </a:solidFill>
                <a:latin typeface="宋体" panose="02010600030101010101" pitchFamily="2" charset="-122"/>
              </a:rPr>
              <a:t>30</a:t>
            </a: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分钟以上，应将伤病员翻转回仰卧位，再翻转至对侧成复原体位，以免一侧的血管、神经长时间受压。</a:t>
            </a:r>
            <a:endParaRPr lang="zh-CN" altLang="en-US" sz="26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endParaRPr lang="en-US" altLang="zh-CN" sz="2800" dirty="0">
              <a:latin typeface="宋体" panose="02010600030101010101" pitchFamily="2" charset="-122"/>
            </a:endParaRPr>
          </a:p>
        </p:txBody>
      </p:sp>
      <p:sp>
        <p:nvSpPr>
          <p:cNvPr id="56324" name="Text Box 11"/>
          <p:cNvSpPr txBox="1"/>
          <p:nvPr/>
        </p:nvSpPr>
        <p:spPr>
          <a:xfrm>
            <a:off x="755650" y="908050"/>
            <a:ext cx="1606550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rgbClr val="9900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特别提示</a:t>
            </a:r>
            <a:endParaRPr lang="zh-CN" altLang="en-US" sz="2800" b="1" dirty="0">
              <a:solidFill>
                <a:srgbClr val="9900CC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6325" name="矩形 8"/>
          <p:cNvSpPr/>
          <p:nvPr/>
        </p:nvSpPr>
        <p:spPr>
          <a:xfrm>
            <a:off x="250825" y="2636838"/>
            <a:ext cx="576263" cy="1887537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复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原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体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位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45065" name="Picture 14" descr="Red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9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988" y="1052513"/>
            <a:ext cx="2155825" cy="144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38" y="1052513"/>
            <a:ext cx="2155825" cy="144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25" y="1052513"/>
            <a:ext cx="2155825" cy="144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2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88" y="2852738"/>
            <a:ext cx="2155825" cy="136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3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038" y="2852738"/>
            <a:ext cx="2155825" cy="136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4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525" y="2852738"/>
            <a:ext cx="2160588" cy="136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5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88" y="4579938"/>
            <a:ext cx="2155825" cy="136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6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8038" y="4579938"/>
            <a:ext cx="2155825" cy="136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7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4525" y="4579938"/>
            <a:ext cx="2044700" cy="1370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8" name="矩形 13"/>
          <p:cNvSpPr/>
          <p:nvPr/>
        </p:nvSpPr>
        <p:spPr>
          <a:xfrm>
            <a:off x="1476375" y="2492375"/>
            <a:ext cx="1338263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zh-CN" dirty="0">
                <a:latin typeface="Arial" panose="020B0604020202020204" pitchFamily="34" charset="0"/>
              </a:rPr>
              <a:t>救护员体位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5309" name="矩形 14"/>
          <p:cNvSpPr/>
          <p:nvPr/>
        </p:nvSpPr>
        <p:spPr>
          <a:xfrm>
            <a:off x="3779838" y="2492375"/>
            <a:ext cx="1570037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zh-CN" dirty="0">
                <a:latin typeface="Arial" panose="020B0604020202020204" pitchFamily="34" charset="0"/>
              </a:rPr>
              <a:t>上肢屈肘外展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5310" name="矩形 15"/>
          <p:cNvSpPr/>
          <p:nvPr/>
        </p:nvSpPr>
        <p:spPr>
          <a:xfrm>
            <a:off x="5795963" y="2492375"/>
            <a:ext cx="209550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zh-CN" dirty="0">
                <a:latin typeface="Arial" panose="020B0604020202020204" pitchFamily="34" charset="0"/>
              </a:rPr>
              <a:t>上臂屈曲置于肩部</a:t>
            </a:r>
            <a:r>
              <a:rPr lang="en-US" altLang="zh-CN" dirty="0">
                <a:latin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5311" name="矩形 16"/>
          <p:cNvSpPr/>
          <p:nvPr/>
        </p:nvSpPr>
        <p:spPr>
          <a:xfrm>
            <a:off x="1403350" y="4221163"/>
            <a:ext cx="1570038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zh-CN" dirty="0">
                <a:latin typeface="Arial" panose="020B0604020202020204" pitchFamily="34" charset="0"/>
              </a:rPr>
              <a:t>远侧膝部屈曲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5312" name="矩形 17"/>
          <p:cNvSpPr/>
          <p:nvPr/>
        </p:nvSpPr>
        <p:spPr>
          <a:xfrm>
            <a:off x="3708400" y="4221163"/>
            <a:ext cx="1633538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zh-CN" dirty="0">
                <a:latin typeface="Arial" panose="020B0604020202020204" pitchFamily="34" charset="0"/>
              </a:rPr>
              <a:t>翻转成侧卧位</a:t>
            </a:r>
            <a:r>
              <a:rPr lang="en-US" altLang="zh-CN" dirty="0">
                <a:latin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5313" name="矩形 18"/>
          <p:cNvSpPr/>
          <p:nvPr/>
        </p:nvSpPr>
        <p:spPr>
          <a:xfrm>
            <a:off x="6011863" y="4221163"/>
            <a:ext cx="1570037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zh-CN" dirty="0">
                <a:latin typeface="Arial" panose="020B0604020202020204" pitchFamily="34" charset="0"/>
              </a:rPr>
              <a:t>面部枕于手背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5314" name="矩形 19"/>
          <p:cNvSpPr/>
          <p:nvPr/>
        </p:nvSpPr>
        <p:spPr>
          <a:xfrm>
            <a:off x="1692275" y="5948363"/>
            <a:ext cx="11080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zh-CN" dirty="0">
                <a:latin typeface="Arial" panose="020B0604020202020204" pitchFamily="34" charset="0"/>
              </a:rPr>
              <a:t>打开气道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5315" name="矩形 20"/>
          <p:cNvSpPr/>
          <p:nvPr/>
        </p:nvSpPr>
        <p:spPr>
          <a:xfrm>
            <a:off x="4067175" y="5948363"/>
            <a:ext cx="11080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zh-CN" dirty="0">
                <a:latin typeface="Arial" panose="020B0604020202020204" pitchFamily="34" charset="0"/>
              </a:rPr>
              <a:t>调整下肢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5316" name="矩形 21"/>
          <p:cNvSpPr/>
          <p:nvPr/>
        </p:nvSpPr>
        <p:spPr>
          <a:xfrm>
            <a:off x="6156325" y="5948363"/>
            <a:ext cx="11080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zh-CN" dirty="0">
                <a:latin typeface="Arial" panose="020B0604020202020204" pitchFamily="34" charset="0"/>
              </a:rPr>
              <a:t>复</a:t>
            </a:r>
            <a:r>
              <a:rPr lang="zh-CN" altLang="en-US" dirty="0">
                <a:latin typeface="Arial" panose="020B0604020202020204" pitchFamily="34" charset="0"/>
              </a:rPr>
              <a:t>原</a:t>
            </a:r>
            <a:r>
              <a:rPr lang="zh-CN" altLang="zh-CN" dirty="0">
                <a:latin typeface="Arial" panose="020B0604020202020204" pitchFamily="34" charset="0"/>
              </a:rPr>
              <a:t>体位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5317" name="矩形 22"/>
          <p:cNvSpPr/>
          <p:nvPr/>
        </p:nvSpPr>
        <p:spPr>
          <a:xfrm>
            <a:off x="250825" y="2563813"/>
            <a:ext cx="576263" cy="18161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复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原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体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位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571500" y="214313"/>
            <a:ext cx="7777163" cy="645160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dist="35921" dir="2700000" sy="50000" rotWithShape="0">
              <a:srgbClr val="875B0D"/>
            </a:outerShdw>
          </a:effectLst>
        </p:spPr>
        <p:txBody>
          <a:bodyPr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现场救护注意事项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pic>
        <p:nvPicPr>
          <p:cNvPr id="45065" name="Picture 14" descr="Red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685" y="236220"/>
            <a:ext cx="785495" cy="785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1500" y="214313"/>
            <a:ext cx="7777163" cy="645160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dist="35921" dir="2700000" sy="50000" rotWithShape="0">
              <a:srgbClr val="875B0D"/>
            </a:outerShdw>
          </a:effectLst>
        </p:spPr>
        <p:txBody>
          <a:bodyPr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现场救护注意事项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57347" name="矩形 8"/>
          <p:cNvSpPr/>
          <p:nvPr/>
        </p:nvSpPr>
        <p:spPr>
          <a:xfrm>
            <a:off x="322263" y="1916113"/>
            <a:ext cx="576262" cy="2678112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改良</a:t>
            </a:r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复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原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体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位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57348" name="矩形 13"/>
          <p:cNvSpPr/>
          <p:nvPr/>
        </p:nvSpPr>
        <p:spPr>
          <a:xfrm>
            <a:off x="2266950" y="3140075"/>
            <a:ext cx="1338263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救护员体位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7349" name="矩形 13"/>
          <p:cNvSpPr/>
          <p:nvPr/>
        </p:nvSpPr>
        <p:spPr>
          <a:xfrm>
            <a:off x="5651500" y="3140075"/>
            <a:ext cx="2262188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将对侧上肢向上伸直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7350" name="矩形 13"/>
          <p:cNvSpPr/>
          <p:nvPr/>
        </p:nvSpPr>
        <p:spPr>
          <a:xfrm>
            <a:off x="1835150" y="5589588"/>
            <a:ext cx="2262188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将同侧上肢放在胸前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7351" name="矩形 13"/>
          <p:cNvSpPr/>
          <p:nvPr/>
        </p:nvSpPr>
        <p:spPr>
          <a:xfrm>
            <a:off x="5795963" y="5589588"/>
            <a:ext cx="1570037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弯曲同侧膝部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57352" name="Picture 5" descr="C:\Users\Administrator\AppData\Roaming\Tencent\Users\1210877157\QQ\WinTemp\RichOle\31Y(CPKX{C01%{7OQ6IE_%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8888" y="1052513"/>
            <a:ext cx="3240087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3" name="Picture 6" descr="C:\Users\Administrator\AppData\Roaming\Tencent\Users\1210877157\QQ\WinTemp\RichOle\HZIJ]0@I~56R}F%B30_KY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238" y="1052513"/>
            <a:ext cx="3321050" cy="200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4" name="Picture 7" descr="C:\Users\Administrator\AppData\Roaming\Tencent\Users\1210877157\QQ\WinTemp\RichOle\RZPYN8L$%[X$MMIO}WM1JR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3500438"/>
            <a:ext cx="3311525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5" name="Picture 8" descr="C:\Users\Administrator\AppData\Roaming\Tencent\Users\1210877157\QQ\WinTemp\RichOle\D(F3P0BO]S{~YJO@{FA$6@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238" y="3500438"/>
            <a:ext cx="3384550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14" descr="Red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1500" y="214313"/>
            <a:ext cx="7777163" cy="645160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dist="35921" dir="2700000" sy="50000" rotWithShape="0">
              <a:srgbClr val="875B0D"/>
            </a:outerShdw>
          </a:effectLst>
        </p:spPr>
        <p:txBody>
          <a:bodyPr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现场救护注意事项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58371" name="矩形 8"/>
          <p:cNvSpPr/>
          <p:nvPr/>
        </p:nvSpPr>
        <p:spPr>
          <a:xfrm>
            <a:off x="322263" y="1987550"/>
            <a:ext cx="576262" cy="2678113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改良</a:t>
            </a:r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复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原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体</a:t>
            </a:r>
            <a:endParaRPr lang="en-US" altLang="zh-CN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zh-CN" altLang="zh-CN" sz="2800" b="1" dirty="0">
                <a:solidFill>
                  <a:srgbClr val="C00000"/>
                </a:solidFill>
                <a:latin typeface="Arial" panose="020B0604020202020204" pitchFamily="34" charset="0"/>
              </a:rPr>
              <a:t>位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58372" name="Picture 1" descr="C:\Users\Administrator\AppData\Roaming\Tencent\Users\1210877157\QQ\WinTemp\RichOle\C{RX5(_)XNA8D]9FT8NSV_P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450" y="1052513"/>
            <a:ext cx="3457575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3" name="矩形 13"/>
          <p:cNvSpPr/>
          <p:nvPr/>
        </p:nvSpPr>
        <p:spPr>
          <a:xfrm>
            <a:off x="2266950" y="3284538"/>
            <a:ext cx="1570038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翻转成侧卧位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8374" name="矩形 13"/>
          <p:cNvSpPr/>
          <p:nvPr/>
        </p:nvSpPr>
        <p:spPr>
          <a:xfrm>
            <a:off x="5651500" y="3284538"/>
            <a:ext cx="24923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弯曲腿置于伸直腿前方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58375" name="Picture 3" descr="C:\Users\Administrator\AppData\Roaming\Tencent\Users\1210877157\QQ\WinTemp\RichOle\{(O}@N[[AP)]1GTMOF5D4W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3644900"/>
            <a:ext cx="3455988" cy="198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6" name="矩形 13"/>
          <p:cNvSpPr/>
          <p:nvPr/>
        </p:nvSpPr>
        <p:spPr>
          <a:xfrm>
            <a:off x="2195513" y="5661025"/>
            <a:ext cx="1338262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保护头颈部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58377" name="Picture 4" descr="C:\Users\Administrator\AppData\Roaming\Tencent\Users\1210877157\QQ\WinTemp\RichOle\ZU(A5H3Z~P@TD]DW]JUHT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3644900"/>
            <a:ext cx="3455988" cy="1995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8" name="矩形 13"/>
          <p:cNvSpPr/>
          <p:nvPr/>
        </p:nvSpPr>
        <p:spPr>
          <a:xfrm>
            <a:off x="5651500" y="5661025"/>
            <a:ext cx="2262188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疑有颈椎损伤的体位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58379" name="Picture 1" descr="C:\Users\Administrator\AppData\Roaming\Tencent\Users\1210877157\QQ\WinTemp\RichOle\9D4OTBI6$~PGIZZR25OXJA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1052513"/>
            <a:ext cx="3429000" cy="216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14" descr="Red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1500" y="214313"/>
            <a:ext cx="7777163" cy="645160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dist="35921" dir="2700000" sy="50000" rotWithShape="0">
              <a:srgbClr val="875B0D"/>
            </a:outerShdw>
          </a:effectLst>
        </p:spPr>
        <p:txBody>
          <a:bodyPr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现场救护注意事项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59395" name="矩形 7"/>
          <p:cNvSpPr/>
          <p:nvPr/>
        </p:nvSpPr>
        <p:spPr>
          <a:xfrm>
            <a:off x="466725" y="1916113"/>
            <a:ext cx="576263" cy="310832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俯卧位转仰卧位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5939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8888" y="836613"/>
            <a:ext cx="3455987" cy="230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7" name="矩形 13"/>
          <p:cNvSpPr/>
          <p:nvPr/>
        </p:nvSpPr>
        <p:spPr>
          <a:xfrm>
            <a:off x="2266950" y="3140075"/>
            <a:ext cx="1338263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救护员体位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59398" name="Picture 3" descr="C:\Users\Administrator\AppData\Roaming\Tencent\Users\1210877157\QQ\WinTemp\RichOle\I{~4A5LY_ZS90BSO`042_}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775" y="836613"/>
            <a:ext cx="3384550" cy="230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9" name="矩形 13"/>
          <p:cNvSpPr/>
          <p:nvPr/>
        </p:nvSpPr>
        <p:spPr>
          <a:xfrm>
            <a:off x="5651500" y="3140075"/>
            <a:ext cx="2262188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将同侧上肢向上伸直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59400" name="Picture 4" descr="C:\Users\Administrator\AppData\Roaming\Tencent\Users\1210877157\QQ\WinTemp\RichOle\DE2Q4]IZBEQVT1FSK_[2UR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888" y="3500438"/>
            <a:ext cx="3384550" cy="2181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401" name="矩形 13"/>
          <p:cNvSpPr/>
          <p:nvPr/>
        </p:nvSpPr>
        <p:spPr>
          <a:xfrm>
            <a:off x="1906588" y="5661025"/>
            <a:ext cx="2262187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将对侧上肢向上伸直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59402" name="Picture 5" descr="C:\Users\Administrator\AppData\Roaming\Tencent\Users\1210877157\QQ\WinTemp\RichOle\52I1Q92{ES7AC~G(_OY@5~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775" y="3500438"/>
            <a:ext cx="3384550" cy="2143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403" name="矩形 13"/>
          <p:cNvSpPr/>
          <p:nvPr/>
        </p:nvSpPr>
        <p:spPr>
          <a:xfrm>
            <a:off x="5219700" y="5661025"/>
            <a:ext cx="2954338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将对侧足部搭在同侧小腿上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45065" name="Picture 14" descr="Red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1500" y="214313"/>
            <a:ext cx="7777163" cy="645160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dist="35921" dir="2700000" sy="50000" rotWithShape="0">
              <a:srgbClr val="875B0D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现场救护注意事项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419" name="矩形 7"/>
          <p:cNvSpPr/>
          <p:nvPr/>
        </p:nvSpPr>
        <p:spPr>
          <a:xfrm>
            <a:off x="468313" y="1916113"/>
            <a:ext cx="576262" cy="310832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俯卧位转仰卧位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60420" name="Picture 6" descr="C:\Users\Administrator\AppData\Roaming\Tencent\Users\1210877157\QQ\WinTemp\RichOle\B~~WB[IFF913{5JHIL`_TC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913" y="981075"/>
            <a:ext cx="3343275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1" name="矩形 13"/>
          <p:cNvSpPr/>
          <p:nvPr/>
        </p:nvSpPr>
        <p:spPr>
          <a:xfrm>
            <a:off x="1331913" y="3140075"/>
            <a:ext cx="341630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固定头颈部并将另一手插入腋下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60422" name="Picture 7" descr="C:\Users\Administrator\AppData\Roaming\Tencent\Users\1210877157\QQ\WinTemp\RichOle\OF~{35Y41QD8`V09})PT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25" y="981075"/>
            <a:ext cx="3295650" cy="2114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3" name="矩形 13"/>
          <p:cNvSpPr/>
          <p:nvPr/>
        </p:nvSpPr>
        <p:spPr>
          <a:xfrm>
            <a:off x="5653088" y="3140075"/>
            <a:ext cx="1570037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翻转为仰卧位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60424" name="Picture 8" descr="C:\Users\Administrator\AppData\Roaming\Tencent\Users\1210877157\QQ\WinTemp\RichOle\%N1Z~TFCMLT7C1@`)AY%NT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3500438"/>
            <a:ext cx="3390900" cy="208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5" name="矩形 13"/>
          <p:cNvSpPr/>
          <p:nvPr/>
        </p:nvSpPr>
        <p:spPr>
          <a:xfrm>
            <a:off x="1549400" y="5661025"/>
            <a:ext cx="2722563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将对侧上肢放在身体侧面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60426" name="Picture 9" descr="C:\Users\Administrator\AppData\Roaming\Tencent\Users\1210877157\QQ\WinTemp\RichOle\0ZIS)JJHJG0`Y3T{W_BRDG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925" y="3500438"/>
            <a:ext cx="3286125" cy="208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7" name="矩形 13"/>
          <p:cNvSpPr/>
          <p:nvPr/>
        </p:nvSpPr>
        <p:spPr>
          <a:xfrm>
            <a:off x="5149850" y="5661025"/>
            <a:ext cx="2722563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dirty="0">
                <a:latin typeface="Arial" panose="020B0604020202020204" pitchFamily="34" charset="0"/>
              </a:rPr>
              <a:t>将同侧上肢放在身体侧面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45065" name="Picture 14" descr="Red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10" descr="C:\Users\Administrator\Desktop\f9dcd100baa1cd116663e981ba12c8fcc2ce2dbd[3]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4963" y="1989138"/>
            <a:ext cx="6496050" cy="4113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Rectangle 3"/>
          <p:cNvSpPr>
            <a:spLocks noGrp="1"/>
          </p:cNvSpPr>
          <p:nvPr/>
        </p:nvSpPr>
        <p:spPr>
          <a:xfrm>
            <a:off x="452438" y="404813"/>
            <a:ext cx="8001000" cy="12731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br>
              <a:rPr lang="zh-CN" altLang="en-US" sz="2800" b="1" dirty="0">
                <a:latin typeface="Comic Sans MS" panose="030F0702030302020204" pitchFamily="66" charset="0"/>
              </a:rPr>
            </a:b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grpSp>
        <p:nvGrpSpPr>
          <p:cNvPr id="27652" name="Group 4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27654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7655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7656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7657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27658" name="Picture 14" descr="Red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7653" name="矩形 12"/>
          <p:cNvSpPr/>
          <p:nvPr/>
        </p:nvSpPr>
        <p:spPr>
          <a:xfrm>
            <a:off x="1600200" y="754063"/>
            <a:ext cx="650081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000" dirty="0">
                <a:latin typeface="Comic Sans MS" panose="030F0702030302020204" pitchFamily="66" charset="0"/>
              </a:rPr>
              <a:t>2014</a:t>
            </a:r>
            <a:r>
              <a:rPr lang="zh-CN" altLang="en-US" sz="2000" dirty="0">
                <a:latin typeface="Comic Sans MS" panose="030F0702030302020204" pitchFamily="66" charset="0"/>
              </a:rPr>
              <a:t>年</a:t>
            </a:r>
            <a:r>
              <a:rPr lang="en-US" altLang="zh-CN" sz="2000" dirty="0">
                <a:latin typeface="Comic Sans MS" panose="030F0702030302020204" pitchFamily="66" charset="0"/>
              </a:rPr>
              <a:t>12</a:t>
            </a:r>
            <a:r>
              <a:rPr lang="zh-CN" altLang="en-US" sz="2000" dirty="0">
                <a:latin typeface="Comic Sans MS" panose="030F0702030302020204" pitchFamily="66" charset="0"/>
              </a:rPr>
              <a:t>月</a:t>
            </a:r>
            <a:r>
              <a:rPr lang="en-US" altLang="zh-CN" sz="2000" dirty="0">
                <a:latin typeface="Comic Sans MS" panose="030F0702030302020204" pitchFamily="66" charset="0"/>
              </a:rPr>
              <a:t>31</a:t>
            </a:r>
            <a:r>
              <a:rPr lang="zh-CN" altLang="en-US" sz="2000" dirty="0">
                <a:latin typeface="Comic Sans MS" panose="030F0702030302020204" pitchFamily="66" charset="0"/>
              </a:rPr>
              <a:t>日</a:t>
            </a:r>
            <a:r>
              <a:rPr lang="en-US" altLang="zh-CN" sz="2000" dirty="0">
                <a:latin typeface="Comic Sans MS" panose="030F0702030302020204" pitchFamily="66" charset="0"/>
              </a:rPr>
              <a:t>23</a:t>
            </a:r>
            <a:r>
              <a:rPr lang="zh-CN" altLang="en-US" sz="2000" dirty="0">
                <a:latin typeface="Comic Sans MS" panose="030F0702030302020204" pitchFamily="66" charset="0"/>
              </a:rPr>
              <a:t>时</a:t>
            </a:r>
            <a:r>
              <a:rPr lang="en-US" altLang="zh-CN" sz="2000" dirty="0">
                <a:latin typeface="Comic Sans MS" panose="030F0702030302020204" pitchFamily="66" charset="0"/>
              </a:rPr>
              <a:t>35</a:t>
            </a:r>
            <a:r>
              <a:rPr lang="zh-CN" altLang="en-US" sz="2000" dirty="0">
                <a:latin typeface="Comic Sans MS" panose="030F0702030302020204" pitchFamily="66" charset="0"/>
              </a:rPr>
              <a:t>分许，黄浦区外滩</a:t>
            </a:r>
            <a:r>
              <a:rPr lang="zh-CN" altLang="en-US" sz="2000" dirty="0">
                <a:latin typeface="Comic Sans MS" panose="030F0702030302020204" pitchFamily="66" charset="0"/>
                <a:hlinkClick r:id="rId4" action="ppaction://hlinkfile"/>
              </a:rPr>
              <a:t>陈毅广</a:t>
            </a:r>
            <a:r>
              <a:rPr lang="zh-CN" altLang="en-US" sz="2000" dirty="0">
                <a:latin typeface="Comic Sans MS" panose="030F0702030302020204" pitchFamily="66" charset="0"/>
              </a:rPr>
              <a:t>发生踩踏事件。事件造成</a:t>
            </a:r>
            <a:r>
              <a:rPr lang="en-US" altLang="zh-CN" sz="2000" dirty="0">
                <a:latin typeface="Comic Sans MS" panose="030F0702030302020204" pitchFamily="66" charset="0"/>
              </a:rPr>
              <a:t>36</a:t>
            </a:r>
            <a:r>
              <a:rPr lang="zh-CN" altLang="en-US" sz="2000" dirty="0">
                <a:latin typeface="Comic Sans MS" panose="030F0702030302020204" pitchFamily="66" charset="0"/>
              </a:rPr>
              <a:t>人死亡</a:t>
            </a:r>
            <a:r>
              <a:rPr lang="en-US" altLang="zh-CN" sz="2000" dirty="0">
                <a:latin typeface="Comic Sans MS" panose="030F0702030302020204" pitchFamily="66" charset="0"/>
              </a:rPr>
              <a:t>49</a:t>
            </a:r>
            <a:r>
              <a:rPr lang="zh-CN" altLang="en-US" sz="2000" dirty="0">
                <a:latin typeface="Comic Sans MS" panose="030F0702030302020204" pitchFamily="66" charset="0"/>
              </a:rPr>
              <a:t>人受伤</a:t>
            </a:r>
            <a:r>
              <a:rPr lang="en-US" altLang="zh-CN" sz="2000" dirty="0">
                <a:latin typeface="Comic Sans MS" panose="030F0702030302020204" pitchFamily="66" charset="0"/>
              </a:rPr>
              <a:t>.</a:t>
            </a:r>
            <a:endParaRPr lang="zh-CN" altLang="en-US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1500" y="214313"/>
            <a:ext cx="7777163" cy="645160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dist="35921" dir="2700000" sy="50000" rotWithShape="0">
              <a:srgbClr val="875B0D"/>
            </a:outerShdw>
          </a:effectLst>
        </p:spPr>
        <p:txBody>
          <a:bodyPr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现场救护注意事项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61443" name="矩形 7"/>
          <p:cNvSpPr/>
          <p:nvPr/>
        </p:nvSpPr>
        <p:spPr>
          <a:xfrm>
            <a:off x="827088" y="1484313"/>
            <a:ext cx="576262" cy="310832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俯卧位转仰卧位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61444" name="Picture 6" descr="C:\Users\Administrator\AppData\Roaming\Tencent\Users\1210877157\QQ\WinTemp\RichOle\QNRZ_B{CEFPB3O$XJ0INUC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8175" y="1341438"/>
            <a:ext cx="6211888" cy="3548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5" name="矩形 13"/>
          <p:cNvSpPr/>
          <p:nvPr/>
        </p:nvSpPr>
        <p:spPr>
          <a:xfrm>
            <a:off x="3924300" y="5084763"/>
            <a:ext cx="233838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dirty="0">
                <a:latin typeface="Arial" panose="020B0604020202020204" pitchFamily="34" charset="0"/>
              </a:rPr>
              <a:t>心肺复苏体位</a:t>
            </a:r>
            <a:endParaRPr lang="zh-CN" altLang="en-US" sz="2800" dirty="0">
              <a:latin typeface="Arial" panose="020B0604020202020204" pitchFamily="34" charset="0"/>
            </a:endParaRPr>
          </a:p>
        </p:txBody>
      </p:sp>
      <p:pic>
        <p:nvPicPr>
          <p:cNvPr id="45065" name="Picture 14" descr="Red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1500" y="214313"/>
            <a:ext cx="7777163" cy="645160"/>
          </a:xfrm>
          <a:prstGeom prst="rect">
            <a:avLst/>
          </a:prstGeom>
          <a:noFill/>
          <a:ln w="12700">
            <a:noFill/>
            <a:miter lim="800000"/>
          </a:ln>
          <a:effectLst>
            <a:outerShdw dist="35921" dir="2700000" sy="50000" rotWithShape="0">
              <a:srgbClr val="875B0D"/>
            </a:outerShdw>
          </a:effectLst>
        </p:spPr>
        <p:txBody>
          <a:bodyPr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救护员心理调整和能力评估</a:t>
            </a:r>
            <a:endParaRPr kumimoji="0" lang="zh-CN" altLang="en-US" sz="3600" i="0" u="none" strike="noStrike" kern="0" cap="none" spc="0" normalizeH="0" baseline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62467" name="Text Box 9"/>
          <p:cNvSpPr txBox="1"/>
          <p:nvPr/>
        </p:nvSpPr>
        <p:spPr>
          <a:xfrm>
            <a:off x="827088" y="1268413"/>
            <a:ext cx="7561262" cy="4195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4000"/>
              </a:lnSpc>
            </a:pP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（一）救护前心理准备</a:t>
            </a:r>
            <a:endParaRPr lang="en-US" altLang="zh-CN" sz="26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600" dirty="0">
                <a:solidFill>
                  <a:srgbClr val="C00000"/>
                </a:solidFill>
                <a:latin typeface="宋体" panose="02010600030101010101" pitchFamily="2" charset="-122"/>
              </a:rPr>
              <a:t>1.</a:t>
            </a: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镇静</a:t>
            </a:r>
            <a:endParaRPr lang="en-US" altLang="zh-CN" sz="26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600" dirty="0">
                <a:solidFill>
                  <a:srgbClr val="C00000"/>
                </a:solidFill>
                <a:latin typeface="宋体" panose="02010600030101010101" pitchFamily="2" charset="-122"/>
              </a:rPr>
              <a:t>2.</a:t>
            </a: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自信</a:t>
            </a:r>
            <a:endParaRPr lang="en-US" altLang="zh-CN" sz="26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（二）救护能力自我评估</a:t>
            </a:r>
            <a:endParaRPr lang="en-US" altLang="zh-CN" sz="26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600" dirty="0">
                <a:solidFill>
                  <a:srgbClr val="C00000"/>
                </a:solidFill>
                <a:latin typeface="宋体" panose="02010600030101010101" pitchFamily="2" charset="-122"/>
              </a:rPr>
              <a:t>1.</a:t>
            </a: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对应急救护技能的掌握</a:t>
            </a:r>
            <a:endParaRPr lang="en-US" altLang="zh-CN" sz="26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600" dirty="0">
                <a:solidFill>
                  <a:srgbClr val="C00000"/>
                </a:solidFill>
                <a:latin typeface="宋体" panose="02010600030101010101" pitchFamily="2" charset="-122"/>
              </a:rPr>
              <a:t>2.</a:t>
            </a: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自我保护能力的认识</a:t>
            </a:r>
            <a:endParaRPr lang="en-US" altLang="zh-CN" sz="26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600" dirty="0">
                <a:solidFill>
                  <a:srgbClr val="C00000"/>
                </a:solidFill>
                <a:latin typeface="宋体" panose="02010600030101010101" pitchFamily="2" charset="-122"/>
              </a:rPr>
              <a:t>3.</a:t>
            </a: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对应急救护条件的认识</a:t>
            </a:r>
            <a:endParaRPr lang="en-US" altLang="zh-CN" sz="2600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600" dirty="0">
                <a:solidFill>
                  <a:srgbClr val="C00000"/>
                </a:solidFill>
                <a:latin typeface="宋体" panose="02010600030101010101" pitchFamily="2" charset="-122"/>
              </a:rPr>
              <a:t>（三）救护后的心理恢复</a:t>
            </a:r>
            <a:endParaRPr lang="en-US" altLang="zh-CN" sz="2800" dirty="0">
              <a:latin typeface="宋体" panose="02010600030101010101" pitchFamily="2" charset="-122"/>
            </a:endParaRPr>
          </a:p>
        </p:txBody>
      </p:sp>
      <p:pic>
        <p:nvPicPr>
          <p:cNvPr id="45065" name="Picture 14" descr="Red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928938" y="285750"/>
            <a:ext cx="2926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0" cap="none" spc="0" normalizeH="0" baseline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现场救护程序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2227" name="Picture 4" descr="C:\Users\Administrator\AppData\Roaming\Tencent\Users\1210877157\QQ\WinTemp\RichOle\ZIZ%SF67%GJBQIZ22AK[8YJ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9613" y="981075"/>
            <a:ext cx="5153025" cy="4983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14" descr="Red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0" y="230135"/>
            <a:ext cx="1066615" cy="10665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文本占位符 11265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38600"/>
          </a:xfrm>
        </p:spPr>
        <p:txBody>
          <a:bodyPr anchor="t"/>
          <a:p>
            <a:r>
              <a:rPr lang="zh-CN" altLang="en-US" dirty="0"/>
              <a:t>                  </a:t>
            </a:r>
            <a:r>
              <a:rPr lang="zh-CN" altLang="en-US" sz="4400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 </a:t>
            </a:r>
            <a:r>
              <a:rPr lang="zh-CN" altLang="en-US" sz="44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隶书" panose="02010509060101010101" pitchFamily="1" charset="-122"/>
              </a:rPr>
              <a:t>生 存 链</a:t>
            </a:r>
            <a:endParaRPr lang="zh-CN" altLang="en-US" sz="4400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  <a:cs typeface="隶书" panose="02010509060101010101" pitchFamily="1" charset="-122"/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ell\Desktop\QQ截图20160719131327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/>
          <a:stretch>
            <a:fillRect/>
          </a:stretch>
        </p:blipFill>
        <p:spPr bwMode="auto">
          <a:xfrm>
            <a:off x="850583" y="2792730"/>
            <a:ext cx="7442835" cy="274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9"/>
          <p:cNvSpPr txBox="1">
            <a:spLocks noChangeArrowheads="1"/>
          </p:cNvSpPr>
          <p:nvPr/>
        </p:nvSpPr>
        <p:spPr bwMode="auto">
          <a:xfrm>
            <a:off x="2721769" y="1942148"/>
            <a:ext cx="3908108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院外心脏骤停（</a:t>
            </a:r>
            <a:r>
              <a:rPr lang="en-US" altLang="zh-CN" sz="2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OHCA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）生存链</a:t>
            </a:r>
            <a:endParaRPr lang="zh-CN" altLang="en-US" sz="21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矩形 12289"/>
          <p:cNvSpPr/>
          <p:nvPr/>
        </p:nvSpPr>
        <p:spPr>
          <a:xfrm>
            <a:off x="971550" y="425450"/>
            <a:ext cx="6264275" cy="11890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生 存 链</a:t>
            </a:r>
            <a:endParaRPr lang="zh-CN" altLang="en-US" sz="4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                   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42" name="文本占位符 12290" descr="011111"/>
          <p:cNvPicPr>
            <a:picLocks noGrp="1" noChangeAspect="1"/>
          </p:cNvPicPr>
          <p:nvPr>
            <p:ph type="body" orient="vert" idx="1"/>
          </p:nvPr>
        </p:nvPicPr>
        <p:blipFill>
          <a:blip r:embed="rId1"/>
          <a:stretch>
            <a:fillRect/>
          </a:stretch>
        </p:blipFill>
        <p:spPr>
          <a:xfrm>
            <a:off x="755650" y="1771650"/>
            <a:ext cx="7773988" cy="1504950"/>
          </a:xfrm>
        </p:spPr>
      </p:pic>
      <p:sp>
        <p:nvSpPr>
          <p:cNvPr id="10243" name="矩形 12291"/>
          <p:cNvSpPr/>
          <p:nvPr/>
        </p:nvSpPr>
        <p:spPr>
          <a:xfrm>
            <a:off x="1187450" y="3789363"/>
            <a:ext cx="7345363" cy="2227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第一环 立即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识别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心脏骤停并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启动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急救系统</a:t>
            </a:r>
            <a:endParaRPr lang="zh-CN" altLang="en-US" sz="28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第二环 尽早进行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心肺复苏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，着重于胸外按压</a:t>
            </a:r>
            <a:endParaRPr lang="zh-CN" altLang="en-US" sz="28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第三环 快速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除颤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zh-CN" altLang="en-US" sz="28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第四环 有效的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高级生命支持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8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第五环 综合的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心脏骤停后治疗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标题 13313"/>
          <p:cNvSpPr>
            <a:spLocks noGrp="1"/>
          </p:cNvSpPr>
          <p:nvPr>
            <p:ph type="ctrTitle" sz="quarter"/>
          </p:nvPr>
        </p:nvSpPr>
        <p:spPr>
          <a:xfrm>
            <a:off x="323850" y="835025"/>
            <a:ext cx="8820150" cy="990600"/>
          </a:xfrm>
        </p:spPr>
        <p:txBody>
          <a:bodyPr anchor="ctr"/>
          <a:p>
            <a:pPr defTabSz="914400" fontAlgn="base">
              <a:buSzPct val="100000"/>
            </a:pPr>
            <a:r>
              <a:rPr lang="zh-CN" altLang="en-US" sz="4800" b="1" strike="noStrike" kern="1200" baseline="0" noProof="1" dirty="0">
                <a:solidFill>
                  <a:srgbClr val="0070C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第一环</a:t>
            </a:r>
            <a:br>
              <a:rPr lang="zh-CN" altLang="en-US" sz="4800" b="1" kern="1200" baseline="0" dirty="0">
                <a:solidFill>
                  <a:srgbClr val="0070C0"/>
                </a:solidFill>
                <a:latin typeface="Arial" panose="020B0604020202020204" pitchFamily="34" charset="0"/>
                <a:ea typeface="黑体" panose="02010609060101010101" pitchFamily="49" charset="-122"/>
              </a:rPr>
            </a:br>
            <a:r>
              <a:rPr lang="zh-CN" altLang="en-US" sz="4400" b="1" strike="noStrike" kern="1200" baseline="0" noProof="1" dirty="0">
                <a:solidFill>
                  <a:srgbClr val="0070C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立即识别心脏骤停并启动急救系统</a:t>
            </a:r>
            <a:endParaRPr lang="zh-CN" altLang="en-US" sz="4400" b="1" strike="noStrike" kern="1200" baseline="0" noProof="1" dirty="0">
              <a:solidFill>
                <a:srgbClr val="0070C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315" name="矩形 13314"/>
          <p:cNvSpPr/>
          <p:nvPr/>
        </p:nvSpPr>
        <p:spPr>
          <a:xfrm>
            <a:off x="3348038" y="2276475"/>
            <a:ext cx="5795963" cy="30210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base"/>
            <a:endParaRPr lang="zh-CN" altLang="en-US" sz="3600" strike="noStrike" noProof="1" dirty="0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fontAlgn="base">
              <a:buClr>
                <a:srgbClr val="FFFF00"/>
              </a:buClr>
              <a:buChar char="l"/>
            </a:pPr>
            <a:r>
              <a:rPr lang="zh-CN" altLang="en-US" sz="3600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目击成人意识丧失？</a:t>
            </a:r>
            <a:endParaRPr lang="zh-CN" altLang="en-US" sz="3600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fontAlgn="base">
              <a:buClr>
                <a:srgbClr val="FFFF00"/>
              </a:buClr>
              <a:buChar char="l"/>
            </a:pPr>
            <a:r>
              <a:rPr lang="zh-CN" altLang="en-US" sz="3600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溺水、外伤、药物中毒？</a:t>
            </a:r>
            <a:endParaRPr lang="zh-CN" altLang="en-US" sz="3600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fontAlgn="base">
              <a:buClr>
                <a:srgbClr val="FFFF00"/>
              </a:buClr>
              <a:buChar char="l"/>
            </a:pPr>
            <a:r>
              <a:rPr lang="zh-CN" altLang="en-US" sz="3600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目击儿童意识丧失？</a:t>
            </a:r>
            <a:endParaRPr lang="zh-CN" altLang="en-US" sz="3600" strike="noStrike" noProof="1" dirty="0">
              <a:solidFill>
                <a:srgbClr val="FFFF66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fontAlgn="base">
              <a:spcBef>
                <a:spcPct val="50000"/>
              </a:spcBef>
            </a:pPr>
            <a:endParaRPr lang="zh-CN" altLang="en-US" sz="3200" strike="noStrike" noProof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1267" name="图片 13315" descr="MCj0196390000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2276475"/>
            <a:ext cx="2808287" cy="3313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标题 14337"/>
          <p:cNvSpPr>
            <a:spLocks noGrp="1"/>
          </p:cNvSpPr>
          <p:nvPr>
            <p:ph type="title"/>
          </p:nvPr>
        </p:nvSpPr>
        <p:spPr>
          <a:xfrm>
            <a:off x="611188" y="549275"/>
            <a:ext cx="7772400" cy="1143000"/>
          </a:xfrm>
        </p:spPr>
        <p:txBody>
          <a:bodyPr anchor="ctr"/>
          <a:p>
            <a:pPr fontAlgn="base"/>
            <a:r>
              <a:rPr lang="zh-CN" altLang="en-US" b="1" strike="noStrike" noProof="1" dirty="0">
                <a:solidFill>
                  <a:srgbClr val="0070C0"/>
                </a:solidFill>
                <a:ea typeface="黑体" panose="02010609060101010101" pitchFamily="49" charset="-122"/>
              </a:rPr>
              <a:t>在遇有交通事故时</a:t>
            </a:r>
            <a:r>
              <a:rPr lang="en-US" altLang="x-none" b="1" strike="noStrike" noProof="1">
                <a:solidFill>
                  <a:srgbClr val="0070C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…</a:t>
            </a:r>
            <a:endParaRPr lang="en-US" altLang="x-none" b="1" strike="noStrike" noProof="1">
              <a:solidFill>
                <a:srgbClr val="0070C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4339" name="文本占位符 14338"/>
          <p:cNvSpPr>
            <a:spLocks noGrp="1"/>
          </p:cNvSpPr>
          <p:nvPr>
            <p:ph type="body" sz="half" idx="1"/>
          </p:nvPr>
        </p:nvSpPr>
        <p:spPr>
          <a:xfrm>
            <a:off x="468313" y="5013325"/>
            <a:ext cx="8280400" cy="981075"/>
          </a:xfrm>
        </p:spPr>
        <p:txBody>
          <a:bodyPr/>
          <a:p>
            <a:pPr fontAlgn="base">
              <a:buNone/>
            </a:pPr>
            <a:r>
              <a:rPr lang="zh-CN" altLang="en-US" sz="4000" strike="noStrike" noProof="1" dirty="0">
                <a:solidFill>
                  <a:srgbClr val="FFFF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pitchFamily="2" charset="-122"/>
              </a:rPr>
              <a:t>   </a:t>
            </a:r>
            <a:r>
              <a:rPr lang="en-US" altLang="x-none" sz="4000" strike="noStrike" noProof="1">
                <a:solidFill>
                  <a:srgbClr val="FFFF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2006</a:t>
            </a:r>
            <a:r>
              <a:rPr lang="zh-CN" altLang="en-US" sz="4000" strike="noStrike" noProof="1" dirty="0">
                <a:solidFill>
                  <a:srgbClr val="FFFF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年底已实现</a:t>
            </a:r>
            <a:r>
              <a:rPr lang="en-US" altLang="x-none" sz="4000" strike="noStrike" noProof="1">
                <a:solidFill>
                  <a:srgbClr val="FFFF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122</a:t>
            </a:r>
            <a:r>
              <a:rPr lang="zh-CN" altLang="en-US" sz="4000" strike="noStrike" noProof="1" dirty="0">
                <a:solidFill>
                  <a:srgbClr val="FFFF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x-none" sz="4000" strike="noStrike" noProof="1">
                <a:solidFill>
                  <a:srgbClr val="FFFF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119</a:t>
            </a:r>
            <a:r>
              <a:rPr lang="zh-CN" altLang="en-US" sz="4000" strike="noStrike" noProof="1" dirty="0">
                <a:solidFill>
                  <a:srgbClr val="FFFF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x-none" sz="4000" strike="noStrike" noProof="1">
                <a:solidFill>
                  <a:srgbClr val="FFFF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110</a:t>
            </a:r>
            <a:r>
              <a:rPr lang="zh-CN" altLang="en-US" sz="4000" strike="noStrike" noProof="1" dirty="0">
                <a:solidFill>
                  <a:srgbClr val="FFFF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三警联动</a:t>
            </a:r>
            <a:endParaRPr lang="en-US" altLang="x-none" sz="2800" strike="noStrike" noProof="1">
              <a:solidFill>
                <a:srgbClr val="FFFF66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291" name="联机映像占位符 14339" descr="BD07191_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>
            <a:off x="1042988" y="1843088"/>
            <a:ext cx="3963987" cy="3043237"/>
          </a:xfrm>
          <a:effectLst>
            <a:outerShdw dist="25400" algn="ctr" rotWithShape="0">
              <a:schemeClr val="bg2"/>
            </a:outerShdw>
          </a:effectLst>
        </p:spPr>
      </p:pic>
      <p:sp>
        <p:nvSpPr>
          <p:cNvPr id="12292" name="矩形 14340"/>
          <p:cNvSpPr/>
          <p:nvPr/>
        </p:nvSpPr>
        <p:spPr>
          <a:xfrm>
            <a:off x="5003800" y="2565400"/>
            <a:ext cx="3816350" cy="722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894"/>
              </a:avLst>
            </a:prstTxWarp>
            <a:normAutofit/>
          </a:bodyPr>
          <a:p>
            <a:pPr algn="ctr"/>
            <a:r>
              <a:rPr lang="zh-CN" altLang="en-US" sz="2800" b="1">
                <a:ln w="19050" cap="flat" cmpd="sng">
                  <a:solidFill>
                    <a:srgbClr val="CCFFCC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33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请拨打122</a:t>
            </a:r>
            <a:endParaRPr lang="zh-CN" altLang="en-US" sz="2800" b="1">
              <a:ln w="19050" cap="flat" cmpd="sng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33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标题 15361"/>
          <p:cNvSpPr>
            <a:spLocks noGrp="1"/>
          </p:cNvSpPr>
          <p:nvPr>
            <p:ph type="title"/>
          </p:nvPr>
        </p:nvSpPr>
        <p:spPr>
          <a:xfrm>
            <a:off x="468313" y="276225"/>
            <a:ext cx="7773988" cy="911225"/>
          </a:xfrm>
        </p:spPr>
        <p:txBody>
          <a:bodyPr anchor="ctr"/>
          <a:p>
            <a:pPr fontAlgn="base"/>
            <a:r>
              <a:rPr lang="zh-CN" altLang="en-US" b="1" strike="noStrike" noProof="1" dirty="0">
                <a:solidFill>
                  <a:schemeClr val="bg1"/>
                </a:solidFill>
                <a:ea typeface="黑体" panose="02010609060101010101" pitchFamily="49" charset="-122"/>
              </a:rPr>
              <a:t>报警时需告之</a:t>
            </a:r>
            <a:r>
              <a:rPr lang="en-US" altLang="x-none" b="1" strike="noStrike" noProof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……</a:t>
            </a:r>
            <a:endParaRPr lang="en-US" altLang="x-none" b="1" strike="noStrike" noProof="1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15363" name="文本占位符 15362"/>
          <p:cNvSpPr>
            <a:spLocks noGrp="1"/>
          </p:cNvSpPr>
          <p:nvPr>
            <p:ph type="body" sz="half" idx="1"/>
          </p:nvPr>
        </p:nvSpPr>
        <p:spPr>
          <a:xfrm>
            <a:off x="323850" y="1196975"/>
            <a:ext cx="5543550" cy="4419600"/>
          </a:xfrm>
        </p:spPr>
        <p:txBody>
          <a:bodyPr/>
          <a:p>
            <a:pPr fontAlgn="base">
              <a:lnSpc>
                <a:spcPct val="90000"/>
              </a:lnSpc>
            </a:pPr>
            <a:r>
              <a:rPr lang="zh-CN" altLang="en-US" sz="28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意外发生地点</a:t>
            </a:r>
            <a:endParaRPr lang="zh-CN" altLang="en-US" sz="2800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lnSpc>
                <a:spcPct val="90000"/>
              </a:lnSpc>
            </a:pPr>
            <a:r>
              <a:rPr lang="zh-CN" altLang="en-US" sz="28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现场可联络电话</a:t>
            </a:r>
            <a:endParaRPr lang="zh-CN" altLang="en-US" sz="2800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lnSpc>
                <a:spcPct val="90000"/>
              </a:lnSpc>
            </a:pPr>
            <a:r>
              <a:rPr lang="zh-CN" altLang="en-US" sz="28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报案人姓名</a:t>
            </a:r>
            <a:endParaRPr lang="zh-CN" altLang="en-US" sz="2800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lnSpc>
                <a:spcPct val="90000"/>
              </a:lnSpc>
            </a:pPr>
            <a:r>
              <a:rPr lang="zh-CN" altLang="en-US" sz="28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发生意外原因</a:t>
            </a:r>
            <a:endParaRPr lang="zh-CN" altLang="en-US" sz="2800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lnSpc>
                <a:spcPct val="90000"/>
              </a:lnSpc>
            </a:pPr>
            <a:r>
              <a:rPr lang="zh-CN" altLang="en-US" sz="28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伤病人人数</a:t>
            </a:r>
            <a:endParaRPr lang="zh-CN" altLang="en-US" sz="2800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lnSpc>
                <a:spcPct val="90000"/>
              </a:lnSpc>
            </a:pPr>
            <a:r>
              <a:rPr lang="zh-CN" altLang="en-US" sz="28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伤病人情况：</a:t>
            </a:r>
            <a:endParaRPr lang="zh-CN" altLang="en-US" sz="2800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lnSpc>
                <a:spcPct val="90000"/>
              </a:lnSpc>
              <a:buNone/>
            </a:pPr>
            <a:r>
              <a:rPr lang="zh-CN" altLang="en-US" sz="28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清醒程度；呼吸状况；</a:t>
            </a:r>
            <a:endParaRPr lang="zh-CN" altLang="en-US" sz="2800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lnSpc>
                <a:spcPct val="90000"/>
              </a:lnSpc>
              <a:buNone/>
            </a:pPr>
            <a:r>
              <a:rPr lang="zh-CN" altLang="en-US" sz="28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脉搏情况；有无大出血</a:t>
            </a:r>
            <a:r>
              <a:rPr lang="zh-CN" altLang="en-US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zh-CN" altLang="en-US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315" name="联机映像占位符 15363" descr="PE01685_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 rot="232338">
            <a:off x="6084888" y="1341438"/>
            <a:ext cx="2698750" cy="4340225"/>
          </a:xfrm>
          <a:effectLst>
            <a:outerShdw dist="81319" dir="2319614" algn="ctr" rotWithShape="0">
              <a:schemeClr val="bg2"/>
            </a:outerShdw>
          </a:effectLst>
        </p:spPr>
      </p:pic>
      <p:sp>
        <p:nvSpPr>
          <p:cNvPr id="13316" name="文本框 15364"/>
          <p:cNvSpPr txBox="1"/>
          <p:nvPr/>
        </p:nvSpPr>
        <p:spPr>
          <a:xfrm>
            <a:off x="1743075" y="2800350"/>
            <a:ext cx="184150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endParaRPr lang="zh-CN" altLang="en-US" sz="2800" dirty="0">
              <a:solidFill>
                <a:srgbClr val="FF99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7" name="文本框 15365"/>
          <p:cNvSpPr txBox="1"/>
          <p:nvPr/>
        </p:nvSpPr>
        <p:spPr>
          <a:xfrm>
            <a:off x="1095375" y="-222250"/>
            <a:ext cx="184150" cy="517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endParaRPr lang="zh-CN" altLang="en-US" sz="2800" dirty="0">
              <a:solidFill>
                <a:srgbClr val="FF99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8" name="文本框 15366"/>
          <p:cNvSpPr txBox="1"/>
          <p:nvPr/>
        </p:nvSpPr>
        <p:spPr>
          <a:xfrm>
            <a:off x="1835150" y="5589588"/>
            <a:ext cx="4770438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千万不要先挂断电话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标题 16385"/>
          <p:cNvSpPr>
            <a:spLocks noGrp="1"/>
          </p:cNvSpPr>
          <p:nvPr>
            <p:ph type="title"/>
          </p:nvPr>
        </p:nvSpPr>
        <p:spPr>
          <a:xfrm>
            <a:off x="755650" y="276225"/>
            <a:ext cx="7773988" cy="911225"/>
          </a:xfrm>
        </p:spPr>
        <p:txBody>
          <a:bodyPr anchor="ctr"/>
          <a:p>
            <a:pPr fontAlgn="base"/>
            <a:r>
              <a:rPr lang="zh-CN" altLang="en-US" sz="3600" b="1" strike="noStrike" noProof="1" dirty="0">
                <a:solidFill>
                  <a:srgbClr val="0070C0"/>
                </a:solidFill>
                <a:ea typeface="黑体" panose="02010609060101010101" pitchFamily="49" charset="-122"/>
              </a:rPr>
              <a:t>第二环</a:t>
            </a:r>
            <a:br>
              <a:rPr lang="zh-CN" altLang="en-US" sz="3600" b="1" dirty="0">
                <a:solidFill>
                  <a:srgbClr val="0070C0"/>
                </a:solidFill>
                <a:ea typeface="黑体" panose="02010609060101010101" pitchFamily="49" charset="-122"/>
              </a:rPr>
            </a:br>
            <a:r>
              <a:rPr lang="zh-CN" altLang="en-US" sz="3600" b="1" strike="noStrike" noProof="1" dirty="0">
                <a:solidFill>
                  <a:srgbClr val="0070C0"/>
                </a:solidFill>
                <a:ea typeface="黑体" panose="02010609060101010101" pitchFamily="49" charset="-122"/>
              </a:rPr>
              <a:t>尽早进行心肺复苏，着重于胸外按压</a:t>
            </a:r>
            <a:endParaRPr lang="zh-CN" altLang="en-US" sz="3600" b="1" strike="noStrike" noProof="1" dirty="0">
              <a:solidFill>
                <a:srgbClr val="0070C0"/>
              </a:solidFill>
              <a:ea typeface="黑体" panose="02010609060101010101" pitchFamily="49" charset="-122"/>
            </a:endParaRPr>
          </a:p>
        </p:txBody>
      </p:sp>
      <p:sp>
        <p:nvSpPr>
          <p:cNvPr id="16387" name="文本占位符 16386"/>
          <p:cNvSpPr>
            <a:spLocks noGrp="1"/>
          </p:cNvSpPr>
          <p:nvPr>
            <p:ph type="body" sz="half" idx="1"/>
          </p:nvPr>
        </p:nvSpPr>
        <p:spPr>
          <a:xfrm>
            <a:off x="107950" y="1700213"/>
            <a:ext cx="7696200" cy="3870325"/>
          </a:xfrm>
        </p:spPr>
        <p:txBody>
          <a:bodyPr/>
          <a:p>
            <a:pPr fontAlgn="base">
              <a:lnSpc>
                <a:spcPct val="80000"/>
              </a:lnSpc>
              <a:buNone/>
            </a:pPr>
            <a:endParaRPr lang="zh-CN" altLang="en-US" sz="900" b="1" strike="noStrike" noProof="1" dirty="0">
              <a:solidFill>
                <a:srgbClr val="FF9933"/>
              </a:solidFill>
            </a:endParaRPr>
          </a:p>
          <a:p>
            <a:pPr fontAlgn="base">
              <a:lnSpc>
                <a:spcPct val="80000"/>
              </a:lnSpc>
              <a:buNone/>
            </a:pPr>
            <a:endParaRPr lang="zh-CN" altLang="en-US" sz="2800" strike="noStrike" noProof="1" dirty="0">
              <a:solidFill>
                <a:srgbClr val="FFFF66"/>
              </a:solidFill>
              <a:effectLst>
                <a:outerShdw blurRad="38100" dist="38100" dir="2700000">
                  <a:srgbClr val="C0C0C0"/>
                </a:outerShdw>
              </a:effectLst>
              <a:latin typeface="Arial Black" panose="020B0A04020102020204" pitchFamily="34" charset="0"/>
            </a:endParaRPr>
          </a:p>
          <a:p>
            <a:pPr fontAlgn="base">
              <a:lnSpc>
                <a:spcPct val="80000"/>
              </a:lnSpc>
              <a:buNone/>
            </a:pPr>
            <a:r>
              <a:rPr lang="en-US" altLang="x-none" strike="noStrike" noProof="1">
                <a:solidFill>
                  <a:srgbClr val="FFFF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</a:rPr>
              <a:t>   </a:t>
            </a:r>
            <a:r>
              <a:rPr lang="en-US" altLang="x-none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</a:rPr>
              <a:t> C</a:t>
            </a:r>
            <a:r>
              <a:rPr lang="en-US" altLang="x-none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—</a:t>
            </a:r>
            <a:r>
              <a:rPr lang="en-US" altLang="x-none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pitchFamily="2" charset="-122"/>
              </a:rPr>
              <a:t> </a:t>
            </a:r>
            <a:r>
              <a:rPr lang="zh-CN" altLang="en-US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pitchFamily="2" charset="-122"/>
                <a:ea typeface="黑体" panose="02010609060101010101" pitchFamily="49" charset="-122"/>
              </a:rPr>
              <a:t>胸外心脏按压</a:t>
            </a:r>
            <a:endParaRPr lang="zh-CN" altLang="en-US" b="1" strike="noStrike" noProof="1" dirty="0">
              <a:solidFill>
                <a:srgbClr val="0070C0"/>
              </a:solidFill>
              <a:latin typeface="华文新魏" panose="02010800040101010101" pitchFamily="2" charset="-122"/>
              <a:ea typeface="黑体" panose="02010609060101010101" pitchFamily="49" charset="-122"/>
            </a:endParaRPr>
          </a:p>
          <a:p>
            <a:pPr fontAlgn="base">
              <a:lnSpc>
                <a:spcPct val="80000"/>
              </a:lnSpc>
              <a:buNone/>
            </a:pPr>
            <a:endParaRPr lang="zh-CN" altLang="en-US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Arial Black" panose="020B0A04020102020204" pitchFamily="34" charset="0"/>
            </a:endParaRPr>
          </a:p>
          <a:p>
            <a:pPr fontAlgn="base">
              <a:lnSpc>
                <a:spcPct val="80000"/>
              </a:lnSpc>
              <a:buNone/>
            </a:pPr>
            <a:endParaRPr lang="zh-CN" altLang="en-US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Arial Black" panose="020B0A04020102020204" pitchFamily="34" charset="0"/>
            </a:endParaRPr>
          </a:p>
          <a:p>
            <a:pPr fontAlgn="base">
              <a:lnSpc>
                <a:spcPct val="80000"/>
              </a:lnSpc>
              <a:buNone/>
            </a:pPr>
            <a:r>
              <a:rPr lang="zh-CN" altLang="en-US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</a:rPr>
              <a:t>           </a:t>
            </a:r>
            <a:r>
              <a:rPr lang="en-US" altLang="x-none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</a:rPr>
              <a:t>A</a:t>
            </a:r>
            <a:r>
              <a:rPr lang="en-US" altLang="x-none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pitchFamily="2" charset="-122"/>
              </a:rPr>
              <a:t> </a:t>
            </a:r>
            <a:r>
              <a:rPr lang="en-US" altLang="x-none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—</a:t>
            </a:r>
            <a:r>
              <a:rPr lang="en-US" altLang="x-none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pitchFamily="2" charset="-122"/>
              </a:rPr>
              <a:t> </a:t>
            </a:r>
            <a:r>
              <a:rPr lang="zh-CN" altLang="en-US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pitchFamily="2" charset="-122"/>
                <a:ea typeface="黑体" panose="02010609060101010101" pitchFamily="49" charset="-122"/>
              </a:rPr>
              <a:t>打开气道</a:t>
            </a:r>
            <a:endParaRPr lang="zh-CN" altLang="en-US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华文新魏" panose="02010800040101010101" pitchFamily="2" charset="-122"/>
              <a:ea typeface="黑体" panose="02010609060101010101" pitchFamily="49" charset="-122"/>
            </a:endParaRPr>
          </a:p>
          <a:p>
            <a:pPr fontAlgn="base">
              <a:lnSpc>
                <a:spcPct val="80000"/>
              </a:lnSpc>
              <a:buNone/>
            </a:pPr>
            <a:r>
              <a:rPr lang="zh-CN" altLang="en-US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pitchFamily="2" charset="-122"/>
              </a:rPr>
              <a:t> </a:t>
            </a:r>
            <a:endParaRPr lang="zh-CN" altLang="en-US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华文新魏" panose="02010800040101010101" pitchFamily="2" charset="-122"/>
            </a:endParaRPr>
          </a:p>
          <a:p>
            <a:pPr fontAlgn="base">
              <a:lnSpc>
                <a:spcPct val="80000"/>
              </a:lnSpc>
              <a:buNone/>
            </a:pPr>
            <a:endParaRPr lang="zh-CN" altLang="en-US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Arial Black" panose="020B0A04020102020204" pitchFamily="34" charset="0"/>
            </a:endParaRPr>
          </a:p>
          <a:p>
            <a:pPr fontAlgn="base">
              <a:lnSpc>
                <a:spcPct val="80000"/>
              </a:lnSpc>
              <a:buNone/>
            </a:pPr>
            <a:r>
              <a:rPr lang="zh-CN" altLang="en-US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</a:rPr>
              <a:t>                 </a:t>
            </a:r>
            <a:r>
              <a:rPr lang="en-US" altLang="x-none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</a:rPr>
              <a:t>B </a:t>
            </a:r>
            <a:r>
              <a:rPr lang="en-US" altLang="x-none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—</a:t>
            </a:r>
            <a:r>
              <a:rPr lang="en-US" altLang="x-none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pitchFamily="2" charset="-122"/>
              </a:rPr>
              <a:t> </a:t>
            </a:r>
            <a:r>
              <a:rPr lang="zh-CN" altLang="en-US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pitchFamily="2" charset="-122"/>
                <a:ea typeface="黑体" panose="02010609060101010101" pitchFamily="49" charset="-122"/>
              </a:rPr>
              <a:t>人工呼吸</a:t>
            </a:r>
            <a:endParaRPr lang="zh-CN" altLang="en-US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  <a:latin typeface="华文新魏" panose="02010800040101010101" pitchFamily="2" charset="-122"/>
              <a:ea typeface="黑体" panose="02010609060101010101" pitchFamily="49" charset="-122"/>
            </a:endParaRPr>
          </a:p>
          <a:p>
            <a:pPr fontAlgn="base">
              <a:lnSpc>
                <a:spcPct val="80000"/>
              </a:lnSpc>
              <a:buNone/>
            </a:pPr>
            <a:r>
              <a:rPr lang="zh-CN" altLang="en-US" sz="1200" strike="noStrike" noProof="1" dirty="0"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pitchFamily="2" charset="-122"/>
              </a:rPr>
              <a:t> </a:t>
            </a:r>
            <a:endParaRPr lang="zh-CN" altLang="en-US" sz="1200" strike="noStrike" noProof="1" dirty="0">
              <a:effectLst>
                <a:outerShdw blurRad="38100" dist="38100" dir="2700000">
                  <a:srgbClr val="C0C0C0"/>
                </a:outerShdw>
              </a:effectLst>
              <a:latin typeface="华文新魏" panose="02010800040101010101" pitchFamily="2" charset="-122"/>
            </a:endParaRPr>
          </a:p>
          <a:p>
            <a:pPr fontAlgn="base">
              <a:lnSpc>
                <a:spcPct val="80000"/>
              </a:lnSpc>
              <a:buNone/>
            </a:pPr>
            <a:r>
              <a:rPr lang="zh-CN" altLang="en-US" sz="1200" strike="noStrike" noProof="1" dirty="0">
                <a:effectLst>
                  <a:outerShdw blurRad="38100" dist="38100" dir="2700000">
                    <a:srgbClr val="C0C0C0"/>
                  </a:outerShdw>
                </a:effectLst>
                <a:latin typeface="华文新魏" panose="02010800040101010101" pitchFamily="2" charset="-122"/>
              </a:rPr>
              <a:t>   </a:t>
            </a:r>
            <a:endParaRPr lang="zh-CN" altLang="en-US" sz="1200" strike="noStrike" noProof="1" dirty="0">
              <a:effectLst>
                <a:outerShdw blurRad="38100" dist="38100" dir="2700000">
                  <a:srgbClr val="C0C0C0"/>
                </a:outerShdw>
              </a:effectLst>
              <a:latin typeface="华文新魏" panose="02010800040101010101" pitchFamily="2" charset="-122"/>
            </a:endParaRPr>
          </a:p>
          <a:p>
            <a:pPr fontAlgn="base">
              <a:lnSpc>
                <a:spcPct val="80000"/>
              </a:lnSpc>
            </a:pPr>
            <a:endParaRPr lang="zh-CN" altLang="en-US" sz="700" strike="noStrike" noProof="1" dirty="0"/>
          </a:p>
        </p:txBody>
      </p:sp>
      <p:pic>
        <p:nvPicPr>
          <p:cNvPr id="14339" name="联机映像占位符 16387" descr="打开气道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>
            <a:off x="4860925" y="3203575"/>
            <a:ext cx="2743200" cy="1858963"/>
          </a:xfrm>
          <a:effectLst>
            <a:outerShdw dist="107763" dir="2699999" algn="ctr" rotWithShape="0">
              <a:schemeClr val="bg2"/>
            </a:outerShdw>
          </a:effectLst>
        </p:spPr>
      </p:pic>
      <p:pic>
        <p:nvPicPr>
          <p:cNvPr id="14340" name="图片 16388" descr="口对口呼吸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941888"/>
            <a:ext cx="2514600" cy="1627187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chemeClr val="bg2"/>
            </a:outerShdw>
          </a:effectLst>
        </p:spPr>
      </p:pic>
      <p:pic>
        <p:nvPicPr>
          <p:cNvPr id="14341" name="图片 16389" descr="心脏按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3" y="1628775"/>
            <a:ext cx="2514600" cy="1581150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chemeClr val="bg2"/>
            </a:outerShdw>
          </a:effec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Picture 2" descr="20030514-02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2122488" y="1916113"/>
            <a:ext cx="568960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Rectangle 3"/>
          <p:cNvSpPr>
            <a:spLocks noGrp="1"/>
          </p:cNvSpPr>
          <p:nvPr/>
        </p:nvSpPr>
        <p:spPr>
          <a:xfrm>
            <a:off x="723900" y="549275"/>
            <a:ext cx="8001000" cy="161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2003</a:t>
            </a:r>
            <a:r>
              <a:rPr lang="zh-CN" altLang="en-US" sz="28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年</a:t>
            </a:r>
            <a:r>
              <a:rPr lang="en-US" altLang="zh-CN" sz="28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SARS</a:t>
            </a:r>
            <a:r>
              <a:rPr lang="zh-CN" altLang="en-US" sz="28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病例</a:t>
            </a:r>
            <a:r>
              <a:rPr lang="en-US" altLang="zh-CN" sz="28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5327</a:t>
            </a:r>
            <a:r>
              <a:rPr lang="zh-CN" altLang="en-US" sz="28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例，死亡</a:t>
            </a:r>
            <a:r>
              <a:rPr lang="en-US" altLang="zh-CN" sz="28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349</a:t>
            </a:r>
            <a:r>
              <a:rPr lang="zh-CN" altLang="en-US" sz="28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人</a:t>
            </a:r>
            <a:br>
              <a:rPr lang="zh-CN" altLang="en-US" sz="28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</a:br>
            <a:endParaRPr lang="zh-CN" altLang="en-US" sz="2800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grpSp>
        <p:nvGrpSpPr>
          <p:cNvPr id="29700" name="Group 4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29701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29702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9703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29704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29705" name="Picture 14" descr="Red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标题 17409"/>
          <p:cNvSpPr>
            <a:spLocks noGrp="1"/>
          </p:cNvSpPr>
          <p:nvPr>
            <p:ph type="title"/>
          </p:nvPr>
        </p:nvSpPr>
        <p:spPr>
          <a:xfrm>
            <a:off x="341630" y="1854835"/>
            <a:ext cx="8228013" cy="1296988"/>
          </a:xfrm>
        </p:spPr>
        <p:txBody>
          <a:bodyPr anchor="ctr"/>
          <a:p>
            <a:pPr fontAlgn="base"/>
            <a:r>
              <a:rPr lang="zh-CN" altLang="en-US" sz="4000" b="1" strike="noStrike" noProof="1" dirty="0">
                <a:solidFill>
                  <a:srgbClr val="0070C0"/>
                </a:solidFill>
              </a:rPr>
              <a:t>第三环   快速</a:t>
            </a:r>
            <a:r>
              <a:rPr lang="zh-CN" altLang="en-US" sz="4000" b="1" strike="noStrike" noProof="1" dirty="0">
                <a:solidFill>
                  <a:srgbClr val="FF0000"/>
                </a:solidFill>
              </a:rPr>
              <a:t>除颤</a:t>
            </a:r>
            <a:r>
              <a:rPr lang="zh-CN" altLang="en-US" sz="4000" b="1" strike="noStrike" noProof="1" dirty="0">
                <a:solidFill>
                  <a:srgbClr val="FFFF00"/>
                </a:solidFill>
              </a:rPr>
              <a:t>  </a:t>
            </a:r>
            <a:br>
              <a:rPr lang="zh-CN" altLang="en-US" sz="4000" b="1" dirty="0">
                <a:solidFill>
                  <a:srgbClr val="FFFF00"/>
                </a:solidFill>
              </a:rPr>
            </a:br>
            <a:endParaRPr lang="zh-CN" altLang="en-US" sz="4000" b="1" strike="noStrike" noProof="1" dirty="0">
              <a:solidFill>
                <a:srgbClr val="FFFF00"/>
              </a:solidFill>
            </a:endParaRPr>
          </a:p>
        </p:txBody>
      </p:sp>
      <p:pic>
        <p:nvPicPr>
          <p:cNvPr id="15363" name="图片 17411" descr="06"/>
          <p:cNvPicPr>
            <a:picLocks noChangeAspect="1"/>
          </p:cNvPicPr>
          <p:nvPr/>
        </p:nvPicPr>
        <p:blipFill>
          <a:blip r:embed="rId1"/>
          <a:srcRect t="14764" r="53888" b="44292"/>
          <a:stretch>
            <a:fillRect/>
          </a:stretch>
        </p:blipFill>
        <p:spPr>
          <a:xfrm>
            <a:off x="5292725" y="4652963"/>
            <a:ext cx="2952750" cy="172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标题 2662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pPr fontAlgn="base"/>
            <a:r>
              <a:rPr lang="zh-CN" altLang="en-US" b="1" strike="noStrike" noProof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早期除颤</a:t>
            </a:r>
            <a:endParaRPr lang="zh-CN" altLang="en-US" b="1" strike="noStrike" noProof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78" name="文本占位符 26626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495800"/>
          </a:xfrm>
        </p:spPr>
        <p:txBody>
          <a:bodyPr anchor="t"/>
          <a:p>
            <a:pPr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有目击者的心脏性猝死（</a:t>
            </a:r>
            <a:r>
              <a:rPr lang="en-US" altLang="x-none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SCA</a:t>
            </a: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）最常见    的初始心律是室颤（</a:t>
            </a:r>
            <a:r>
              <a:rPr lang="en-US" altLang="x-none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VF</a:t>
            </a: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x-none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</a:t>
            </a:r>
            <a:r>
              <a:rPr lang="en-US" altLang="x-none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VF</a:t>
            </a: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的治疗是电除颤</a:t>
            </a:r>
            <a:endParaRPr lang="zh-CN" altLang="en-US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除颤成功的可能性随时间延长而迅速下降</a:t>
            </a:r>
            <a:endParaRPr lang="zh-CN" altLang="en-US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Clr>
                <a:srgbClr val="FFFF0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x-none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VF</a:t>
            </a: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在几分钟内有恶化为心室停搏的趋势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标题 27649"/>
          <p:cNvSpPr>
            <a:spLocks noGrp="1"/>
          </p:cNvSpPr>
          <p:nvPr>
            <p:ph type="title"/>
          </p:nvPr>
        </p:nvSpPr>
        <p:spPr>
          <a:xfrm>
            <a:off x="468313" y="793750"/>
            <a:ext cx="8066088" cy="577850"/>
          </a:xfrm>
        </p:spPr>
        <p:txBody>
          <a:bodyPr anchor="ctr"/>
          <a:p>
            <a:pPr fontAlgn="base"/>
            <a:r>
              <a:rPr lang="zh-CN" altLang="en-US" sz="4000" b="1" strike="noStrike" noProof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每延迟</a:t>
            </a:r>
            <a:r>
              <a:rPr lang="en-US" altLang="x-none" sz="4000" b="1" strike="noStrike" noProof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4000" b="1" strike="noStrike" noProof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分钟除颤</a:t>
            </a:r>
            <a:br>
              <a:rPr lang="zh-CN" altLang="en-US" sz="4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4000" b="1" strike="noStrike" noProof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复苏成功率减少</a:t>
            </a:r>
            <a:r>
              <a:rPr lang="en-US" altLang="x-none" sz="4000" b="1" strike="noStrike" noProof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7-10%</a:t>
            </a:r>
            <a:br>
              <a:rPr lang="en-US" altLang="x-none" sz="40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en-US" altLang="x-none" sz="4000" b="1" strike="noStrike" noProof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602" name="文本占位符 27650" descr="cpr表格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76375" y="1844675"/>
            <a:ext cx="6400800" cy="4524375"/>
          </a:xfrm>
          <a:effectLst>
            <a:outerShdw dist="107763" dir="2699999" algn="ctr" rotWithShape="0">
              <a:schemeClr val="bg2"/>
            </a:outerShdw>
          </a:effectLst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标题 28673"/>
          <p:cNvSpPr>
            <a:spLocks noGrp="1"/>
          </p:cNvSpPr>
          <p:nvPr>
            <p:ph type="title"/>
          </p:nvPr>
        </p:nvSpPr>
        <p:spPr/>
        <p:txBody>
          <a:bodyPr anchor="ctr"/>
          <a:p>
            <a:pPr fontAlgn="base"/>
            <a:r>
              <a:rPr lang="zh-CN" altLang="en-US" b="1" strike="noStrike" noProof="1" dirty="0">
                <a:solidFill>
                  <a:srgbClr val="0070C0"/>
                </a:solidFill>
                <a:ea typeface="黑体" panose="02010609060101010101" pitchFamily="49" charset="-122"/>
              </a:rPr>
              <a:t>除颤时间与抢救成功率</a:t>
            </a:r>
            <a:endParaRPr lang="zh-CN" altLang="en-US" b="1" strike="noStrike" noProof="1" dirty="0">
              <a:solidFill>
                <a:srgbClr val="0070C0"/>
              </a:solidFill>
              <a:ea typeface="黑体" panose="02010609060101010101" pitchFamily="49" charset="-122"/>
            </a:endParaRPr>
          </a:p>
        </p:txBody>
      </p:sp>
      <p:sp>
        <p:nvSpPr>
          <p:cNvPr id="28675" name="文本占位符 28674"/>
          <p:cNvSpPr>
            <a:spLocks noGrp="1"/>
          </p:cNvSpPr>
          <p:nvPr>
            <p:ph idx="1"/>
          </p:nvPr>
        </p:nvSpPr>
        <p:spPr>
          <a:xfrm>
            <a:off x="686435" y="2233930"/>
            <a:ext cx="7695565" cy="3252470"/>
          </a:xfrm>
        </p:spPr>
        <p:txBody>
          <a:bodyPr/>
          <a:p>
            <a:pPr fontAlgn="base"/>
            <a:r>
              <a:rPr lang="zh-CN" altLang="en-US" sz="28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      </a:t>
            </a:r>
            <a:r>
              <a:rPr lang="zh-CN" altLang="en-US" sz="24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                         </a:t>
            </a:r>
            <a:endParaRPr lang="zh-CN" altLang="en-US" sz="2400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</a:endParaRPr>
          </a:p>
          <a:p>
            <a:pPr fontAlgn="base"/>
            <a:r>
              <a:rPr lang="zh-CN" altLang="en-US" sz="24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                     时间（分）       成功率（</a:t>
            </a:r>
            <a:r>
              <a:rPr lang="en-US" altLang="x-none" sz="2400" b="1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%</a:t>
            </a:r>
            <a:r>
              <a:rPr lang="zh-CN" altLang="en-US" sz="24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）</a:t>
            </a:r>
            <a:endParaRPr lang="zh-CN" altLang="en-US" sz="2400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</a:endParaRPr>
          </a:p>
          <a:p>
            <a:pPr fontAlgn="base"/>
            <a:endParaRPr lang="zh-CN" altLang="en-US" sz="2400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</a:endParaRPr>
          </a:p>
          <a:p>
            <a:pPr fontAlgn="base"/>
            <a:r>
              <a:rPr lang="zh-CN" altLang="en-US" sz="24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    院前急救人员          </a:t>
            </a:r>
            <a:r>
              <a:rPr lang="en-US" altLang="x-none" sz="2400" b="1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12                   4</a:t>
            </a:r>
            <a:endParaRPr lang="en-US" altLang="x-none" sz="2400" b="1" strike="noStrike" noProof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</a:endParaRPr>
          </a:p>
          <a:p>
            <a:pPr fontAlgn="base"/>
            <a:r>
              <a:rPr lang="en-US" altLang="x-none" sz="2400" b="1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    </a:t>
            </a:r>
            <a:r>
              <a:rPr lang="zh-CN" altLang="en-US" sz="24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消防队员                </a:t>
            </a:r>
            <a:r>
              <a:rPr lang="en-US" altLang="x-none" sz="2400" b="1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9                   6</a:t>
            </a:r>
            <a:endParaRPr lang="en-US" altLang="x-none" sz="2400" b="1" strike="noStrike" noProof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</a:endParaRPr>
          </a:p>
          <a:p>
            <a:pPr fontAlgn="base"/>
            <a:r>
              <a:rPr lang="en-US" altLang="x-none" sz="2400" b="1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    </a:t>
            </a:r>
            <a:r>
              <a:rPr lang="zh-CN" altLang="en-US" sz="24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警察                   </a:t>
            </a:r>
            <a:r>
              <a:rPr lang="en-US" altLang="x-none" sz="2400" b="1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&lt;6                   58</a:t>
            </a:r>
            <a:endParaRPr lang="en-US" altLang="x-none" sz="2400" b="1" strike="noStrike" noProof="1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</a:endParaRPr>
          </a:p>
          <a:p>
            <a:pPr fontAlgn="base"/>
            <a:r>
              <a:rPr lang="en-US" altLang="x-none" sz="2400" b="1" strike="noStrike" noProof="1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    赌场人员              &lt;3                   74</a:t>
            </a:r>
            <a:endParaRPr lang="en-US" altLang="x-none" sz="24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</a:endParaRPr>
          </a:p>
          <a:p>
            <a:pPr fontAlgn="base"/>
            <a:endParaRPr lang="zh-CN" altLang="en-US" sz="2400" b="1" strike="noStrike" noProof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</a:endParaRPr>
          </a:p>
          <a:p>
            <a:pPr fontAlgn="base"/>
            <a:endParaRPr lang="zh-CN" altLang="en-US" sz="2400" strike="noStrike" noProof="1" dirty="0">
              <a:solidFill>
                <a:schemeClr val="bg1"/>
              </a:solidFill>
            </a:endParaRPr>
          </a:p>
        </p:txBody>
      </p:sp>
      <p:sp>
        <p:nvSpPr>
          <p:cNvPr id="26627" name="直接连接符 28675"/>
          <p:cNvSpPr/>
          <p:nvPr/>
        </p:nvSpPr>
        <p:spPr>
          <a:xfrm>
            <a:off x="900113" y="3213100"/>
            <a:ext cx="7056437" cy="0"/>
          </a:xfrm>
          <a:prstGeom prst="line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28" name="直接连接符 28676"/>
          <p:cNvSpPr/>
          <p:nvPr/>
        </p:nvSpPr>
        <p:spPr>
          <a:xfrm>
            <a:off x="900113" y="6021388"/>
            <a:ext cx="7127875" cy="0"/>
          </a:xfrm>
          <a:prstGeom prst="line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标题 36865"/>
          <p:cNvSpPr>
            <a:spLocks noGrp="1"/>
          </p:cNvSpPr>
          <p:nvPr>
            <p:ph type="title"/>
          </p:nvPr>
        </p:nvSpPr>
        <p:spPr>
          <a:xfrm>
            <a:off x="107950" y="1219200"/>
            <a:ext cx="8578850" cy="1143000"/>
          </a:xfrm>
        </p:spPr>
        <p:txBody>
          <a:bodyPr anchor="ctr"/>
          <a:p>
            <a:pPr fontAlgn="base"/>
            <a:r>
              <a:rPr lang="zh-CN" altLang="en-US" sz="4800" b="1" strike="noStrike" noProof="1" dirty="0">
                <a:solidFill>
                  <a:srgbClr val="FFFFFF"/>
                </a:solidFill>
                <a:ea typeface="黑体" panose="02010609060101010101" pitchFamily="49" charset="-122"/>
              </a:rPr>
              <a:t>第四环</a:t>
            </a:r>
            <a:br>
              <a:rPr lang="zh-CN" altLang="en-US" sz="4800" b="1" dirty="0">
                <a:solidFill>
                  <a:srgbClr val="FFFFFF"/>
                </a:solidFill>
                <a:ea typeface="黑体" panose="02010609060101010101" pitchFamily="49" charset="-122"/>
              </a:rPr>
            </a:br>
            <a:r>
              <a:rPr lang="zh-CN" altLang="en-US" sz="4800" b="1" strike="noStrike" noProof="1" dirty="0">
                <a:solidFill>
                  <a:srgbClr val="FFFFFF"/>
                </a:solidFill>
                <a:ea typeface="黑体" panose="02010609060101010101" pitchFamily="49" charset="-122"/>
              </a:rPr>
              <a:t>有效的高级生命支持</a:t>
            </a:r>
            <a:br>
              <a:rPr lang="zh-CN" altLang="en-US" sz="5400" dirty="0">
                <a:solidFill>
                  <a:srgbClr val="FFFF00"/>
                </a:solidFill>
              </a:rPr>
            </a:br>
            <a:endParaRPr lang="en-US" altLang="x-none" sz="4000" b="1" strike="noStrike" noProof="1">
              <a:solidFill>
                <a:srgbClr val="FFFF00"/>
              </a:solidFill>
            </a:endParaRPr>
          </a:p>
        </p:txBody>
      </p:sp>
      <p:sp>
        <p:nvSpPr>
          <p:cNvPr id="36867" name="文本占位符 36866"/>
          <p:cNvSpPr>
            <a:spLocks noGrp="1"/>
          </p:cNvSpPr>
          <p:nvPr>
            <p:ph type="body" sz="half" idx="1"/>
          </p:nvPr>
        </p:nvSpPr>
        <p:spPr>
          <a:xfrm>
            <a:off x="535940" y="2103120"/>
            <a:ext cx="7088505" cy="1007745"/>
          </a:xfrm>
        </p:spPr>
        <p:txBody>
          <a:bodyPr/>
          <a:p>
            <a:pPr fontAlgn="base">
              <a:buNone/>
            </a:pPr>
            <a:r>
              <a:rPr lang="zh-CN" altLang="en-US" sz="2800" strike="noStrike" noProof="1" dirty="0"/>
              <a:t>           </a:t>
            </a:r>
            <a:r>
              <a:rPr lang="zh-CN" altLang="en-US" sz="3200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 </a:t>
            </a:r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+mn-ea"/>
              </a:rPr>
              <a:t>第四环 有效的高级生命支持</a:t>
            </a:r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endParaRPr lang="zh-CN" altLang="en-US" sz="2800" strike="noStrike" noProof="1" dirty="0"/>
          </a:p>
          <a:p>
            <a:pPr fontAlgn="base">
              <a:buNone/>
            </a:pPr>
            <a:r>
              <a:rPr lang="zh-CN" altLang="en-US" b="1" strike="noStrike" noProof="1" dirty="0">
                <a:solidFill>
                  <a:srgbClr val="0070C0"/>
                </a:solidFill>
                <a:effectLst>
                  <a:outerShdw blurRad="38100" dist="38100" dir="2700000">
                    <a:srgbClr val="C0C0C0"/>
                  </a:outerShdw>
                </a:effectLst>
              </a:rPr>
              <a:t>          </a:t>
            </a:r>
            <a:endParaRPr lang="zh-CN" altLang="en-US" b="1" strike="noStrike" noProof="1" dirty="0">
              <a:solidFill>
                <a:srgbClr val="0070C0"/>
              </a:solidFill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  <p:pic>
        <p:nvPicPr>
          <p:cNvPr id="34819" name="联机映像占位符 36867" descr="BD07293_"/>
          <p:cNvPicPr>
            <a:picLocks noGrp="1" noChangeAspect="1"/>
          </p:cNvPicPr>
          <p:nvPr>
            <p:ph type="clipArt" sz="half" idx="2"/>
          </p:nvPr>
        </p:nvPicPr>
        <p:blipFill>
          <a:blip r:embed="rId1"/>
          <a:stretch>
            <a:fillRect/>
          </a:stretch>
        </p:blipFill>
        <p:spPr>
          <a:xfrm>
            <a:off x="3231198" y="3772853"/>
            <a:ext cx="3276600" cy="1254125"/>
          </a:xfrm>
          <a:effectLst>
            <a:outerShdw dist="107763" dir="2699999" algn="ctr" rotWithShape="0">
              <a:schemeClr val="bg2"/>
            </a:outerShdw>
          </a:effectLst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标题 3788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pPr fontAlgn="base"/>
            <a:r>
              <a:rPr lang="zh-CN" altLang="en-US" b="1" strike="noStrike" noProof="1" dirty="0">
                <a:solidFill>
                  <a:srgbClr val="0070C0"/>
                </a:solidFill>
                <a:ea typeface="黑体" panose="02010609060101010101" pitchFamily="49" charset="-122"/>
              </a:rPr>
              <a:t>第五环</a:t>
            </a:r>
            <a:br>
              <a:rPr lang="zh-CN" altLang="en-US" b="1" dirty="0">
                <a:solidFill>
                  <a:srgbClr val="0070C0"/>
                </a:solidFill>
                <a:ea typeface="黑体" panose="02010609060101010101" pitchFamily="49" charset="-122"/>
              </a:rPr>
            </a:br>
            <a:r>
              <a:rPr lang="zh-CN" altLang="en-US" b="1" strike="noStrike" noProof="1" dirty="0">
                <a:solidFill>
                  <a:srgbClr val="0070C0"/>
                </a:solidFill>
                <a:ea typeface="黑体" panose="02010609060101010101" pitchFamily="49" charset="-122"/>
              </a:rPr>
              <a:t>综合的心脏骤停后治疗</a:t>
            </a:r>
            <a:endParaRPr lang="zh-CN" altLang="en-US" b="1" strike="noStrike" noProof="1" dirty="0">
              <a:solidFill>
                <a:srgbClr val="0070C0"/>
              </a:solidFill>
              <a:ea typeface="黑体" panose="02010609060101010101" pitchFamily="49" charset="-122"/>
            </a:endParaRPr>
          </a:p>
        </p:txBody>
      </p:sp>
      <p:pic>
        <p:nvPicPr>
          <p:cNvPr id="35842" name="图片 37890" descr="20088141621238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0" y="1916113"/>
            <a:ext cx="6300788" cy="4233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Rectangle 2"/>
          <p:cNvSpPr>
            <a:spLocks noGrp="1"/>
          </p:cNvSpPr>
          <p:nvPr/>
        </p:nvSpPr>
        <p:spPr>
          <a:xfrm>
            <a:off x="179705" y="1144905"/>
            <a:ext cx="8540750" cy="76390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l" eaLnBrk="0" hangingPunct="0">
              <a:lnSpc>
                <a:spcPct val="150000"/>
              </a:lnSpc>
            </a:pPr>
            <a:r>
              <a:rPr lang="zh-CN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3600" kern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  <a:cs typeface="+mj-cs"/>
              </a:rPr>
              <a:t>第一目击者”与“救命的黄金时刻”</a:t>
            </a:r>
            <a:endParaRPr lang="zh-CN" altLang="en-US" sz="4400" kern="0">
              <a:solidFill>
                <a:srgbClr val="FF0000"/>
              </a:solidFill>
              <a:latin typeface="隶书" panose="02010509060101010101" pitchFamily="1" charset="-122"/>
              <a:ea typeface="隶书" panose="02010509060101010101" pitchFamily="1" charset="-122"/>
              <a:cs typeface="+mj-cs"/>
            </a:endParaRPr>
          </a:p>
        </p:txBody>
      </p:sp>
      <p:sp>
        <p:nvSpPr>
          <p:cNvPr id="56323" name="Rectangle 3"/>
          <p:cNvSpPr>
            <a:spLocks noGrp="1"/>
          </p:cNvSpPr>
          <p:nvPr/>
        </p:nvSpPr>
        <p:spPr>
          <a:xfrm>
            <a:off x="749300" y="1752600"/>
            <a:ext cx="7970838" cy="39084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>
              <a:lnSpc>
                <a:spcPct val="115000"/>
              </a:lnSpc>
              <a:spcBef>
                <a:spcPct val="20000"/>
              </a:spcBef>
            </a:pPr>
            <a:r>
              <a:rPr lang="zh-CN" altLang="en-US" sz="2800" b="1" dirty="0">
                <a:latin typeface="Comic Sans MS" panose="030F0702030302020204" pitchFamily="66" charset="0"/>
              </a:rPr>
              <a:t>                      </a:t>
            </a:r>
            <a:endParaRPr lang="zh-CN" altLang="en-US" sz="2800" b="1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</a:pPr>
            <a:r>
              <a:rPr lang="zh-CN" altLang="en-US" sz="2800" b="1" dirty="0">
                <a:latin typeface="Comic Sans MS" panose="030F0702030302020204" pitchFamily="66" charset="0"/>
              </a:rPr>
              <a:t>           </a:t>
            </a:r>
            <a:r>
              <a:rPr lang="zh-CN" altLang="en-US" sz="2800" b="1" dirty="0">
                <a:latin typeface="宋体" panose="02010600030101010101" pitchFamily="2" charset="-122"/>
              </a:rPr>
              <a:t>从</a:t>
            </a:r>
            <a:r>
              <a:rPr lang="zh-CN" altLang="en-US" sz="2800" b="1" dirty="0">
                <a:latin typeface="Comic Sans MS" panose="030F0702030302020204" pitchFamily="66" charset="0"/>
              </a:rPr>
              <a:t>事发现场</a:t>
            </a:r>
            <a:r>
              <a:rPr lang="zh-CN" altLang="en-US" sz="2800" b="1" dirty="0">
                <a:latin typeface="宋体" panose="02010600030101010101" pitchFamily="2" charset="-122"/>
              </a:rPr>
              <a:t>，到伤者被送到医院治疗，这其中每一个环节都关系着一个个鲜活的生命能否继续延续。在这“救命的黄金时刻”里，第一目击者，无疑起着至关重要的作用。如果我们每一个人都能具备现场救助知识，我们将挽救无数伤者的生命！</a:t>
            </a:r>
            <a:endParaRPr lang="zh-CN" altLang="en-US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  <a:buChar char="•"/>
            </a:pPr>
            <a:endParaRPr lang="zh-CN" altLang="en-US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15000"/>
              </a:lnSpc>
              <a:spcBef>
                <a:spcPct val="20000"/>
              </a:spcBef>
            </a:pPr>
            <a:r>
              <a:rPr lang="zh-CN" altLang="en-US" sz="2800" b="1" dirty="0">
                <a:latin typeface="Comic Sans MS" panose="030F0702030302020204" pitchFamily="66" charset="0"/>
              </a:rPr>
              <a:t>  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grpSp>
        <p:nvGrpSpPr>
          <p:cNvPr id="56324" name="Group 4"/>
          <p:cNvGrpSpPr/>
          <p:nvPr/>
        </p:nvGrpSpPr>
        <p:grpSpPr>
          <a:xfrm>
            <a:off x="-48895" y="100648"/>
            <a:ext cx="9142413" cy="6856412"/>
            <a:chOff x="0" y="0"/>
            <a:chExt cx="5760" cy="4320"/>
          </a:xfrm>
        </p:grpSpPr>
        <p:sp>
          <p:nvSpPr>
            <p:cNvPr id="5632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5632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5632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56328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56329" name="Picture 14" descr="Red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b"/>
          <a:p>
            <a:pPr eaLnBrk="1" hangingPunct="1"/>
            <a:endParaRPr lang="zh-CN" altLang="en-US" dirty="0"/>
          </a:p>
        </p:txBody>
      </p:sp>
      <p:sp>
        <p:nvSpPr>
          <p:cNvPr id="57347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endParaRPr lang="zh-CN" altLang="en-US" dirty="0"/>
          </a:p>
        </p:txBody>
      </p:sp>
      <p:pic>
        <p:nvPicPr>
          <p:cNvPr id="61444" name="Picture 14" descr="医生"/>
          <p:cNvPicPr>
            <a:picLocks noChangeAspect="1" noChangeArrowheads="1"/>
          </p:cNvPicPr>
          <p:nvPr/>
        </p:nvPicPr>
        <p:blipFill>
          <a:blip r:embed="rId1"/>
          <a:srcRect b="1180"/>
          <a:stretch>
            <a:fillRect/>
          </a:stretch>
        </p:blipFill>
        <p:spPr bwMode="auto">
          <a:xfrm>
            <a:off x="250825" y="115888"/>
            <a:ext cx="8893175" cy="672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1445" name="AutoShape 5"/>
          <p:cNvSpPr/>
          <p:nvPr/>
        </p:nvSpPr>
        <p:spPr>
          <a:xfrm>
            <a:off x="685800" y="708025"/>
            <a:ext cx="1365250" cy="2087563"/>
          </a:xfrm>
          <a:prstGeom prst="cloudCallout">
            <a:avLst>
              <a:gd name="adj1" fmla="val -5116"/>
              <a:gd name="adj2" fmla="val 139884"/>
            </a:avLst>
          </a:prstGeom>
          <a:solidFill>
            <a:srgbClr val="FF3300"/>
          </a:solidFill>
          <a:ln w="9525">
            <a:noFill/>
          </a:ln>
        </p:spPr>
        <p:txBody>
          <a:bodyPr/>
          <a:p>
            <a:pPr algn="ctr" eaLnBrk="0" hangingPunct="0">
              <a:lnSpc>
                <a:spcPct val="90000"/>
              </a:lnSpc>
            </a:pPr>
            <a:r>
              <a:rPr lang="zh-CN" altLang="en-US" sz="5400" b="1" dirty="0">
                <a:solidFill>
                  <a:schemeClr val="bg1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所以</a:t>
            </a:r>
            <a:endParaRPr lang="zh-CN" altLang="en-US" sz="5400" b="1" dirty="0">
              <a:solidFill>
                <a:schemeClr val="bg1"/>
              </a:solidFill>
              <a:latin typeface="Verdana" panose="020B0604030504040204" pitchFamily="34" charset="0"/>
              <a:ea typeface="华文新魏" panose="02010800040101010101" pitchFamily="2" charset="-122"/>
            </a:endParaRPr>
          </a:p>
        </p:txBody>
      </p:sp>
      <p:sp>
        <p:nvSpPr>
          <p:cNvPr id="61446" name="Rectangle 6"/>
          <p:cNvSpPr/>
          <p:nvPr/>
        </p:nvSpPr>
        <p:spPr>
          <a:xfrm rot="-10800000" flipV="1">
            <a:off x="1042988" y="4564063"/>
            <a:ext cx="2519362" cy="1844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lnSpc>
                <a:spcPct val="90000"/>
              </a:lnSpc>
            </a:pPr>
            <a:r>
              <a:rPr lang="zh-CN" altLang="en-US" sz="2400" b="1" dirty="0">
                <a:solidFill>
                  <a:srgbClr val="000066"/>
                </a:solidFill>
                <a:latin typeface="Verdana" panose="020B0604030504040204" pitchFamily="34" charset="0"/>
              </a:rPr>
              <a:t>       </a:t>
            </a:r>
            <a:r>
              <a:rPr lang="zh-CN" altLang="en-US" sz="3200" b="1" dirty="0">
                <a:solidFill>
                  <a:srgbClr val="000066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普及现代救护观念和技能显得尤为重要</a:t>
            </a:r>
            <a:r>
              <a:rPr lang="en-US" altLang="zh-CN" sz="3200" b="1" dirty="0">
                <a:solidFill>
                  <a:srgbClr val="000066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!</a:t>
            </a:r>
            <a:endParaRPr lang="en-US" altLang="zh-CN" sz="3200" b="1" dirty="0">
              <a:solidFill>
                <a:srgbClr val="000066"/>
              </a:solidFill>
              <a:latin typeface="Verdana" panose="020B0604030504040204" pitchFamily="34" charset="0"/>
              <a:ea typeface="华文新魏" panose="02010800040101010101" pitchFamily="2" charset="-122"/>
            </a:endParaRPr>
          </a:p>
        </p:txBody>
      </p:sp>
      <p:grpSp>
        <p:nvGrpSpPr>
          <p:cNvPr id="57351" name="Group 7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57352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57353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57354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57355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57356" name="Picture 14" descr="Red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bldLvl="0" animBg="1"/>
      <p:bldP spid="6144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-252412" y="0"/>
          <a:ext cx="9432925" cy="724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" imgW="6872605" imgH="5158105" progId="PowerPoint.Show.8">
                  <p:embed/>
                </p:oleObj>
              </mc:Choice>
              <mc:Fallback>
                <p:oleObj name="" r:id="rId1" imgW="6872605" imgH="5158105" progId="PowerPoint.Show.8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2"/>
                      <a:srcRect t="10670" b="-4115"/>
                      <a:stretch>
                        <a:fillRect/>
                      </a:stretch>
                    </p:blipFill>
                    <p:spPr>
                      <a:xfrm>
                        <a:off x="-252412" y="0"/>
                        <a:ext cx="9432925" cy="7245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3" descr="200812132124169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70" y="177800"/>
            <a:ext cx="7813675" cy="616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2" name="WordArt 4"/>
          <p:cNvSpPr>
            <a:spLocks noChangeArrowheads="1" noChangeShapeType="1"/>
          </p:cNvSpPr>
          <p:nvPr/>
        </p:nvSpPr>
        <p:spPr bwMode="auto">
          <a:xfrm>
            <a:off x="480695" y="866140"/>
            <a:ext cx="4808538" cy="1400175"/>
          </a:xfrm>
          <a:prstGeom prst="rect">
            <a:avLst/>
          </a:prstGeom>
        </p:spPr>
        <p:txBody>
          <a:bodyPr wrap="none" numCol="1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生活因为您才更精彩！</a:t>
            </a:r>
            <a:endParaRPr kumimoji="0" lang="zh-CN" altLang="en-US" sz="3600" b="1" i="0" u="none" strike="noStrike" kern="120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3493" name="WordArt 5"/>
          <p:cNvSpPr>
            <a:spLocks noChangeArrowheads="1" noChangeShapeType="1"/>
          </p:cNvSpPr>
          <p:nvPr/>
        </p:nvSpPr>
        <p:spPr bwMode="auto">
          <a:xfrm rot="21420000">
            <a:off x="1785938" y="2880995"/>
            <a:ext cx="4667250" cy="1400175"/>
          </a:xfrm>
          <a:prstGeom prst="rect">
            <a:avLst/>
          </a:prstGeom>
        </p:spPr>
        <p:txBody>
          <a:bodyPr wrap="none" numCol="1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生命因为您才能延续！</a:t>
            </a:r>
            <a:endParaRPr kumimoji="0" lang="zh-CN" altLang="en-US" sz="3600" b="1" i="0" u="none" strike="noStrike" kern="1200" cap="none" spc="0" normalizeH="0" baseline="0" noProof="0" dirty="0">
              <a:ln w="9525"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4102" name="Group 6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4103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104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105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4106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4107" name="Picture 14" descr="Red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Picture 2" descr="禽流感病毒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4075" y="2274888"/>
            <a:ext cx="5113338" cy="396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Rectangle 3"/>
          <p:cNvSpPr>
            <a:spLocks noGrp="1"/>
          </p:cNvSpPr>
          <p:nvPr/>
        </p:nvSpPr>
        <p:spPr>
          <a:xfrm>
            <a:off x="463550" y="1236345"/>
            <a:ext cx="8001000" cy="139223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83</a:t>
            </a:r>
            <a:r>
              <a:rPr lang="en-US" altLang="x-none" sz="36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人感染禽流感，</a:t>
            </a:r>
            <a:br>
              <a:rPr lang="en-US" altLang="x-none" sz="36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</a:br>
            <a:r>
              <a:rPr lang="en-US" altLang="x-none" sz="36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其中</a:t>
            </a:r>
            <a:r>
              <a:rPr lang="en-US" altLang="zh-CN" sz="36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16</a:t>
            </a:r>
            <a:r>
              <a:rPr lang="en-US" altLang="x-none" sz="36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  <a:t>人死亡 </a:t>
            </a:r>
            <a:br>
              <a:rPr lang="en-US" altLang="x-none" sz="3600" b="1" dirty="0">
                <a:solidFill>
                  <a:srgbClr val="0070C0"/>
                </a:solidFill>
                <a:latin typeface="隶书" panose="02010509060101010101" pitchFamily="1" charset="-122"/>
                <a:ea typeface="隶书" panose="02010509060101010101" pitchFamily="1" charset="-122"/>
              </a:rPr>
            </a:br>
            <a:endParaRPr lang="en-US" altLang="x-none" sz="3600" b="1" dirty="0">
              <a:solidFill>
                <a:srgbClr val="0070C0"/>
              </a:solidFill>
              <a:latin typeface="隶书" panose="02010509060101010101" pitchFamily="1" charset="-122"/>
              <a:ea typeface="隶书" panose="02010509060101010101" pitchFamily="1" charset="-122"/>
            </a:endParaRPr>
          </a:p>
        </p:txBody>
      </p:sp>
      <p:grpSp>
        <p:nvGrpSpPr>
          <p:cNvPr id="30724" name="Group 4"/>
          <p:cNvGrpSpPr/>
          <p:nvPr/>
        </p:nvGrpSpPr>
        <p:grpSpPr>
          <a:xfrm>
            <a:off x="0" y="1588"/>
            <a:ext cx="9142413" cy="6856412"/>
            <a:chOff x="0" y="0"/>
            <a:chExt cx="5760" cy="4320"/>
          </a:xfrm>
        </p:grpSpPr>
        <p:sp>
          <p:nvSpPr>
            <p:cNvPr id="30725" name="Rectangle 10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endParaRPr lang="zh-CN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0726" name="Rectangle 11"/>
            <p:cNvSpPr/>
            <p:nvPr/>
          </p:nvSpPr>
          <p:spPr>
            <a:xfrm>
              <a:off x="0" y="0"/>
              <a:ext cx="1008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p>
              <a:pPr algn="ctr"/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0727" name="Text Box 12"/>
            <p:cNvSpPr txBox="1"/>
            <p:nvPr/>
          </p:nvSpPr>
          <p:spPr>
            <a:xfrm rot="10800000">
              <a:off x="118" y="3996"/>
              <a:ext cx="289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rot="10800000" vert="eaVert" wrap="none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sp>
          <p:nvSpPr>
            <p:cNvPr id="30728" name="Text Box 13"/>
            <p:cNvSpPr txBox="1"/>
            <p:nvPr/>
          </p:nvSpPr>
          <p:spPr>
            <a:xfrm>
              <a:off x="681" y="1056"/>
              <a:ext cx="289" cy="292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endParaRPr lang="zh-CN" altLang="en-US" dirty="0">
                <a:latin typeface="Tahoma" panose="020B0604030504040204" pitchFamily="34" charset="0"/>
              </a:endParaRPr>
            </a:p>
          </p:txBody>
        </p:sp>
        <p:pic>
          <p:nvPicPr>
            <p:cNvPr id="30729" name="Picture 14" descr="Red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" y="144"/>
              <a:ext cx="672" cy="67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TABLE_BEAUTIFY" val="smartTable{759bb159-58f1-4efb-816a-b3547aa171d8}"/>
</p:tagLst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宋体"/>
        <a:cs typeface=""/>
      </a:majorFont>
      <a:minorFont>
        <a:latin typeface="Comic Sans MS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twork">
  <a:themeElements>
    <a:clrScheme name="Network 13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003399"/>
      </a:hlink>
      <a:folHlink>
        <a:srgbClr val="003399"/>
      </a:folHlink>
    </a:clrScheme>
    <a:fontScheme name="Network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1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2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3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0033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0</TotalTime>
  <Words>6515</Words>
  <Application>WPS 演示</Application>
  <PresentationFormat>全屏显示(4:3)</PresentationFormat>
  <Paragraphs>717</Paragraphs>
  <Slides>88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88</vt:i4>
      </vt:variant>
    </vt:vector>
  </HeadingPairs>
  <TitlesOfParts>
    <vt:vector size="120" baseType="lpstr">
      <vt:lpstr>Arial</vt:lpstr>
      <vt:lpstr>宋体</vt:lpstr>
      <vt:lpstr>Wingdings</vt:lpstr>
      <vt:lpstr>Comic Sans MS</vt:lpstr>
      <vt:lpstr>Times New Roman</vt:lpstr>
      <vt:lpstr>Tahoma</vt:lpstr>
      <vt:lpstr>隶书</vt:lpstr>
      <vt:lpstr>Verdana</vt:lpstr>
      <vt:lpstr>Gulim</vt:lpstr>
      <vt:lpstr>Malgun Gothic</vt:lpstr>
      <vt:lpstr>黑体</vt:lpstr>
      <vt:lpstr>微软雅黑</vt:lpstr>
      <vt:lpstr>Arial Unicode MS</vt:lpstr>
      <vt:lpstr>Calibri</vt:lpstr>
      <vt:lpstr>仿宋_GB2312</vt:lpstr>
      <vt:lpstr>仿宋</vt:lpstr>
      <vt:lpstr>楷体_GB2312</vt:lpstr>
      <vt:lpstr>新宋体</vt:lpstr>
      <vt:lpstr>Wingdings 2</vt:lpstr>
      <vt:lpstr>Arial Narrow</vt:lpstr>
      <vt:lpstr>楷体</vt:lpstr>
      <vt:lpstr>Franklin Gothic Book</vt:lpstr>
      <vt:lpstr>华文楷体</vt:lpstr>
      <vt:lpstr>华文新魏</vt:lpstr>
      <vt:lpstr>Arial</vt:lpstr>
      <vt:lpstr>Arial Black</vt:lpstr>
      <vt:lpstr>Crayons</vt:lpstr>
      <vt:lpstr>Network</vt:lpstr>
      <vt:lpstr>Photoshop.Image.4</vt:lpstr>
      <vt:lpstr>MS_ClipArt_Gallery.2</vt:lpstr>
      <vt:lpstr>MS_ClipArt_Gallery.2</vt:lpstr>
      <vt:lpstr>PowerPoint.Show.8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突发公共事件</vt:lpstr>
      <vt:lpstr> 突发公共事件分类</vt:lpstr>
      <vt:lpstr>PowerPoint 演示文稿</vt:lpstr>
      <vt:lpstr>PowerPoint 演示文稿</vt:lpstr>
      <vt:lpstr>PowerPoint 演示文稿</vt:lpstr>
      <vt:lpstr>PowerPoint 演示文稿</vt:lpstr>
      <vt:lpstr>一、救护新概念</vt:lpstr>
      <vt:lpstr>PowerPoint 演示文稿</vt:lpstr>
      <vt:lpstr>PowerPoint 演示文稿</vt:lpstr>
      <vt:lpstr>PowerPoint 演示文稿</vt:lpstr>
      <vt:lpstr> 红十字救护员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二、现场救护的特点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三、现场救护的目的和原则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第一环 立即识别心脏骤停并启动急救系统</vt:lpstr>
      <vt:lpstr>在遇有交通事故时…</vt:lpstr>
      <vt:lpstr>报警时需告之……</vt:lpstr>
      <vt:lpstr>第二环 尽早进行心肺复苏，着重于胸外按压</vt:lpstr>
      <vt:lpstr>第三环   快速除颤   </vt:lpstr>
      <vt:lpstr>早期除颤</vt:lpstr>
      <vt:lpstr>每延迟1分钟除颤  复苏成功率减少7-10% </vt:lpstr>
      <vt:lpstr>除颤时间与抢救成功率</vt:lpstr>
      <vt:lpstr>第四环 有效的高级生命支持 </vt:lpstr>
      <vt:lpstr>第五环 综合的心脏骤停后治疗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123</cp:lastModifiedBy>
  <cp:revision>33</cp:revision>
  <dcterms:created xsi:type="dcterms:W3CDTF">2012-11-26T11:27:00Z</dcterms:created>
  <dcterms:modified xsi:type="dcterms:W3CDTF">2020-09-09T03:04:52Z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