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9" Type="http://schemas.openxmlformats.org/officeDocument/2006/relationships/tags" Target="tags/tag4.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995545" y="1484630"/>
            <a:ext cx="1861820" cy="368300"/>
          </a:xfrm>
          <a:prstGeom prst="rect">
            <a:avLst/>
          </a:prstGeom>
          <a:noFill/>
        </p:spPr>
        <p:txBody>
          <a:bodyPr wrap="square" rtlCol="0">
            <a:spAutoFit/>
          </a:bodyPr>
          <a:p>
            <a:pPr algn="ctr"/>
            <a:r>
              <a:rPr lang="zh-CN" altLang="zh-CN" b="1">
                <a:latin typeface="宋体" panose="02010600030101010101" pitchFamily="2" charset="-122"/>
                <a:ea typeface="宋体" panose="02010600030101010101" pitchFamily="2" charset="-122"/>
              </a:rPr>
              <a:t>建设项目公示</a:t>
            </a:r>
            <a:endParaRPr lang="zh-CN" altLang="zh-CN" b="1">
              <a:latin typeface="宋体" panose="02010600030101010101" pitchFamily="2" charset="-122"/>
              <a:ea typeface="宋体" panose="02010600030101010101" pitchFamily="2" charset="-122"/>
            </a:endParaRPr>
          </a:p>
        </p:txBody>
      </p:sp>
      <p:sp>
        <p:nvSpPr>
          <p:cNvPr id="5" name="文本框 4"/>
          <p:cNvSpPr txBox="1"/>
          <p:nvPr/>
        </p:nvSpPr>
        <p:spPr>
          <a:xfrm>
            <a:off x="1066165" y="436245"/>
            <a:ext cx="9720580" cy="706755"/>
          </a:xfrm>
          <a:prstGeom prst="rect">
            <a:avLst/>
          </a:prstGeom>
          <a:noFill/>
        </p:spPr>
        <p:txBody>
          <a:bodyPr wrap="square" rtlCol="0">
            <a:spAutoFit/>
          </a:bodyPr>
          <a:p>
            <a:pPr algn="ctr"/>
            <a:r>
              <a:rPr lang="zh-CN" altLang="en-US" sz="2000" b="1" u="dbl">
                <a:solidFill>
                  <a:schemeClr val="tx1"/>
                </a:solidFill>
                <a:uFill>
                  <a:solidFill>
                    <a:schemeClr val="tx1"/>
                  </a:solidFill>
                </a:uFill>
                <a:latin typeface="宋体" panose="02010600030101010101" pitchFamily="2" charset="-122"/>
                <a:ea typeface="宋体" panose="02010600030101010101" pitchFamily="2" charset="-122"/>
              </a:rPr>
              <a:t>柳林县明清街棚户区改造（一期）工程东五地块、中三地块、中四地块、中六地块</a:t>
            </a:r>
            <a:endParaRPr lang="zh-CN" altLang="en-US" sz="2000" b="1" u="dbl">
              <a:solidFill>
                <a:schemeClr val="tx1"/>
              </a:solidFill>
              <a:uFill>
                <a:solidFill>
                  <a:schemeClr val="tx1"/>
                </a:solidFill>
              </a:uFill>
              <a:latin typeface="宋体" panose="02010600030101010101" pitchFamily="2" charset="-122"/>
              <a:ea typeface="宋体" panose="02010600030101010101" pitchFamily="2" charset="-122"/>
            </a:endParaRPr>
          </a:p>
          <a:p>
            <a:pPr algn="ctr"/>
            <a:r>
              <a:rPr lang="zh-CN" altLang="en-US" sz="2000" b="1" u="dbl">
                <a:solidFill>
                  <a:schemeClr val="tx1"/>
                </a:solidFill>
                <a:uFill>
                  <a:solidFill>
                    <a:schemeClr val="tx1"/>
                  </a:solidFill>
                </a:uFill>
                <a:latin typeface="宋体" panose="02010600030101010101" pitchFamily="2" charset="-122"/>
                <a:ea typeface="宋体" panose="02010600030101010101" pitchFamily="2" charset="-122"/>
              </a:rPr>
              <a:t>设计方案批前公示</a:t>
            </a:r>
            <a:endParaRPr lang="zh-CN" altLang="en-US" sz="2000" b="1" u="dbl">
              <a:solidFill>
                <a:schemeClr val="tx1"/>
              </a:solidFill>
              <a:uFill>
                <a:solidFill>
                  <a:schemeClr val="tx1"/>
                </a:solidFill>
              </a:uFill>
              <a:latin typeface="宋体" panose="02010600030101010101" pitchFamily="2" charset="-122"/>
              <a:ea typeface="宋体" panose="02010600030101010101" pitchFamily="2" charset="-122"/>
            </a:endParaRPr>
          </a:p>
        </p:txBody>
      </p:sp>
      <p:sp>
        <p:nvSpPr>
          <p:cNvPr id="6" name="文本框 5"/>
          <p:cNvSpPr txBox="1"/>
          <p:nvPr/>
        </p:nvSpPr>
        <p:spPr>
          <a:xfrm>
            <a:off x="1617345" y="2194560"/>
            <a:ext cx="8617585" cy="3413760"/>
          </a:xfrm>
          <a:prstGeom prst="rect">
            <a:avLst/>
          </a:prstGeom>
          <a:noFill/>
        </p:spPr>
        <p:txBody>
          <a:bodyPr wrap="square" rtlCol="0">
            <a:noAutofit/>
          </a:bodyPr>
          <a:p>
            <a:pPr indent="457200"/>
            <a:r>
              <a:rPr lang="zh-CN" altLang="en-US">
                <a:latin typeface="宋体" panose="02010600030101010101" pitchFamily="2" charset="-122"/>
                <a:ea typeface="宋体" panose="02010600030101010101" pitchFamily="2" charset="-122"/>
                <a:cs typeface="宋体" panose="02010600030101010101" pitchFamily="2" charset="-122"/>
              </a:rPr>
              <a:t>该项目位于柳林县柳林镇明清街区拟建的</a:t>
            </a:r>
            <a:r>
              <a:rPr lang="zh-CN" altLang="en-US">
                <a:latin typeface="宋体" panose="02010600030101010101" pitchFamily="2" charset="-122"/>
                <a:ea typeface="宋体" panose="02010600030101010101" pitchFamily="2" charset="-122"/>
                <a:cs typeface="宋体" panose="02010600030101010101" pitchFamily="2" charset="-122"/>
                <a:sym typeface="+mn-ea"/>
              </a:rPr>
              <a:t>明清街棚户区改造（一期）工程东五地块由太原理工大学建筑设计研究院有限公司完成设计、中三地块由广东中熙建设工程设计咨询有限公司和武汉安道普合建筑规划设计咨询有限公司完成设计、中四地块由</a:t>
            </a:r>
            <a:r>
              <a:rPr lang="zh-CN" altLang="en-US">
                <a:latin typeface="宋体" panose="02010600030101010101" pitchFamily="2" charset="-122"/>
                <a:ea typeface="宋体" panose="02010600030101010101" pitchFamily="2" charset="-122"/>
                <a:cs typeface="宋体" panose="02010600030101010101" pitchFamily="2" charset="-122"/>
                <a:sym typeface="+mn-ea"/>
              </a:rPr>
              <a:t>杭州中联筑境建筑设计有限公司</a:t>
            </a:r>
            <a:r>
              <a:rPr lang="zh-CN" altLang="en-US">
                <a:latin typeface="宋体" panose="02010600030101010101" pitchFamily="2" charset="-122"/>
                <a:ea typeface="宋体" panose="02010600030101010101" pitchFamily="2" charset="-122"/>
                <a:cs typeface="宋体" panose="02010600030101010101" pitchFamily="2" charset="-122"/>
                <a:sym typeface="+mn-ea"/>
              </a:rPr>
              <a:t>完成设计、中六地块由</a:t>
            </a:r>
            <a:r>
              <a:rPr lang="zh-CN" altLang="en-US">
                <a:latin typeface="宋体" panose="02010600030101010101" pitchFamily="2" charset="-122"/>
                <a:ea typeface="宋体" panose="02010600030101010101" pitchFamily="2" charset="-122"/>
                <a:cs typeface="宋体" panose="02010600030101010101" pitchFamily="2" charset="-122"/>
                <a:sym typeface="+mn-ea"/>
              </a:rPr>
              <a:t>杭州中联筑境建筑设计有限公司</a:t>
            </a:r>
            <a:r>
              <a:rPr lang="zh-CN" altLang="en-US">
                <a:latin typeface="宋体" panose="02010600030101010101" pitchFamily="2" charset="-122"/>
                <a:ea typeface="宋体" panose="02010600030101010101" pitchFamily="2" charset="-122"/>
                <a:cs typeface="宋体" panose="02010600030101010101" pitchFamily="2" charset="-122"/>
                <a:sym typeface="+mn-ea"/>
              </a:rPr>
              <a:t>完成设计</a:t>
            </a:r>
            <a:r>
              <a:rPr lang="zh-CN" altLang="en-US">
                <a:latin typeface="宋体" panose="02010600030101010101" pitchFamily="2" charset="-122"/>
                <a:ea typeface="宋体" panose="02010600030101010101" pitchFamily="2" charset="-122"/>
                <a:cs typeface="宋体" panose="02010600030101010101" pitchFamily="2" charset="-122"/>
                <a:sym typeface="+mn-ea"/>
              </a:rPr>
              <a:t>。根据《中华人民共和国城乡规划法》、山西省住房和城乡建设厅《关于城乡规划公开公示的实施办法》相关规定，现将柳林县柳林镇明清街区拟建的</a:t>
            </a:r>
            <a:r>
              <a:rPr lang="zh-CN" altLang="en-US">
                <a:latin typeface="宋体" panose="02010600030101010101" pitchFamily="2" charset="-122"/>
                <a:ea typeface="宋体" panose="02010600030101010101" pitchFamily="2" charset="-122"/>
                <a:cs typeface="宋体" panose="02010600030101010101" pitchFamily="2" charset="-122"/>
                <a:sym typeface="+mn-ea"/>
              </a:rPr>
              <a:t>明清街棚户区改造（一期）工程总平面图予以批前公示。</a:t>
            </a:r>
            <a:endParaRPr lang="zh-CN" altLang="en-US">
              <a:latin typeface="宋体" panose="02010600030101010101" pitchFamily="2" charset="-122"/>
              <a:ea typeface="宋体" panose="02010600030101010101" pitchFamily="2" charset="-122"/>
              <a:cs typeface="宋体" panose="02010600030101010101" pitchFamily="2" charset="-122"/>
              <a:sym typeface="+mn-ea"/>
            </a:endParaRPr>
          </a:p>
          <a:p>
            <a:pPr indent="457200"/>
            <a:r>
              <a:rPr lang="zh-CN" altLang="en-US">
                <a:latin typeface="宋体" panose="02010600030101010101" pitchFamily="2" charset="-122"/>
                <a:ea typeface="宋体" panose="02010600030101010101" pitchFamily="2" charset="-122"/>
                <a:cs typeface="宋体" panose="02010600030101010101" pitchFamily="2" charset="-122"/>
                <a:sym typeface="+mn-ea"/>
              </a:rPr>
              <a:t>公示时间自</a:t>
            </a:r>
            <a:r>
              <a:rPr lang="en-US" altLang="zh-CN">
                <a:latin typeface="宋体" panose="02010600030101010101" pitchFamily="2" charset="-122"/>
                <a:ea typeface="宋体" panose="02010600030101010101" pitchFamily="2" charset="-122"/>
                <a:cs typeface="宋体" panose="02010600030101010101" pitchFamily="2" charset="-122"/>
                <a:sym typeface="+mn-ea"/>
              </a:rPr>
              <a:t>2022</a:t>
            </a:r>
            <a:r>
              <a:rPr lang="zh-CN" altLang="en-US">
                <a:latin typeface="宋体" panose="02010600030101010101" pitchFamily="2" charset="-122"/>
                <a:ea typeface="宋体" panose="02010600030101010101" pitchFamily="2" charset="-122"/>
                <a:cs typeface="宋体" panose="02010600030101010101" pitchFamily="2" charset="-122"/>
                <a:sym typeface="+mn-ea"/>
              </a:rPr>
              <a:t>年</a:t>
            </a:r>
            <a:r>
              <a:rPr lang="en-US" altLang="zh-CN">
                <a:latin typeface="宋体" panose="02010600030101010101" pitchFamily="2" charset="-122"/>
                <a:ea typeface="宋体" panose="02010600030101010101" pitchFamily="2" charset="-122"/>
                <a:cs typeface="宋体" panose="02010600030101010101" pitchFamily="2" charset="-122"/>
                <a:sym typeface="+mn-ea"/>
              </a:rPr>
              <a:t>11</a:t>
            </a:r>
            <a:r>
              <a:rPr lang="zh-CN" altLang="en-US">
                <a:latin typeface="宋体" panose="02010600030101010101" pitchFamily="2" charset="-122"/>
                <a:ea typeface="宋体" panose="02010600030101010101" pitchFamily="2" charset="-122"/>
                <a:cs typeface="宋体" panose="02010600030101010101" pitchFamily="2" charset="-122"/>
                <a:sym typeface="+mn-ea"/>
              </a:rPr>
              <a:t>月</a:t>
            </a:r>
            <a:r>
              <a:rPr lang="en-US" altLang="zh-CN">
                <a:latin typeface="宋体" panose="02010600030101010101" pitchFamily="2" charset="-122"/>
                <a:ea typeface="宋体" panose="02010600030101010101" pitchFamily="2" charset="-122"/>
                <a:cs typeface="宋体" panose="02010600030101010101" pitchFamily="2" charset="-122"/>
                <a:sym typeface="+mn-ea"/>
              </a:rPr>
              <a:t>28</a:t>
            </a:r>
            <a:r>
              <a:rPr lang="zh-CN" altLang="en-US">
                <a:latin typeface="宋体" panose="02010600030101010101" pitchFamily="2" charset="-122"/>
                <a:ea typeface="宋体" panose="02010600030101010101" pitchFamily="2" charset="-122"/>
                <a:cs typeface="宋体" panose="02010600030101010101" pitchFamily="2" charset="-122"/>
                <a:sym typeface="+mn-ea"/>
              </a:rPr>
              <a:t>日至</a:t>
            </a:r>
            <a:r>
              <a:rPr lang="en-US" altLang="zh-CN">
                <a:latin typeface="宋体" panose="02010600030101010101" pitchFamily="2" charset="-122"/>
                <a:ea typeface="宋体" panose="02010600030101010101" pitchFamily="2" charset="-122"/>
                <a:cs typeface="宋体" panose="02010600030101010101" pitchFamily="2" charset="-122"/>
                <a:sym typeface="+mn-ea"/>
              </a:rPr>
              <a:t>2022</a:t>
            </a:r>
            <a:r>
              <a:rPr lang="zh-CN" altLang="en-US">
                <a:latin typeface="宋体" panose="02010600030101010101" pitchFamily="2" charset="-122"/>
                <a:ea typeface="宋体" panose="02010600030101010101" pitchFamily="2" charset="-122"/>
                <a:cs typeface="宋体" panose="02010600030101010101" pitchFamily="2" charset="-122"/>
                <a:sym typeface="+mn-ea"/>
              </a:rPr>
              <a:t>年</a:t>
            </a:r>
            <a:r>
              <a:rPr lang="en-US" altLang="zh-CN">
                <a:latin typeface="宋体" panose="02010600030101010101" pitchFamily="2" charset="-122"/>
                <a:ea typeface="宋体" panose="02010600030101010101" pitchFamily="2" charset="-122"/>
                <a:cs typeface="宋体" panose="02010600030101010101" pitchFamily="2" charset="-122"/>
                <a:sym typeface="+mn-ea"/>
              </a:rPr>
              <a:t>12</a:t>
            </a:r>
            <a:r>
              <a:rPr lang="zh-CN" altLang="en-US">
                <a:latin typeface="宋体" panose="02010600030101010101" pitchFamily="2" charset="-122"/>
                <a:ea typeface="宋体" panose="02010600030101010101" pitchFamily="2" charset="-122"/>
                <a:cs typeface="宋体" panose="02010600030101010101" pitchFamily="2" charset="-122"/>
                <a:sym typeface="+mn-ea"/>
              </a:rPr>
              <a:t>月</a:t>
            </a:r>
            <a:r>
              <a:rPr lang="en-US" altLang="zh-CN">
                <a:latin typeface="宋体" panose="02010600030101010101" pitchFamily="2" charset="-122"/>
                <a:ea typeface="宋体" panose="02010600030101010101" pitchFamily="2" charset="-122"/>
                <a:cs typeface="宋体" panose="02010600030101010101" pitchFamily="2" charset="-122"/>
                <a:sym typeface="+mn-ea"/>
              </a:rPr>
              <a:t>5</a:t>
            </a:r>
            <a:r>
              <a:rPr lang="zh-CN" altLang="en-US">
                <a:latin typeface="宋体" panose="02010600030101010101" pitchFamily="2" charset="-122"/>
                <a:ea typeface="宋体" panose="02010600030101010101" pitchFamily="2" charset="-122"/>
                <a:cs typeface="宋体" panose="02010600030101010101" pitchFamily="2" charset="-122"/>
                <a:sym typeface="+mn-ea"/>
              </a:rPr>
              <a:t>日，如有意见，请予</a:t>
            </a:r>
            <a:r>
              <a:rPr lang="en-US" altLang="zh-CN">
                <a:latin typeface="宋体" panose="02010600030101010101" pitchFamily="2" charset="-122"/>
                <a:ea typeface="宋体" panose="02010600030101010101" pitchFamily="2" charset="-122"/>
                <a:cs typeface="宋体" panose="02010600030101010101" pitchFamily="2" charset="-122"/>
                <a:sym typeface="+mn-ea"/>
              </a:rPr>
              <a:t>12</a:t>
            </a:r>
            <a:r>
              <a:rPr lang="zh-CN" altLang="en-US">
                <a:latin typeface="宋体" panose="02010600030101010101" pitchFamily="2" charset="-122"/>
                <a:ea typeface="宋体" panose="02010600030101010101" pitchFamily="2" charset="-122"/>
                <a:cs typeface="宋体" panose="02010600030101010101" pitchFamily="2" charset="-122"/>
                <a:sym typeface="+mn-ea"/>
              </a:rPr>
              <a:t>月</a:t>
            </a:r>
            <a:r>
              <a:rPr lang="en-US" altLang="zh-CN">
                <a:latin typeface="宋体" panose="02010600030101010101" pitchFamily="2" charset="-122"/>
                <a:ea typeface="宋体" panose="02010600030101010101" pitchFamily="2" charset="-122"/>
                <a:cs typeface="宋体" panose="02010600030101010101" pitchFamily="2" charset="-122"/>
                <a:sym typeface="+mn-ea"/>
              </a:rPr>
              <a:t>5</a:t>
            </a:r>
            <a:r>
              <a:rPr lang="zh-CN" altLang="en-US">
                <a:latin typeface="宋体" panose="02010600030101010101" pitchFamily="2" charset="-122"/>
                <a:ea typeface="宋体" panose="02010600030101010101" pitchFamily="2" charset="-122"/>
                <a:cs typeface="宋体" panose="02010600030101010101" pitchFamily="2" charset="-122"/>
                <a:sym typeface="+mn-ea"/>
              </a:rPr>
              <a:t>日前来电或书面意见至柳林县行政审批服务管理局。</a:t>
            </a:r>
            <a:endParaRPr lang="zh-CN" altLang="en-US">
              <a:latin typeface="宋体" panose="02010600030101010101" pitchFamily="2" charset="-122"/>
              <a:ea typeface="宋体" panose="02010600030101010101" pitchFamily="2" charset="-122"/>
              <a:cs typeface="宋体" panose="02010600030101010101" pitchFamily="2" charset="-122"/>
              <a:sym typeface="+mn-ea"/>
            </a:endParaRPr>
          </a:p>
          <a:p>
            <a:pPr algn="l"/>
            <a:r>
              <a:rPr lang="zh-CN" altLang="en-US">
                <a:latin typeface="宋体" panose="02010600030101010101" pitchFamily="2" charset="-122"/>
                <a:ea typeface="宋体" panose="02010600030101010101" pitchFamily="2" charset="-122"/>
                <a:cs typeface="宋体" panose="02010600030101010101" pitchFamily="2" charset="-122"/>
                <a:sym typeface="+mn-ea"/>
              </a:rPr>
              <a:t>联系人及电话：</a:t>
            </a:r>
            <a:r>
              <a:rPr lang="zh-CN" altLang="en-US">
                <a:latin typeface="宋体" panose="02010600030101010101" pitchFamily="2" charset="-122"/>
                <a:ea typeface="宋体" panose="02010600030101010101" pitchFamily="2" charset="-122"/>
                <a:cs typeface="宋体" panose="02010600030101010101" pitchFamily="2" charset="-122"/>
                <a:sym typeface="+mn-ea"/>
              </a:rPr>
              <a:t>谢小雨：</a:t>
            </a:r>
            <a:r>
              <a:rPr lang="en-US" altLang="zh-CN">
                <a:latin typeface="宋体" panose="02010600030101010101" pitchFamily="2" charset="-122"/>
                <a:ea typeface="宋体" panose="02010600030101010101" pitchFamily="2" charset="-122"/>
                <a:cs typeface="宋体" panose="02010600030101010101" pitchFamily="2" charset="-122"/>
                <a:sym typeface="+mn-ea"/>
              </a:rPr>
              <a:t>18535847326			</a:t>
            </a:r>
            <a:endParaRPr lang="en-US" altLang="zh-CN">
              <a:latin typeface="宋体" panose="02010600030101010101" pitchFamily="2" charset="-122"/>
              <a:ea typeface="宋体" panose="02010600030101010101" pitchFamily="2" charset="-122"/>
              <a:cs typeface="宋体" panose="02010600030101010101" pitchFamily="2" charset="-122"/>
              <a:sym typeface="+mn-ea"/>
            </a:endParaRPr>
          </a:p>
          <a:p>
            <a:pPr algn="l"/>
            <a:r>
              <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sym typeface="+mn-ea"/>
              </a:rPr>
              <a:t>联系人及电话：</a:t>
            </a:r>
            <a:r>
              <a:rPr lang="zh-CN" altLang="en-US">
                <a:latin typeface="宋体" panose="02010600030101010101" pitchFamily="2" charset="-122"/>
                <a:ea typeface="宋体" panose="02010600030101010101" pitchFamily="2" charset="-122"/>
                <a:cs typeface="宋体" panose="02010600030101010101" pitchFamily="2" charset="-122"/>
                <a:sym typeface="+mn-ea"/>
              </a:rPr>
              <a:t>刘文智：</a:t>
            </a:r>
            <a:r>
              <a:rPr lang="en-US" altLang="zh-CN">
                <a:latin typeface="宋体" panose="02010600030101010101" pitchFamily="2" charset="-122"/>
                <a:ea typeface="宋体" panose="02010600030101010101" pitchFamily="2" charset="-122"/>
                <a:cs typeface="宋体" panose="02010600030101010101" pitchFamily="2" charset="-122"/>
                <a:sym typeface="+mn-ea"/>
              </a:rPr>
              <a:t>13834762479		</a:t>
            </a:r>
            <a:endParaRPr lang="en-US" altLang="zh-CN">
              <a:latin typeface="宋体" panose="02010600030101010101" pitchFamily="2" charset="-122"/>
              <a:ea typeface="宋体" panose="02010600030101010101" pitchFamily="2" charset="-122"/>
              <a:cs typeface="宋体" panose="02010600030101010101" pitchFamily="2" charset="-122"/>
              <a:sym typeface="+mn-ea"/>
            </a:endParaRPr>
          </a:p>
          <a:p>
            <a:pPr algn="l"/>
            <a:r>
              <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sym typeface="+mn-ea"/>
              </a:rPr>
              <a:t>联系人及电话：</a:t>
            </a:r>
            <a:r>
              <a:rPr lang="zh-CN" altLang="en-US">
                <a:latin typeface="宋体" panose="02010600030101010101" pitchFamily="2" charset="-122"/>
                <a:ea typeface="宋体" panose="02010600030101010101" pitchFamily="2" charset="-122"/>
                <a:cs typeface="宋体" panose="02010600030101010101" pitchFamily="2" charset="-122"/>
                <a:sym typeface="+mn-ea"/>
              </a:rPr>
              <a:t>车宏亮：</a:t>
            </a:r>
            <a:r>
              <a:rPr lang="en-US" altLang="zh-CN">
                <a:latin typeface="宋体" panose="02010600030101010101" pitchFamily="2" charset="-122"/>
                <a:ea typeface="宋体" panose="02010600030101010101" pitchFamily="2" charset="-122"/>
                <a:cs typeface="宋体" panose="02010600030101010101" pitchFamily="2" charset="-122"/>
                <a:sym typeface="+mn-ea"/>
              </a:rPr>
              <a:t>13834763877</a:t>
            </a:r>
            <a:endParaRPr lang="en-US" altLang="zh-CN">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1" name="文本框 10"/>
          <p:cNvSpPr txBox="1"/>
          <p:nvPr/>
        </p:nvSpPr>
        <p:spPr>
          <a:xfrm>
            <a:off x="6614795" y="6247765"/>
            <a:ext cx="4465320" cy="337185"/>
          </a:xfrm>
          <a:prstGeom prst="rect">
            <a:avLst/>
          </a:prstGeom>
          <a:noFill/>
        </p:spPr>
        <p:txBody>
          <a:bodyPr wrap="square" rtlCol="0">
            <a:spAutoFit/>
          </a:bodyPr>
          <a:p>
            <a:r>
              <a:rPr lang="zh-CN" altLang="en-US" sz="1600" b="1">
                <a:latin typeface="宋体" panose="02010600030101010101" pitchFamily="2" charset="-122"/>
                <a:ea typeface="宋体" panose="02010600030101010101" pitchFamily="2" charset="-122"/>
                <a:cs typeface="宋体" panose="02010600030101010101" pitchFamily="2" charset="-122"/>
              </a:rPr>
              <a:t>柳林县行政审批服务管理局</a:t>
            </a:r>
            <a:r>
              <a:rPr lang="en-US" altLang="zh-CN" sz="1600" b="1">
                <a:latin typeface="宋体" panose="02010600030101010101" pitchFamily="2" charset="-122"/>
                <a:ea typeface="宋体" panose="02010600030101010101" pitchFamily="2" charset="-122"/>
                <a:cs typeface="宋体" panose="02010600030101010101" pitchFamily="2" charset="-122"/>
              </a:rPr>
              <a:t>	2022</a:t>
            </a:r>
            <a:r>
              <a:rPr lang="zh-CN" altLang="en-US" sz="1600" b="1">
                <a:latin typeface="宋体" panose="02010600030101010101" pitchFamily="2" charset="-122"/>
                <a:ea typeface="宋体" panose="02010600030101010101" pitchFamily="2" charset="-122"/>
                <a:cs typeface="宋体" panose="02010600030101010101" pitchFamily="2" charset="-122"/>
              </a:rPr>
              <a:t>年</a:t>
            </a:r>
            <a:r>
              <a:rPr lang="en-US" altLang="zh-CN" sz="1600" b="1">
                <a:latin typeface="宋体" panose="02010600030101010101" pitchFamily="2" charset="-122"/>
                <a:ea typeface="宋体" panose="02010600030101010101" pitchFamily="2" charset="-122"/>
                <a:cs typeface="宋体" panose="02010600030101010101" pitchFamily="2" charset="-122"/>
              </a:rPr>
              <a:t>11</a:t>
            </a:r>
            <a:r>
              <a:rPr lang="zh-CN" altLang="en-US" sz="1600" b="1">
                <a:latin typeface="宋体" panose="02010600030101010101" pitchFamily="2" charset="-122"/>
                <a:ea typeface="宋体" panose="02010600030101010101" pitchFamily="2" charset="-122"/>
                <a:cs typeface="宋体" panose="02010600030101010101" pitchFamily="2" charset="-122"/>
              </a:rPr>
              <a:t>月</a:t>
            </a:r>
            <a:r>
              <a:rPr lang="en-US" altLang="zh-CN" sz="1600" b="1">
                <a:latin typeface="宋体" panose="02010600030101010101" pitchFamily="2" charset="-122"/>
                <a:ea typeface="宋体" panose="02010600030101010101" pitchFamily="2" charset="-122"/>
                <a:cs typeface="宋体" panose="02010600030101010101" pitchFamily="2" charset="-122"/>
              </a:rPr>
              <a:t>28</a:t>
            </a:r>
            <a:r>
              <a:rPr lang="zh-CN" altLang="en-US" sz="1600" b="1">
                <a:latin typeface="宋体" panose="02010600030101010101" pitchFamily="2" charset="-122"/>
                <a:ea typeface="宋体" panose="02010600030101010101" pitchFamily="2" charset="-122"/>
                <a:cs typeface="宋体" panose="02010600030101010101" pitchFamily="2" charset="-122"/>
              </a:rPr>
              <a:t>日</a:t>
            </a:r>
            <a:endParaRPr lang="zh-CN" altLang="en-US" sz="1600" b="1">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84275" y="394335"/>
            <a:ext cx="4064000" cy="368300"/>
          </a:xfrm>
          <a:prstGeom prst="rect">
            <a:avLst/>
          </a:prstGeom>
          <a:noFill/>
        </p:spPr>
        <p:txBody>
          <a:bodyPr wrap="square" rtlCol="0">
            <a:spAutoFit/>
          </a:bodyPr>
          <a:p>
            <a:r>
              <a:rPr lang="zh-CN" altLang="en-US"/>
              <a:t>中六地块沿明清街鸟瞰图</a:t>
            </a:r>
            <a:endParaRPr lang="zh-CN" altLang="en-US"/>
          </a:p>
        </p:txBody>
      </p:sp>
      <p:sp>
        <p:nvSpPr>
          <p:cNvPr id="3" name="文本框 2"/>
          <p:cNvSpPr txBox="1"/>
          <p:nvPr/>
        </p:nvSpPr>
        <p:spPr>
          <a:xfrm>
            <a:off x="8769985" y="6074410"/>
            <a:ext cx="2808605" cy="306705"/>
          </a:xfrm>
          <a:prstGeom prst="rect">
            <a:avLst/>
          </a:prstGeom>
          <a:noFill/>
        </p:spPr>
        <p:txBody>
          <a:bodyPr wrap="square" rtlCol="0" anchor="t">
            <a:spAutoFit/>
          </a:bodyPr>
          <a:p>
            <a:pPr algn="l"/>
            <a:r>
              <a:rPr lang="zh-CN" altLang="en-US" sz="1400">
                <a:latin typeface="宋体" panose="02010600030101010101" pitchFamily="2" charset="-122"/>
                <a:ea typeface="宋体" panose="02010600030101010101" pitchFamily="2" charset="-122"/>
                <a:cs typeface="宋体" panose="02010600030101010101" pitchFamily="2" charset="-122"/>
                <a:sym typeface="+mn-ea"/>
              </a:rPr>
              <a:t>杭州中联筑境建筑设计有限公司</a:t>
            </a:r>
            <a:endParaRPr lang="zh-CN" altLang="en-US" sz="140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4" name="图片 3"/>
          <p:cNvPicPr>
            <a:picLocks noChangeAspect="1"/>
          </p:cNvPicPr>
          <p:nvPr/>
        </p:nvPicPr>
        <p:blipFill>
          <a:blip r:embed="rId1"/>
          <a:stretch>
            <a:fillRect/>
          </a:stretch>
        </p:blipFill>
        <p:spPr>
          <a:xfrm>
            <a:off x="2173605" y="770255"/>
            <a:ext cx="7844790" cy="531812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C:\Users\绘图专用\Desktop\1\微信图片_20221125100815.png微信图片_20221125100815"/>
          <p:cNvPicPr>
            <a:picLocks noChangeAspect="1"/>
          </p:cNvPicPr>
          <p:nvPr/>
        </p:nvPicPr>
        <p:blipFill>
          <a:blip r:embed="rId1"/>
          <a:srcRect/>
          <a:stretch>
            <a:fillRect/>
          </a:stretch>
        </p:blipFill>
        <p:spPr>
          <a:xfrm>
            <a:off x="2320290" y="741045"/>
            <a:ext cx="7522845" cy="5640070"/>
          </a:xfrm>
          <a:prstGeom prst="rect">
            <a:avLst/>
          </a:prstGeom>
        </p:spPr>
      </p:pic>
      <p:sp>
        <p:nvSpPr>
          <p:cNvPr id="12" name="文本框 11"/>
          <p:cNvSpPr txBox="1"/>
          <p:nvPr/>
        </p:nvSpPr>
        <p:spPr>
          <a:xfrm>
            <a:off x="8336280" y="6074410"/>
            <a:ext cx="3242310" cy="306705"/>
          </a:xfrm>
          <a:prstGeom prst="rect">
            <a:avLst/>
          </a:prstGeom>
          <a:noFill/>
        </p:spPr>
        <p:txBody>
          <a:bodyPr wrap="square" rtlCol="0" anchor="t">
            <a:spAutoFit/>
          </a:bodyPr>
          <a:p>
            <a:pPr algn="l"/>
            <a:r>
              <a:rPr lang="zh-CN" altLang="en-US" sz="1400">
                <a:latin typeface="宋体" panose="02010600030101010101" pitchFamily="2" charset="-122"/>
                <a:ea typeface="宋体" panose="02010600030101010101" pitchFamily="2" charset="-122"/>
                <a:cs typeface="宋体" panose="02010600030101010101" pitchFamily="2" charset="-122"/>
                <a:sym typeface="+mn-ea"/>
              </a:rPr>
              <a:t>太原理工大学建筑设计研究院有限公司</a:t>
            </a:r>
            <a:endParaRPr lang="zh-CN" altLang="en-US" sz="14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3" name="文本框 12"/>
          <p:cNvSpPr txBox="1"/>
          <p:nvPr/>
        </p:nvSpPr>
        <p:spPr>
          <a:xfrm>
            <a:off x="1184275" y="394335"/>
            <a:ext cx="4064000" cy="368300"/>
          </a:xfrm>
          <a:prstGeom prst="rect">
            <a:avLst/>
          </a:prstGeom>
          <a:noFill/>
        </p:spPr>
        <p:txBody>
          <a:bodyPr wrap="square" rtlCol="0">
            <a:spAutoFit/>
          </a:bodyPr>
          <a:p>
            <a:r>
              <a:rPr lang="zh-CN" altLang="en-US"/>
              <a:t>东五设计方案鸟瞰图</a:t>
            </a:r>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336280" y="6074410"/>
            <a:ext cx="3242310" cy="306705"/>
          </a:xfrm>
          <a:prstGeom prst="rect">
            <a:avLst/>
          </a:prstGeom>
          <a:noFill/>
        </p:spPr>
        <p:txBody>
          <a:bodyPr wrap="square" rtlCol="0" anchor="t">
            <a:spAutoFit/>
          </a:bodyPr>
          <a:p>
            <a:pPr algn="l"/>
            <a:r>
              <a:rPr lang="zh-CN" altLang="en-US" sz="1400">
                <a:latin typeface="宋体" panose="02010600030101010101" pitchFamily="2" charset="-122"/>
                <a:ea typeface="宋体" panose="02010600030101010101" pitchFamily="2" charset="-122"/>
                <a:cs typeface="宋体" panose="02010600030101010101" pitchFamily="2" charset="-122"/>
                <a:sym typeface="+mn-ea"/>
              </a:rPr>
              <a:t>太原理工大学建筑设计研究院有限公司</a:t>
            </a:r>
            <a:endParaRPr lang="zh-CN" altLang="en-US" sz="14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 name="文本框 2"/>
          <p:cNvSpPr txBox="1"/>
          <p:nvPr/>
        </p:nvSpPr>
        <p:spPr>
          <a:xfrm>
            <a:off x="1184275" y="394335"/>
            <a:ext cx="4064000" cy="368300"/>
          </a:xfrm>
          <a:prstGeom prst="rect">
            <a:avLst/>
          </a:prstGeom>
          <a:noFill/>
        </p:spPr>
        <p:txBody>
          <a:bodyPr wrap="square" rtlCol="0">
            <a:spAutoFit/>
          </a:bodyPr>
          <a:p>
            <a:r>
              <a:rPr lang="zh-CN" altLang="en-US"/>
              <a:t>东五地块透视效果图一</a:t>
            </a:r>
            <a:endParaRPr lang="zh-CN" altLang="en-US"/>
          </a:p>
        </p:txBody>
      </p:sp>
      <p:pic>
        <p:nvPicPr>
          <p:cNvPr id="4" name="图片 3" descr="C:\Users\绘图专用\Desktop\1\微信图片_202211251008151.png微信图片_202211251008151"/>
          <p:cNvPicPr>
            <a:picLocks noChangeAspect="1"/>
          </p:cNvPicPr>
          <p:nvPr/>
        </p:nvPicPr>
        <p:blipFill>
          <a:blip r:embed="rId1"/>
          <a:srcRect/>
          <a:stretch>
            <a:fillRect/>
          </a:stretch>
        </p:blipFill>
        <p:spPr>
          <a:xfrm>
            <a:off x="1184910" y="1069340"/>
            <a:ext cx="10393045" cy="471932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C:\Users\绘图专用\Desktop\1\微信图片_20221125100815.jpg微信图片_20221125100815"/>
          <p:cNvPicPr>
            <a:picLocks noChangeAspect="1"/>
          </p:cNvPicPr>
          <p:nvPr/>
        </p:nvPicPr>
        <p:blipFill>
          <a:blip r:embed="rId1"/>
          <a:srcRect t="8240" b="12733"/>
          <a:stretch>
            <a:fillRect/>
          </a:stretch>
        </p:blipFill>
        <p:spPr>
          <a:xfrm>
            <a:off x="1297305" y="763270"/>
            <a:ext cx="10062845" cy="5617210"/>
          </a:xfrm>
          <a:prstGeom prst="rect">
            <a:avLst/>
          </a:prstGeom>
        </p:spPr>
      </p:pic>
      <p:sp>
        <p:nvSpPr>
          <p:cNvPr id="2" name="文本框 1"/>
          <p:cNvSpPr txBox="1"/>
          <p:nvPr/>
        </p:nvSpPr>
        <p:spPr>
          <a:xfrm>
            <a:off x="8336280" y="6074410"/>
            <a:ext cx="3242310" cy="306705"/>
          </a:xfrm>
          <a:prstGeom prst="rect">
            <a:avLst/>
          </a:prstGeom>
          <a:noFill/>
        </p:spPr>
        <p:txBody>
          <a:bodyPr wrap="square" rtlCol="0" anchor="t">
            <a:spAutoFit/>
          </a:bodyPr>
          <a:p>
            <a:pPr algn="l"/>
            <a:r>
              <a:rPr lang="zh-CN" altLang="en-US" sz="1400">
                <a:latin typeface="宋体" panose="02010600030101010101" pitchFamily="2" charset="-122"/>
                <a:ea typeface="宋体" panose="02010600030101010101" pitchFamily="2" charset="-122"/>
                <a:cs typeface="宋体" panose="02010600030101010101" pitchFamily="2" charset="-122"/>
                <a:sym typeface="+mn-ea"/>
              </a:rPr>
              <a:t>太原理工大学建筑设计研究院有限公司</a:t>
            </a:r>
            <a:endParaRPr lang="zh-CN" altLang="en-US" sz="14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 name="文本框 2"/>
          <p:cNvSpPr txBox="1"/>
          <p:nvPr/>
        </p:nvSpPr>
        <p:spPr>
          <a:xfrm>
            <a:off x="1184275" y="394335"/>
            <a:ext cx="4064000" cy="368300"/>
          </a:xfrm>
          <a:prstGeom prst="rect">
            <a:avLst/>
          </a:prstGeom>
          <a:noFill/>
        </p:spPr>
        <p:txBody>
          <a:bodyPr wrap="square" rtlCol="0">
            <a:spAutoFit/>
          </a:bodyPr>
          <a:p>
            <a:r>
              <a:rPr lang="zh-CN" altLang="en-US"/>
              <a:t>东五地块总平面图</a:t>
            </a:r>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p:cNvPicPr>
            <a:picLocks noChangeAspect="1"/>
          </p:cNvPicPr>
          <p:nvPr>
            <p:custDataLst>
              <p:tags r:id="rId1"/>
            </p:custDataLst>
          </p:nvPr>
        </p:nvPicPr>
        <p:blipFill>
          <a:blip r:embed="rId2"/>
          <a:stretch>
            <a:fillRect/>
          </a:stretch>
        </p:blipFill>
        <p:spPr>
          <a:xfrm>
            <a:off x="1184275" y="762635"/>
            <a:ext cx="10394315" cy="5833745"/>
          </a:xfrm>
          <a:prstGeom prst="rect">
            <a:avLst/>
          </a:prstGeom>
        </p:spPr>
      </p:pic>
      <p:sp>
        <p:nvSpPr>
          <p:cNvPr id="12" name="文本框 11"/>
          <p:cNvSpPr txBox="1"/>
          <p:nvPr/>
        </p:nvSpPr>
        <p:spPr>
          <a:xfrm>
            <a:off x="8108315" y="6074410"/>
            <a:ext cx="3470275" cy="521970"/>
          </a:xfrm>
          <a:prstGeom prst="rect">
            <a:avLst/>
          </a:prstGeom>
          <a:noFill/>
        </p:spPr>
        <p:txBody>
          <a:bodyPr wrap="square" rtlCol="0" anchor="t">
            <a:spAutoFit/>
          </a:bodyPr>
          <a:p>
            <a:pPr algn="l"/>
            <a:r>
              <a:rPr lang="zh-CN" altLang="en-US" sz="1400">
                <a:latin typeface="宋体" panose="02010600030101010101" pitchFamily="2" charset="-122"/>
                <a:ea typeface="宋体" panose="02010600030101010101" pitchFamily="2" charset="-122"/>
                <a:cs typeface="宋体" panose="02010600030101010101" pitchFamily="2" charset="-122"/>
                <a:sym typeface="+mn-ea"/>
              </a:rPr>
              <a:t>广东中熙建设工程设计咨询有限公司</a:t>
            </a:r>
            <a:endParaRPr lang="zh-CN" altLang="en-US" sz="1400">
              <a:latin typeface="宋体" panose="02010600030101010101" pitchFamily="2" charset="-122"/>
              <a:ea typeface="宋体" panose="02010600030101010101" pitchFamily="2" charset="-122"/>
              <a:cs typeface="宋体" panose="02010600030101010101" pitchFamily="2" charset="-122"/>
              <a:sym typeface="+mn-ea"/>
            </a:endParaRPr>
          </a:p>
          <a:p>
            <a:pPr algn="ctr"/>
            <a:r>
              <a:rPr lang="zh-CN" altLang="en-US" sz="1400">
                <a:latin typeface="宋体" panose="02010600030101010101" pitchFamily="2" charset="-122"/>
                <a:ea typeface="宋体" panose="02010600030101010101" pitchFamily="2" charset="-122"/>
                <a:cs typeface="宋体" panose="02010600030101010101" pitchFamily="2" charset="-122"/>
                <a:sym typeface="+mn-ea"/>
              </a:rPr>
              <a:t>武汉安道普合建筑规划设计咨询有限公司</a:t>
            </a:r>
            <a:endParaRPr lang="zh-CN" altLang="en-US" sz="14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3" name="文本框 12"/>
          <p:cNvSpPr txBox="1"/>
          <p:nvPr/>
        </p:nvSpPr>
        <p:spPr>
          <a:xfrm>
            <a:off x="1184275" y="394335"/>
            <a:ext cx="4064000" cy="368300"/>
          </a:xfrm>
          <a:prstGeom prst="rect">
            <a:avLst/>
          </a:prstGeom>
          <a:noFill/>
        </p:spPr>
        <p:txBody>
          <a:bodyPr wrap="square" rtlCol="0">
            <a:spAutoFit/>
          </a:bodyPr>
          <a:p>
            <a:r>
              <a:rPr lang="zh-CN" altLang="en-US"/>
              <a:t>中三地块效果图</a:t>
            </a:r>
            <a:endParaRPr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custDataLst>
              <p:tags r:id="rId1"/>
            </p:custDataLst>
          </p:nvPr>
        </p:nvPicPr>
        <p:blipFill>
          <a:blip r:embed="rId2"/>
          <a:stretch>
            <a:fillRect/>
          </a:stretch>
        </p:blipFill>
        <p:spPr>
          <a:xfrm>
            <a:off x="1184275" y="762635"/>
            <a:ext cx="10284460" cy="5833110"/>
          </a:xfrm>
          <a:prstGeom prst="rect">
            <a:avLst/>
          </a:prstGeom>
        </p:spPr>
      </p:pic>
      <p:sp>
        <p:nvSpPr>
          <p:cNvPr id="11" name="文本框 10"/>
          <p:cNvSpPr txBox="1"/>
          <p:nvPr/>
        </p:nvSpPr>
        <p:spPr>
          <a:xfrm>
            <a:off x="1184275" y="394335"/>
            <a:ext cx="4064000" cy="368300"/>
          </a:xfrm>
          <a:prstGeom prst="rect">
            <a:avLst/>
          </a:prstGeom>
          <a:noFill/>
        </p:spPr>
        <p:txBody>
          <a:bodyPr wrap="square" rtlCol="0">
            <a:spAutoFit/>
          </a:bodyPr>
          <a:p>
            <a:r>
              <a:rPr lang="zh-CN" altLang="en-US"/>
              <a:t>中三地块效果图</a:t>
            </a:r>
            <a:endParaRPr lang="zh-CN" altLang="en-US"/>
          </a:p>
        </p:txBody>
      </p:sp>
      <p:sp>
        <p:nvSpPr>
          <p:cNvPr id="12" name="文本框 11"/>
          <p:cNvSpPr txBox="1"/>
          <p:nvPr/>
        </p:nvSpPr>
        <p:spPr>
          <a:xfrm>
            <a:off x="8108315" y="6074410"/>
            <a:ext cx="3470275" cy="521970"/>
          </a:xfrm>
          <a:prstGeom prst="rect">
            <a:avLst/>
          </a:prstGeom>
          <a:noFill/>
        </p:spPr>
        <p:txBody>
          <a:bodyPr wrap="square" rtlCol="0" anchor="t">
            <a:spAutoFit/>
          </a:bodyPr>
          <a:p>
            <a:pPr algn="l"/>
            <a:r>
              <a:rPr lang="zh-CN" altLang="en-US" sz="1400">
                <a:latin typeface="宋体" panose="02010600030101010101" pitchFamily="2" charset="-122"/>
                <a:ea typeface="宋体" panose="02010600030101010101" pitchFamily="2" charset="-122"/>
                <a:cs typeface="宋体" panose="02010600030101010101" pitchFamily="2" charset="-122"/>
                <a:sym typeface="+mn-ea"/>
              </a:rPr>
              <a:t>广东中熙建设工程设计咨询有限公司</a:t>
            </a:r>
            <a:endParaRPr lang="zh-CN" altLang="en-US" sz="1400">
              <a:latin typeface="宋体" panose="02010600030101010101" pitchFamily="2" charset="-122"/>
              <a:ea typeface="宋体" panose="02010600030101010101" pitchFamily="2" charset="-122"/>
              <a:cs typeface="宋体" panose="02010600030101010101" pitchFamily="2" charset="-122"/>
              <a:sym typeface="+mn-ea"/>
            </a:endParaRPr>
          </a:p>
          <a:p>
            <a:pPr algn="l"/>
            <a:r>
              <a:rPr lang="zh-CN" altLang="en-US" sz="1400">
                <a:latin typeface="宋体" panose="02010600030101010101" pitchFamily="2" charset="-122"/>
                <a:ea typeface="宋体" panose="02010600030101010101" pitchFamily="2" charset="-122"/>
                <a:cs typeface="宋体" panose="02010600030101010101" pitchFamily="2" charset="-122"/>
                <a:sym typeface="+mn-ea"/>
              </a:rPr>
              <a:t>武汉安道普合建筑规划设计咨询有限公司</a:t>
            </a:r>
            <a:endParaRPr lang="zh-CN" altLang="en-US" sz="1400">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184910" y="751840"/>
            <a:ext cx="6182360" cy="5248910"/>
          </a:xfrm>
          <a:prstGeom prst="rect">
            <a:avLst/>
          </a:prstGeom>
        </p:spPr>
      </p:pic>
      <p:pic>
        <p:nvPicPr>
          <p:cNvPr id="4" name="图片 3"/>
          <p:cNvPicPr>
            <a:picLocks noChangeAspect="1"/>
          </p:cNvPicPr>
          <p:nvPr/>
        </p:nvPicPr>
        <p:blipFill>
          <a:blip r:embed="rId3"/>
          <a:stretch>
            <a:fillRect/>
          </a:stretch>
        </p:blipFill>
        <p:spPr>
          <a:xfrm>
            <a:off x="7367270" y="751840"/>
            <a:ext cx="3993515" cy="5248910"/>
          </a:xfrm>
          <a:prstGeom prst="rect">
            <a:avLst/>
          </a:prstGeom>
        </p:spPr>
      </p:pic>
      <p:sp>
        <p:nvSpPr>
          <p:cNvPr id="12" name="文本框 11"/>
          <p:cNvSpPr txBox="1"/>
          <p:nvPr/>
        </p:nvSpPr>
        <p:spPr>
          <a:xfrm>
            <a:off x="8108315" y="6074410"/>
            <a:ext cx="3470275" cy="521970"/>
          </a:xfrm>
          <a:prstGeom prst="rect">
            <a:avLst/>
          </a:prstGeom>
          <a:noFill/>
        </p:spPr>
        <p:txBody>
          <a:bodyPr wrap="square" rtlCol="0" anchor="t">
            <a:spAutoFit/>
          </a:bodyPr>
          <a:p>
            <a:pPr algn="l"/>
            <a:r>
              <a:rPr lang="zh-CN" altLang="en-US" sz="1400">
                <a:latin typeface="宋体" panose="02010600030101010101" pitchFamily="2" charset="-122"/>
                <a:ea typeface="宋体" panose="02010600030101010101" pitchFamily="2" charset="-122"/>
                <a:cs typeface="宋体" panose="02010600030101010101" pitchFamily="2" charset="-122"/>
                <a:sym typeface="+mn-ea"/>
              </a:rPr>
              <a:t>广东中熙建设工程设计咨询有限公司</a:t>
            </a:r>
            <a:endParaRPr lang="zh-CN" altLang="en-US" sz="1400">
              <a:latin typeface="宋体" panose="02010600030101010101" pitchFamily="2" charset="-122"/>
              <a:ea typeface="宋体" panose="02010600030101010101" pitchFamily="2" charset="-122"/>
              <a:cs typeface="宋体" panose="02010600030101010101" pitchFamily="2" charset="-122"/>
              <a:sym typeface="+mn-ea"/>
            </a:endParaRPr>
          </a:p>
          <a:p>
            <a:pPr algn="l"/>
            <a:r>
              <a:rPr lang="zh-CN" altLang="en-US" sz="1400">
                <a:latin typeface="宋体" panose="02010600030101010101" pitchFamily="2" charset="-122"/>
                <a:ea typeface="宋体" panose="02010600030101010101" pitchFamily="2" charset="-122"/>
                <a:cs typeface="宋体" panose="02010600030101010101" pitchFamily="2" charset="-122"/>
                <a:sym typeface="+mn-ea"/>
              </a:rPr>
              <a:t>武汉安道普合建筑规划设计咨询有限公司</a:t>
            </a:r>
            <a:endParaRPr lang="zh-CN" altLang="en-US" sz="14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1" name="文本框 10"/>
          <p:cNvSpPr txBox="1"/>
          <p:nvPr/>
        </p:nvSpPr>
        <p:spPr>
          <a:xfrm>
            <a:off x="1184275" y="394335"/>
            <a:ext cx="4064000" cy="368300"/>
          </a:xfrm>
          <a:prstGeom prst="rect">
            <a:avLst/>
          </a:prstGeom>
          <a:noFill/>
        </p:spPr>
        <p:txBody>
          <a:bodyPr wrap="square" rtlCol="0">
            <a:spAutoFit/>
          </a:bodyPr>
          <a:p>
            <a:r>
              <a:rPr lang="zh-CN" altLang="en-US"/>
              <a:t>中三地块总平面图</a:t>
            </a: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C:\Users\绘图专用\Desktop\1\中四\图片1.jpg图片1"/>
          <p:cNvPicPr>
            <a:picLocks noChangeAspect="1"/>
          </p:cNvPicPr>
          <p:nvPr/>
        </p:nvPicPr>
        <p:blipFill>
          <a:blip r:embed="rId1"/>
          <a:srcRect/>
          <a:stretch>
            <a:fillRect/>
          </a:stretch>
        </p:blipFill>
        <p:spPr>
          <a:xfrm>
            <a:off x="1183640" y="762635"/>
            <a:ext cx="10394950" cy="5618480"/>
          </a:xfrm>
          <a:prstGeom prst="rect">
            <a:avLst/>
          </a:prstGeom>
        </p:spPr>
      </p:pic>
      <p:sp>
        <p:nvSpPr>
          <p:cNvPr id="12" name="文本框 11"/>
          <p:cNvSpPr txBox="1"/>
          <p:nvPr/>
        </p:nvSpPr>
        <p:spPr>
          <a:xfrm>
            <a:off x="8769985" y="6074410"/>
            <a:ext cx="2808605" cy="306705"/>
          </a:xfrm>
          <a:prstGeom prst="rect">
            <a:avLst/>
          </a:prstGeom>
          <a:noFill/>
        </p:spPr>
        <p:txBody>
          <a:bodyPr wrap="square" rtlCol="0" anchor="t">
            <a:spAutoFit/>
          </a:bodyPr>
          <a:p>
            <a:pPr algn="l"/>
            <a:r>
              <a:rPr lang="zh-CN" altLang="en-US" sz="1400">
                <a:latin typeface="宋体" panose="02010600030101010101" pitchFamily="2" charset="-122"/>
                <a:ea typeface="宋体" panose="02010600030101010101" pitchFamily="2" charset="-122"/>
                <a:cs typeface="宋体" panose="02010600030101010101" pitchFamily="2" charset="-122"/>
                <a:sym typeface="+mn-ea"/>
              </a:rPr>
              <a:t>杭州中联筑境建筑设计有限公司</a:t>
            </a:r>
            <a:endParaRPr lang="zh-CN" altLang="en-US" sz="14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3" name="文本框 12"/>
          <p:cNvSpPr txBox="1"/>
          <p:nvPr/>
        </p:nvSpPr>
        <p:spPr>
          <a:xfrm>
            <a:off x="1184275" y="394335"/>
            <a:ext cx="4064000" cy="368300"/>
          </a:xfrm>
          <a:prstGeom prst="rect">
            <a:avLst/>
          </a:prstGeom>
          <a:noFill/>
        </p:spPr>
        <p:txBody>
          <a:bodyPr wrap="square" rtlCol="0">
            <a:spAutoFit/>
          </a:bodyPr>
          <a:p>
            <a:r>
              <a:rPr lang="zh-CN" altLang="en-US"/>
              <a:t>中四地块整体鸟瞰图</a:t>
            </a:r>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nvSpPr>
        <p:spPr>
          <a:xfrm>
            <a:off x="1184275" y="436245"/>
            <a:ext cx="4064000" cy="368300"/>
          </a:xfrm>
          <a:prstGeom prst="rect">
            <a:avLst/>
          </a:prstGeom>
          <a:noFill/>
        </p:spPr>
        <p:txBody>
          <a:bodyPr wrap="square" rtlCol="0">
            <a:spAutoFit/>
          </a:bodyPr>
          <a:p>
            <a:r>
              <a:rPr lang="zh-CN" altLang="en-US"/>
              <a:t>中四地块西北人视图</a:t>
            </a:r>
            <a:endParaRPr lang="zh-CN" altLang="en-US"/>
          </a:p>
        </p:txBody>
      </p:sp>
      <p:pic>
        <p:nvPicPr>
          <p:cNvPr id="2" name="图片 1" descr="C:\Users\绘图专用\Desktop\1\中四\图片2.jpg图片2"/>
          <p:cNvPicPr>
            <a:picLocks noChangeAspect="1"/>
          </p:cNvPicPr>
          <p:nvPr/>
        </p:nvPicPr>
        <p:blipFill>
          <a:blip r:embed="rId1"/>
          <a:srcRect/>
          <a:stretch>
            <a:fillRect/>
          </a:stretch>
        </p:blipFill>
        <p:spPr>
          <a:xfrm>
            <a:off x="1183640" y="804545"/>
            <a:ext cx="10394950" cy="5577205"/>
          </a:xfrm>
          <a:prstGeom prst="rect">
            <a:avLst/>
          </a:prstGeom>
        </p:spPr>
      </p:pic>
      <p:sp>
        <p:nvSpPr>
          <p:cNvPr id="3" name="文本框 2"/>
          <p:cNvSpPr txBox="1"/>
          <p:nvPr/>
        </p:nvSpPr>
        <p:spPr>
          <a:xfrm>
            <a:off x="8769985" y="6074410"/>
            <a:ext cx="2808605" cy="306705"/>
          </a:xfrm>
          <a:prstGeom prst="rect">
            <a:avLst/>
          </a:prstGeom>
          <a:noFill/>
        </p:spPr>
        <p:txBody>
          <a:bodyPr wrap="square" rtlCol="0" anchor="t">
            <a:spAutoFit/>
          </a:bodyPr>
          <a:p>
            <a:pPr algn="l"/>
            <a:r>
              <a:rPr lang="zh-CN" altLang="en-US" sz="1400">
                <a:latin typeface="宋体" panose="02010600030101010101" pitchFamily="2" charset="-122"/>
                <a:ea typeface="宋体" panose="02010600030101010101" pitchFamily="2" charset="-122"/>
                <a:cs typeface="宋体" panose="02010600030101010101" pitchFamily="2" charset="-122"/>
                <a:sym typeface="+mn-ea"/>
              </a:rPr>
              <a:t>杭州中联筑境建筑设计有限公司</a:t>
            </a:r>
            <a:endParaRPr lang="zh-CN" altLang="en-US" sz="1400">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C:\Users\绘图专用\Desktop\1\中四\总平面.jpg总平面"/>
          <p:cNvPicPr>
            <a:picLocks noChangeAspect="1"/>
          </p:cNvPicPr>
          <p:nvPr/>
        </p:nvPicPr>
        <p:blipFill>
          <a:blip r:embed="rId1"/>
          <a:srcRect/>
          <a:stretch>
            <a:fillRect/>
          </a:stretch>
        </p:blipFill>
        <p:spPr>
          <a:xfrm>
            <a:off x="2512060" y="762635"/>
            <a:ext cx="7520940" cy="5618480"/>
          </a:xfrm>
          <a:prstGeom prst="rect">
            <a:avLst/>
          </a:prstGeom>
        </p:spPr>
      </p:pic>
      <p:sp>
        <p:nvSpPr>
          <p:cNvPr id="2" name="文本框 1"/>
          <p:cNvSpPr txBox="1"/>
          <p:nvPr/>
        </p:nvSpPr>
        <p:spPr>
          <a:xfrm>
            <a:off x="8769985" y="6074410"/>
            <a:ext cx="2808605" cy="306705"/>
          </a:xfrm>
          <a:prstGeom prst="rect">
            <a:avLst/>
          </a:prstGeom>
          <a:noFill/>
        </p:spPr>
        <p:txBody>
          <a:bodyPr wrap="square" rtlCol="0" anchor="t">
            <a:spAutoFit/>
          </a:bodyPr>
          <a:p>
            <a:pPr algn="l"/>
            <a:r>
              <a:rPr lang="zh-CN" altLang="en-US" sz="1400">
                <a:latin typeface="宋体" panose="02010600030101010101" pitchFamily="2" charset="-122"/>
                <a:ea typeface="宋体" panose="02010600030101010101" pitchFamily="2" charset="-122"/>
                <a:cs typeface="宋体" panose="02010600030101010101" pitchFamily="2" charset="-122"/>
                <a:sym typeface="+mn-ea"/>
              </a:rPr>
              <a:t>杭州中联筑境建筑设计有限公司</a:t>
            </a:r>
            <a:endParaRPr lang="zh-CN" altLang="en-US" sz="14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 name="文本框 2"/>
          <p:cNvSpPr txBox="1"/>
          <p:nvPr/>
        </p:nvSpPr>
        <p:spPr>
          <a:xfrm>
            <a:off x="1184275" y="394335"/>
            <a:ext cx="4064000" cy="368300"/>
          </a:xfrm>
          <a:prstGeom prst="rect">
            <a:avLst/>
          </a:prstGeom>
          <a:noFill/>
        </p:spPr>
        <p:txBody>
          <a:bodyPr wrap="square" rtlCol="0">
            <a:spAutoFit/>
          </a:bodyPr>
          <a:p>
            <a:r>
              <a:rPr lang="zh-CN" altLang="en-US"/>
              <a:t>中四地块总平面图</a:t>
            </a:r>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t="1356"/>
          <a:stretch>
            <a:fillRect/>
          </a:stretch>
        </p:blipFill>
        <p:spPr>
          <a:xfrm>
            <a:off x="1184275" y="762635"/>
            <a:ext cx="10394315" cy="5619115"/>
          </a:xfrm>
          <a:prstGeom prst="rect">
            <a:avLst/>
          </a:prstGeom>
        </p:spPr>
      </p:pic>
      <p:sp>
        <p:nvSpPr>
          <p:cNvPr id="13" name="文本框 12"/>
          <p:cNvSpPr txBox="1"/>
          <p:nvPr/>
        </p:nvSpPr>
        <p:spPr>
          <a:xfrm>
            <a:off x="1184275" y="394335"/>
            <a:ext cx="4064000" cy="368300"/>
          </a:xfrm>
          <a:prstGeom prst="rect">
            <a:avLst/>
          </a:prstGeom>
          <a:noFill/>
        </p:spPr>
        <p:txBody>
          <a:bodyPr wrap="square" rtlCol="0">
            <a:spAutoFit/>
          </a:bodyPr>
          <a:p>
            <a:r>
              <a:rPr lang="zh-CN" altLang="en-US"/>
              <a:t>中六地块沿明清街鸟瞰图</a:t>
            </a:r>
            <a:endParaRPr lang="zh-CN" altLang="en-US"/>
          </a:p>
        </p:txBody>
      </p:sp>
      <p:sp>
        <p:nvSpPr>
          <p:cNvPr id="3" name="文本框 2"/>
          <p:cNvSpPr txBox="1"/>
          <p:nvPr/>
        </p:nvSpPr>
        <p:spPr>
          <a:xfrm>
            <a:off x="8769985" y="6074410"/>
            <a:ext cx="2808605" cy="306705"/>
          </a:xfrm>
          <a:prstGeom prst="rect">
            <a:avLst/>
          </a:prstGeom>
          <a:noFill/>
        </p:spPr>
        <p:txBody>
          <a:bodyPr wrap="square" rtlCol="0" anchor="t">
            <a:spAutoFit/>
          </a:bodyPr>
          <a:p>
            <a:pPr algn="l"/>
            <a:r>
              <a:rPr lang="zh-CN" altLang="en-US" sz="1400">
                <a:latin typeface="宋体" panose="02010600030101010101" pitchFamily="2" charset="-122"/>
                <a:ea typeface="宋体" panose="02010600030101010101" pitchFamily="2" charset="-122"/>
                <a:cs typeface="宋体" panose="02010600030101010101" pitchFamily="2" charset="-122"/>
                <a:sym typeface="+mn-ea"/>
              </a:rPr>
              <a:t>杭州中联筑境建筑设计有限公司</a:t>
            </a:r>
            <a:endParaRPr lang="zh-CN" altLang="en-US" sz="1400">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84275" y="394335"/>
            <a:ext cx="4064000" cy="368300"/>
          </a:xfrm>
          <a:prstGeom prst="rect">
            <a:avLst/>
          </a:prstGeom>
          <a:noFill/>
        </p:spPr>
        <p:txBody>
          <a:bodyPr wrap="square" rtlCol="0">
            <a:spAutoFit/>
          </a:bodyPr>
          <a:p>
            <a:r>
              <a:rPr lang="zh-CN" altLang="en-US"/>
              <a:t>中六地块沿明清街人视图</a:t>
            </a:r>
            <a:endParaRPr lang="zh-CN" altLang="en-US"/>
          </a:p>
        </p:txBody>
      </p:sp>
      <p:sp>
        <p:nvSpPr>
          <p:cNvPr id="3" name="文本框 2"/>
          <p:cNvSpPr txBox="1"/>
          <p:nvPr/>
        </p:nvSpPr>
        <p:spPr>
          <a:xfrm>
            <a:off x="8769985" y="6074410"/>
            <a:ext cx="2808605" cy="306705"/>
          </a:xfrm>
          <a:prstGeom prst="rect">
            <a:avLst/>
          </a:prstGeom>
          <a:noFill/>
        </p:spPr>
        <p:txBody>
          <a:bodyPr wrap="square" rtlCol="0" anchor="t">
            <a:spAutoFit/>
          </a:bodyPr>
          <a:p>
            <a:pPr algn="l"/>
            <a:r>
              <a:rPr lang="zh-CN" altLang="en-US" sz="1400">
                <a:latin typeface="宋体" panose="02010600030101010101" pitchFamily="2" charset="-122"/>
                <a:ea typeface="宋体" panose="02010600030101010101" pitchFamily="2" charset="-122"/>
                <a:cs typeface="宋体" panose="02010600030101010101" pitchFamily="2" charset="-122"/>
                <a:sym typeface="+mn-ea"/>
              </a:rPr>
              <a:t>杭州中联筑境建筑设计有限公司</a:t>
            </a:r>
            <a:endParaRPr lang="zh-CN" altLang="en-US" sz="140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4" name="图片 3"/>
          <p:cNvPicPr>
            <a:picLocks noChangeAspect="1"/>
          </p:cNvPicPr>
          <p:nvPr/>
        </p:nvPicPr>
        <p:blipFill>
          <a:blip r:embed="rId1"/>
          <a:srcRect l="5313" t="13235" r="7496" b="13235"/>
          <a:stretch>
            <a:fillRect/>
          </a:stretch>
        </p:blipFill>
        <p:spPr>
          <a:xfrm>
            <a:off x="1233805" y="2123440"/>
            <a:ext cx="10344785" cy="2590800"/>
          </a:xfrm>
          <a:prstGeom prst="rect">
            <a:avLst/>
          </a:prstGeom>
        </p:spPr>
      </p:pic>
    </p:spTree>
  </p:cSld>
  <p:clrMapOvr>
    <a:masterClrMapping/>
  </p:clrMapOvr>
</p:sld>
</file>

<file path=ppt/tags/tag1.xml><?xml version="1.0" encoding="utf-8"?>
<p:tagLst xmlns:p="http://schemas.openxmlformats.org/presentationml/2006/main">
  <p:tag name="KSO_WM_UNIT_PLACING_PICTURE_USER_VIEWPORT" val="{&quot;height&quot;:3954,&quot;width&quot;:6687}"/>
</p:tagLst>
</file>

<file path=ppt/tags/tag2.xml><?xml version="1.0" encoding="utf-8"?>
<p:tagLst xmlns:p="http://schemas.openxmlformats.org/presentationml/2006/main">
  <p:tag name="KSO_WM_UNIT_PLACING_PICTURE_USER_VIEWPORT" val="{&quot;height&quot;:3558,&quot;width&quot;:6273}"/>
</p:tagLst>
</file>

<file path=ppt/tags/tag3.xml><?xml version="1.0" encoding="utf-8"?>
<p:tagLst xmlns:p="http://schemas.openxmlformats.org/presentationml/2006/main">
  <p:tag name="KSO_WM_UNIT_PLACING_PICTURE_USER_VIEWPORT" val="{&quot;height&quot;:9225,&quot;width&quot;:9960}"/>
</p:tagLst>
</file>

<file path=ppt/tags/tag4.xml><?xml version="1.0" encoding="utf-8"?>
<p:tagLst xmlns:p="http://schemas.openxmlformats.org/presentationml/2006/main">
  <p:tag name="COMMONDATA" val="eyJoZGlkIjoiMDIxYzhhMTZiNTBhZDFlYTI0NWZmYmIzZjBiODIwZGYifQ=="/>
  <p:tag name="KSO_WPP_MARK_KEY" val="e3470d48-d472-4832-891a-1626e22269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794</Words>
  <Application>WPS 演示</Application>
  <PresentationFormat>宽屏</PresentationFormat>
  <Paragraphs>64</Paragraphs>
  <Slides>13</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13</vt:i4>
      </vt:variant>
    </vt:vector>
  </HeadingPairs>
  <TitlesOfParts>
    <vt:vector size="20" baseType="lpstr">
      <vt:lpstr>Arial</vt:lpstr>
      <vt:lpstr>宋体</vt:lpstr>
      <vt:lpstr>Wingdings</vt:lpstr>
      <vt:lpstr>微软雅黑</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绘图专用</cp:lastModifiedBy>
  <cp:revision>11</cp:revision>
  <dcterms:created xsi:type="dcterms:W3CDTF">2022-11-24T02:44:00Z</dcterms:created>
  <dcterms:modified xsi:type="dcterms:W3CDTF">2022-11-25T02:13:24Z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81E4FAA23F7E4C8C8DEB7E323C272CD1</vt:lpwstr>
  </property>
  <property fmtid="{D5CDD505-2E9C-101B-9397-08002B2CF9AE}" pid="3" name="KSOProductBuildVer">
    <vt:lpwstr>2052-11.1.0.12763</vt:lpwstr>
  </property>
</Properties>
</file>